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0" r:id="rId5"/>
    <p:sldId id="265" r:id="rId6"/>
    <p:sldId id="261" r:id="rId7"/>
    <p:sldId id="259" r:id="rId8"/>
    <p:sldId id="269" r:id="rId9"/>
    <p:sldId id="263" r:id="rId10"/>
    <p:sldId id="266" r:id="rId11"/>
    <p:sldId id="268" r:id="rId12"/>
    <p:sldId id="267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7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2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0582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10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1811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77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61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1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7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9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0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0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5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3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4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7694-4F0D-45AD-AFDC-48135F74ADB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CC46-F494-4968-A7F9-49722423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3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E7694-4F0D-45AD-AFDC-48135F74ADB4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FDCC46-F494-4968-A7F9-49722423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5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52479-BD05-42C7-870F-6347FAC47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196795"/>
          </a:xfrm>
        </p:spPr>
        <p:txBody>
          <a:bodyPr/>
          <a:lstStyle/>
          <a:p>
            <a:pPr algn="ctr"/>
            <a:r>
              <a:rPr lang="en-US" dirty="0" smtClean="0"/>
              <a:t>Forest Cover Type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EF9F329-A809-4CD2-B5D3-88CD2F94D5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85750" indent="-285750" algn="l">
              <a:buFontTx/>
              <a:buChar char="-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225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83912A-C7A7-4B9D-99D8-FBF52EA4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733952" cy="853440"/>
          </a:xfrm>
        </p:spPr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3F7549-622B-430C-BF4F-8E5D5589A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3041"/>
            <a:ext cx="8891114" cy="4578322"/>
          </a:xfrm>
        </p:spPr>
        <p:txBody>
          <a:bodyPr/>
          <a:lstStyle/>
          <a:p>
            <a:r>
              <a:rPr lang="en-US" dirty="0" smtClean="0"/>
              <a:t>Applied </a:t>
            </a:r>
            <a:r>
              <a:rPr lang="en-US" dirty="0"/>
              <a:t>hyper parameter tuning for Random Forests using random search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Better results than Decision trees.</a:t>
            </a:r>
            <a:endParaRPr lang="en-US" dirty="0"/>
          </a:p>
          <a:p>
            <a:r>
              <a:rPr lang="en-US" dirty="0"/>
              <a:t>Tuned parameters are </a:t>
            </a:r>
            <a:r>
              <a:rPr lang="en-US" dirty="0" err="1"/>
              <a:t>ntree</a:t>
            </a:r>
            <a:r>
              <a:rPr lang="en-US" dirty="0"/>
              <a:t>(number of trees), </a:t>
            </a:r>
            <a:r>
              <a:rPr lang="en-US" dirty="0" err="1"/>
              <a:t>mtry</a:t>
            </a:r>
            <a:r>
              <a:rPr lang="en-US" dirty="0"/>
              <a:t>(number of features to be selected), </a:t>
            </a:r>
            <a:r>
              <a:rPr lang="en-US" dirty="0" err="1"/>
              <a:t>nodesize</a:t>
            </a:r>
            <a:r>
              <a:rPr lang="en-US" dirty="0"/>
              <a:t> (depth of the trees).</a:t>
            </a:r>
          </a:p>
          <a:p>
            <a:r>
              <a:rPr lang="en-US" dirty="0"/>
              <a:t>The best </a:t>
            </a:r>
            <a:r>
              <a:rPr lang="en-US" dirty="0" smtClean="0"/>
              <a:t>accuracy for </a:t>
            </a:r>
            <a:r>
              <a:rPr lang="en-US" dirty="0" err="1" smtClean="0"/>
              <a:t>ntrees</a:t>
            </a:r>
            <a:r>
              <a:rPr lang="en-US" dirty="0" smtClean="0"/>
              <a:t> =1000 ,</a:t>
            </a:r>
            <a:r>
              <a:rPr lang="en-US" dirty="0" err="1" smtClean="0"/>
              <a:t>mtry</a:t>
            </a:r>
            <a:r>
              <a:rPr lang="en-US" dirty="0" smtClean="0"/>
              <a:t> = 10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075" y="3608387"/>
            <a:ext cx="3905250" cy="2943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100" y="3508374"/>
            <a:ext cx="38862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02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51B610-0D82-4C4C-982B-2D0B4E6DE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305"/>
          </a:xfrm>
        </p:spPr>
        <p:txBody>
          <a:bodyPr/>
          <a:lstStyle/>
          <a:p>
            <a:r>
              <a:rPr lang="en-US" dirty="0"/>
              <a:t>Further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168CAC-F0AB-4EFA-AAB6-DFF9EB32B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34905"/>
            <a:ext cx="8776155" cy="4606457"/>
          </a:xfrm>
        </p:spPr>
        <p:txBody>
          <a:bodyPr/>
          <a:lstStyle/>
          <a:p>
            <a:r>
              <a:rPr lang="en-US" dirty="0" smtClean="0"/>
              <a:t>Parameter tuning for Boosting  for better accuracy.</a:t>
            </a:r>
          </a:p>
          <a:p>
            <a:r>
              <a:rPr lang="en-US" dirty="0" smtClean="0"/>
              <a:t>Multiple Correspondence Analysis for feature Generation.</a:t>
            </a:r>
          </a:p>
          <a:p>
            <a:r>
              <a:rPr lang="en-US" dirty="0" smtClean="0"/>
              <a:t>We can also work on parts of data for better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52479-BD05-42C7-870F-6347FAC47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19679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1039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on Important Variables.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329" y="2298700"/>
            <a:ext cx="6529628" cy="269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66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On train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1456" y="2548731"/>
            <a:ext cx="44291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0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891725-9261-4B21-9C3A-54FDD1D65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9372"/>
          </a:xfrm>
        </p:spPr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56F566-3850-436D-9E49-D454EB43C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4394"/>
            <a:ext cx="8596668" cy="4296968"/>
          </a:xfrm>
        </p:spPr>
        <p:txBody>
          <a:bodyPr/>
          <a:lstStyle/>
          <a:p>
            <a:r>
              <a:rPr lang="en-US" dirty="0" smtClean="0"/>
              <a:t>Prediction of Forest Cover type based on Cartographic  Variables.</a:t>
            </a:r>
          </a:p>
          <a:p>
            <a:r>
              <a:rPr lang="en-US" dirty="0"/>
              <a:t>Multiclass Problem with 7 </a:t>
            </a:r>
            <a:r>
              <a:rPr lang="en-US" dirty="0" smtClean="0"/>
              <a:t>classes.</a:t>
            </a:r>
          </a:p>
          <a:p>
            <a:r>
              <a:rPr lang="en-US" dirty="0" smtClean="0"/>
              <a:t>The data set contains 5,81,102*54 observations.</a:t>
            </a:r>
          </a:p>
          <a:p>
            <a:r>
              <a:rPr lang="en-US" dirty="0" smtClean="0"/>
              <a:t>Attributes are both Qualitative and Quantitative data type.</a:t>
            </a:r>
          </a:p>
          <a:p>
            <a:r>
              <a:rPr lang="en-US" dirty="0" smtClean="0"/>
              <a:t>Due to more Computational time , data is sub-sampled to 30% of Original data.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401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AE8C4E-3705-43B3-AB4B-4B0523338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9711"/>
          </a:xfrm>
        </p:spPr>
        <p:txBody>
          <a:bodyPr/>
          <a:lstStyle/>
          <a:p>
            <a:r>
              <a:rPr lang="en-US" dirty="0"/>
              <a:t>Data Pre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20FF7F-1835-484B-B27D-FDDDFDA84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06769"/>
            <a:ext cx="8860561" cy="4634593"/>
          </a:xfrm>
        </p:spPr>
        <p:txBody>
          <a:bodyPr/>
          <a:lstStyle/>
          <a:p>
            <a:r>
              <a:rPr lang="en-US" dirty="0"/>
              <a:t>There were no observations with NA value</a:t>
            </a:r>
            <a:r>
              <a:rPr lang="en-US" dirty="0" smtClean="0"/>
              <a:t>.</a:t>
            </a:r>
          </a:p>
          <a:p>
            <a:r>
              <a:rPr lang="en-US" dirty="0"/>
              <a:t>S</a:t>
            </a:r>
            <a:r>
              <a:rPr lang="en-US" dirty="0" smtClean="0"/>
              <a:t>tandardized on numeric data.</a:t>
            </a:r>
            <a:endParaRPr lang="en-US" dirty="0"/>
          </a:p>
          <a:p>
            <a:r>
              <a:rPr lang="en-US" dirty="0"/>
              <a:t>We have partitioned the data into </a:t>
            </a:r>
            <a:r>
              <a:rPr lang="en-US" dirty="0" smtClean="0"/>
              <a:t>Train and Test </a:t>
            </a:r>
            <a:r>
              <a:rPr lang="en-US" dirty="0"/>
              <a:t>datasets.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641380"/>
            <a:ext cx="4203700" cy="421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5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69655C-6176-4DFE-85C6-7FD41EAB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9372"/>
          </a:xfrm>
        </p:spPr>
        <p:txBody>
          <a:bodyPr/>
          <a:lstStyle/>
          <a:p>
            <a:r>
              <a:rPr lang="en-US" dirty="0"/>
              <a:t>Class Imbalance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4B45DF-2E5F-44CF-8C68-884B2243C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50499"/>
            <a:ext cx="8973103" cy="4690864"/>
          </a:xfrm>
        </p:spPr>
        <p:txBody>
          <a:bodyPr/>
          <a:lstStyle/>
          <a:p>
            <a:r>
              <a:rPr lang="en-US" dirty="0"/>
              <a:t>Checked for class imbalance in the </a:t>
            </a:r>
            <a:r>
              <a:rPr lang="en-US" dirty="0" smtClean="0"/>
              <a:t>data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789490"/>
            <a:ext cx="4813300" cy="482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56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F7A324-6080-454D-A19B-938B9FED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1575"/>
          </a:xfrm>
        </p:spPr>
        <p:txBody>
          <a:bodyPr/>
          <a:lstStyle/>
          <a:p>
            <a:r>
              <a:rPr lang="en-US" dirty="0"/>
              <a:t>Models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42929D-00DE-43D0-85CD-9A7883E8C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1175"/>
            <a:ext cx="8596668" cy="4550187"/>
          </a:xfrm>
        </p:spPr>
        <p:txBody>
          <a:bodyPr/>
          <a:lstStyle/>
          <a:p>
            <a:r>
              <a:rPr lang="en-US" dirty="0"/>
              <a:t>Logistic Regression.</a:t>
            </a:r>
          </a:p>
          <a:p>
            <a:r>
              <a:rPr lang="en-US" dirty="0"/>
              <a:t>KNN.</a:t>
            </a:r>
          </a:p>
          <a:p>
            <a:r>
              <a:rPr lang="en-US" dirty="0"/>
              <a:t>SVM.</a:t>
            </a:r>
          </a:p>
          <a:p>
            <a:r>
              <a:rPr lang="en-US" dirty="0"/>
              <a:t>Decision Trees.</a:t>
            </a:r>
          </a:p>
          <a:p>
            <a:r>
              <a:rPr lang="en-US" dirty="0"/>
              <a:t>Random Forests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4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407D72-A726-4354-93AB-DBEBDDD5B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/>
          <a:lstStyle/>
          <a:p>
            <a:r>
              <a:rPr lang="en-US" dirty="0" smtClean="0"/>
              <a:t>Decision Trees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A1B3D301-BF7F-4EB9-A4EA-409A039C3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2703"/>
            <a:ext cx="8596668" cy="4648660"/>
          </a:xfrm>
        </p:spPr>
        <p:txBody>
          <a:bodyPr/>
          <a:lstStyle/>
          <a:p>
            <a:r>
              <a:rPr lang="en-US" dirty="0" smtClean="0"/>
              <a:t>Sensitivity for class 4 to 7 were zero .</a:t>
            </a:r>
          </a:p>
          <a:p>
            <a:r>
              <a:rPr lang="en-US" dirty="0" smtClean="0"/>
              <a:t>Test  &amp; Train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2093912"/>
            <a:ext cx="3908425" cy="32705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812" y="2159695"/>
            <a:ext cx="42195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47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E09800-370C-4F3D-87AB-17996099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9034"/>
          </a:xfrm>
        </p:spPr>
        <p:txBody>
          <a:bodyPr/>
          <a:lstStyle/>
          <a:p>
            <a:r>
              <a:rPr lang="en-US" dirty="0" smtClean="0"/>
              <a:t>Relations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8926" y="1637594"/>
            <a:ext cx="3986173" cy="3404306"/>
          </a:xfrm>
          <a:prstGeom prst="rect">
            <a:avLst/>
          </a:prstGeom>
        </p:spPr>
      </p:pic>
      <p:sp>
        <p:nvSpPr>
          <p:cNvPr id="4" name="AutoShape 2" descr="Inline image 1">
            <a:extLst>
              <a:ext uri="{FF2B5EF4-FFF2-40B4-BE49-F238E27FC236}">
                <a16:creationId xmlns:a16="http://schemas.microsoft.com/office/drawing/2014/main" xmlns="" id="{E44D707C-912B-43B0-AB85-3FE7CE0555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723368"/>
            <a:ext cx="3096946" cy="3106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82" y="1853494"/>
            <a:ext cx="3052025" cy="306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4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E09800-370C-4F3D-87AB-17996099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9034"/>
          </a:xfrm>
        </p:spPr>
        <p:txBody>
          <a:bodyPr/>
          <a:lstStyle/>
          <a:p>
            <a:r>
              <a:rPr lang="en-US" dirty="0"/>
              <a:t>Data Pre 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6FB20F-4B81-4F13-B3F6-DCFFABABC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7109"/>
            <a:ext cx="8832426" cy="456425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AutoShape 2" descr="Inline image 1">
            <a:extLst>
              <a:ext uri="{FF2B5EF4-FFF2-40B4-BE49-F238E27FC236}">
                <a16:creationId xmlns:a16="http://schemas.microsoft.com/office/drawing/2014/main" xmlns="" id="{E44D707C-912B-43B0-AB85-3FE7CE0555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07" y="1526635"/>
            <a:ext cx="4500894" cy="45147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00" y="1776096"/>
            <a:ext cx="4003502" cy="401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2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EEBFAB-4CD2-4E8E-805C-6BE336DD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9711"/>
          </a:xfrm>
        </p:spPr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A37473-466B-429E-9D70-56D4C3F0E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19311"/>
            <a:ext cx="8790223" cy="4522052"/>
          </a:xfrm>
        </p:spPr>
        <p:txBody>
          <a:bodyPr/>
          <a:lstStyle/>
          <a:p>
            <a:r>
              <a:rPr lang="en-US" dirty="0" smtClean="0"/>
              <a:t>Applied </a:t>
            </a:r>
            <a:r>
              <a:rPr lang="en-US" dirty="0"/>
              <a:t>linear, polynomial, RBF, </a:t>
            </a:r>
            <a:r>
              <a:rPr lang="en-US" dirty="0" err="1"/>
              <a:t>tanhdot</a:t>
            </a:r>
            <a:r>
              <a:rPr lang="en-US" dirty="0"/>
              <a:t>.</a:t>
            </a:r>
          </a:p>
          <a:p>
            <a:r>
              <a:rPr lang="en-US" dirty="0"/>
              <a:t>As the data was non linear the best results were coming for RBF kernel.</a:t>
            </a:r>
          </a:p>
          <a:p>
            <a:r>
              <a:rPr lang="en-US" dirty="0"/>
              <a:t>Applied hyper parameter (c, gamma) tuning for the SVM with kernel as RBF.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437" y="3002888"/>
            <a:ext cx="35909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310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469</TotalTime>
  <Words>257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Forest Cover Type</vt:lpstr>
      <vt:lpstr>Problem Description</vt:lpstr>
      <vt:lpstr>Data Pre Processing</vt:lpstr>
      <vt:lpstr>Class Imbalance</vt:lpstr>
      <vt:lpstr>Models used</vt:lpstr>
      <vt:lpstr>Decision Trees </vt:lpstr>
      <vt:lpstr>Relations</vt:lpstr>
      <vt:lpstr>Data Pre Processing </vt:lpstr>
      <vt:lpstr>SVM</vt:lpstr>
      <vt:lpstr>Random Forests</vt:lpstr>
      <vt:lpstr>Further Enhancements</vt:lpstr>
      <vt:lpstr>Thank You</vt:lpstr>
      <vt:lpstr>Model on Important Variables.</vt:lpstr>
      <vt:lpstr>Random Forest On train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12</dc:title>
  <dc:creator>pranav harsha</dc:creator>
  <cp:lastModifiedBy>hi</cp:lastModifiedBy>
  <cp:revision>72</cp:revision>
  <dcterms:created xsi:type="dcterms:W3CDTF">2017-09-09T05:21:36Z</dcterms:created>
  <dcterms:modified xsi:type="dcterms:W3CDTF">2017-10-03T15:43:27Z</dcterms:modified>
</cp:coreProperties>
</file>