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3" r:id="rId3"/>
    <p:sldId id="257" r:id="rId4"/>
    <p:sldId id="258" r:id="rId5"/>
    <p:sldId id="259"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60" r:id="rId27"/>
    <p:sldId id="261" r:id="rId28"/>
    <p:sldId id="26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7/1/2022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20630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7/1/2022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35960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7/1/2022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61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7/1/2022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6227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7/1/2022</a:t>
            </a:fld>
            <a:endParaRPr lang="en-US" dirty="0"/>
          </a:p>
        </p:txBody>
      </p:sp>
    </p:spTree>
    <p:extLst>
      <p:ext uri="{BB962C8B-B14F-4D97-AF65-F5344CB8AC3E}">
        <p14:creationId xmlns:p14="http://schemas.microsoft.com/office/powerpoint/2010/main" val="424401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7/1/2022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60158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7/1/2022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5815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7/1/2022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7540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7/1/2022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9921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7/1/2022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4596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7/1/2022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9609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7/1/2022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23646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youtu.be/SkX0fSfLJZ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標題 1">
            <a:extLst>
              <a:ext uri="{FF2B5EF4-FFF2-40B4-BE49-F238E27FC236}">
                <a16:creationId xmlns:a16="http://schemas.microsoft.com/office/drawing/2014/main" id="{E1EE8592-A369-4F06-7DCE-6E27AD3E3CA4}"/>
              </a:ext>
            </a:extLst>
          </p:cNvPr>
          <p:cNvSpPr>
            <a:spLocks noGrp="1"/>
          </p:cNvSpPr>
          <p:nvPr>
            <p:ph type="ctrTitle"/>
          </p:nvPr>
        </p:nvSpPr>
        <p:spPr>
          <a:xfrm>
            <a:off x="1180531" y="1346268"/>
            <a:ext cx="5274860" cy="3066706"/>
          </a:xfrm>
        </p:spPr>
        <p:txBody>
          <a:bodyPr anchor="b">
            <a:normAutofit fontScale="90000"/>
          </a:bodyPr>
          <a:lstStyle/>
          <a:p>
            <a:r>
              <a:rPr lang="en-US" altLang="zh-TW" dirty="0"/>
              <a:t>Smart Contract</a:t>
            </a:r>
            <a:br>
              <a:rPr lang="en-US" altLang="zh-TW" dirty="0"/>
            </a:br>
            <a:r>
              <a:rPr lang="en-US" altLang="zh-TW" dirty="0"/>
              <a:t>Library</a:t>
            </a:r>
            <a:endParaRPr lang="en-US" dirty="0"/>
          </a:p>
        </p:txBody>
      </p:sp>
      <p:sp>
        <p:nvSpPr>
          <p:cNvPr id="3" name="副標題 2">
            <a:extLst>
              <a:ext uri="{FF2B5EF4-FFF2-40B4-BE49-F238E27FC236}">
                <a16:creationId xmlns:a16="http://schemas.microsoft.com/office/drawing/2014/main" id="{95EEDF85-E017-77F3-D7BB-A426752BA378}"/>
              </a:ext>
            </a:extLst>
          </p:cNvPr>
          <p:cNvSpPr>
            <a:spLocks noGrp="1"/>
          </p:cNvSpPr>
          <p:nvPr>
            <p:ph type="subTitle" idx="1"/>
          </p:nvPr>
        </p:nvSpPr>
        <p:spPr>
          <a:xfrm>
            <a:off x="1201212" y="4412974"/>
            <a:ext cx="4524024" cy="1576188"/>
          </a:xfrm>
        </p:spPr>
        <p:txBody>
          <a:bodyPr anchor="b">
            <a:noAutofit/>
          </a:bodyPr>
          <a:lstStyle/>
          <a:p>
            <a:r>
              <a:rPr lang="en-US" sz="1600" dirty="0"/>
              <a:t>Chain Block</a:t>
            </a:r>
            <a:r>
              <a:rPr lang="zh-TW" altLang="en-US" sz="1600" dirty="0"/>
              <a:t> </a:t>
            </a:r>
            <a:r>
              <a:rPr lang="en-US" sz="1600" dirty="0"/>
              <a:t>Final Topic</a:t>
            </a:r>
          </a:p>
          <a:p>
            <a:r>
              <a:rPr lang="en-US" altLang="zh-TW" sz="1600" dirty="0"/>
              <a:t>07360185</a:t>
            </a:r>
            <a:r>
              <a:rPr lang="zh-TW" altLang="en-US" sz="1600" dirty="0"/>
              <a:t> 陳睿哲</a:t>
            </a:r>
            <a:endParaRPr lang="en-US" sz="1600" dirty="0"/>
          </a:p>
        </p:txBody>
      </p:sp>
      <p:sp>
        <p:nvSpPr>
          <p:cNvPr id="11" name="Freeform: Shape 1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抽象水波圖樣">
            <a:extLst>
              <a:ext uri="{FF2B5EF4-FFF2-40B4-BE49-F238E27FC236}">
                <a16:creationId xmlns:a16="http://schemas.microsoft.com/office/drawing/2014/main" id="{F9C075DA-5BAE-DF25-D9EE-F228B14B32A2}"/>
              </a:ext>
            </a:extLst>
          </p:cNvPr>
          <p:cNvPicPr>
            <a:picLocks noChangeAspect="1"/>
          </p:cNvPicPr>
          <p:nvPr/>
        </p:nvPicPr>
        <p:blipFill rotWithShape="1">
          <a:blip r:embed="rId2"/>
          <a:srcRect l="17869" r="9165"/>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335764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5807F9-C27A-058E-6439-7DE0C5934707}"/>
              </a:ext>
            </a:extLst>
          </p:cNvPr>
          <p:cNvSpPr>
            <a:spLocks noGrp="1"/>
          </p:cNvSpPr>
          <p:nvPr>
            <p:ph type="title"/>
          </p:nvPr>
        </p:nvSpPr>
        <p:spPr/>
        <p:txBody>
          <a:bodyPr/>
          <a:lstStyle/>
          <a:p>
            <a:r>
              <a:rPr lang="zh-TW" altLang="en-US" dirty="0"/>
              <a:t>智能合約</a:t>
            </a:r>
            <a:endParaRPr lang="en-US" dirty="0"/>
          </a:p>
        </p:txBody>
      </p:sp>
      <p:sp>
        <p:nvSpPr>
          <p:cNvPr id="3" name="內容版面配置區 2">
            <a:extLst>
              <a:ext uri="{FF2B5EF4-FFF2-40B4-BE49-F238E27FC236}">
                <a16:creationId xmlns:a16="http://schemas.microsoft.com/office/drawing/2014/main" id="{DE702786-63EB-C387-CE51-310A8AC28355}"/>
              </a:ext>
            </a:extLst>
          </p:cNvPr>
          <p:cNvSpPr>
            <a:spLocks noGrp="1"/>
          </p:cNvSpPr>
          <p:nvPr>
            <p:ph sz="half" idx="1"/>
          </p:nvPr>
        </p:nvSpPr>
        <p:spPr>
          <a:xfrm>
            <a:off x="1920239" y="2438399"/>
            <a:ext cx="8390709" cy="3657601"/>
          </a:xfrm>
        </p:spPr>
        <p:txBody>
          <a:bodyPr/>
          <a:lstStyle/>
          <a:p>
            <a:pPr marL="342900" indent="-342900">
              <a:buFont typeface="+mj-lt"/>
              <a:buAutoNum type="arabicPeriod" startAt="5"/>
            </a:pPr>
            <a:r>
              <a:rPr lang="en-US" altLang="zh-TW" dirty="0"/>
              <a:t>Library </a:t>
            </a:r>
            <a:r>
              <a:rPr lang="zh-TW" altLang="en-US" dirty="0"/>
              <a:t>要能借書</a:t>
            </a:r>
            <a:endParaRPr lang="en-US" dirty="0"/>
          </a:p>
        </p:txBody>
      </p:sp>
      <p:pic>
        <p:nvPicPr>
          <p:cNvPr id="6" name="內容版面配置區 5">
            <a:extLst>
              <a:ext uri="{FF2B5EF4-FFF2-40B4-BE49-F238E27FC236}">
                <a16:creationId xmlns:a16="http://schemas.microsoft.com/office/drawing/2014/main" id="{235A051B-ED76-F6D4-3B40-FBA20DC79F5F}"/>
              </a:ext>
            </a:extLst>
          </p:cNvPr>
          <p:cNvPicPr>
            <a:picLocks noGrp="1" noChangeAspect="1"/>
          </p:cNvPicPr>
          <p:nvPr>
            <p:ph sz="half" idx="2"/>
          </p:nvPr>
        </p:nvPicPr>
        <p:blipFill>
          <a:blip r:embed="rId2"/>
          <a:stretch>
            <a:fillRect/>
          </a:stretch>
        </p:blipFill>
        <p:spPr>
          <a:xfrm>
            <a:off x="1920239" y="3229835"/>
            <a:ext cx="6335487" cy="2695206"/>
          </a:xfrm>
        </p:spPr>
      </p:pic>
    </p:spTree>
    <p:extLst>
      <p:ext uri="{BB962C8B-B14F-4D97-AF65-F5344CB8AC3E}">
        <p14:creationId xmlns:p14="http://schemas.microsoft.com/office/powerpoint/2010/main" val="110045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760538-8A10-0D09-B65D-F5EA0745B647}"/>
              </a:ext>
            </a:extLst>
          </p:cNvPr>
          <p:cNvSpPr>
            <a:spLocks noGrp="1"/>
          </p:cNvSpPr>
          <p:nvPr>
            <p:ph type="title"/>
          </p:nvPr>
        </p:nvSpPr>
        <p:spPr/>
        <p:txBody>
          <a:bodyPr/>
          <a:lstStyle/>
          <a:p>
            <a:r>
              <a:rPr lang="zh-TW" altLang="en-US" dirty="0"/>
              <a:t>智能合約</a:t>
            </a:r>
            <a:endParaRPr lang="en-US" dirty="0"/>
          </a:p>
        </p:txBody>
      </p:sp>
      <p:sp>
        <p:nvSpPr>
          <p:cNvPr id="3" name="內容版面配置區 2">
            <a:extLst>
              <a:ext uri="{FF2B5EF4-FFF2-40B4-BE49-F238E27FC236}">
                <a16:creationId xmlns:a16="http://schemas.microsoft.com/office/drawing/2014/main" id="{F8253841-7D8E-C554-4B2F-FC3294E103EB}"/>
              </a:ext>
            </a:extLst>
          </p:cNvPr>
          <p:cNvSpPr>
            <a:spLocks noGrp="1"/>
          </p:cNvSpPr>
          <p:nvPr>
            <p:ph sz="half" idx="1"/>
          </p:nvPr>
        </p:nvSpPr>
        <p:spPr>
          <a:xfrm>
            <a:off x="1920240" y="2438399"/>
            <a:ext cx="6979920" cy="3657601"/>
          </a:xfrm>
        </p:spPr>
        <p:txBody>
          <a:bodyPr/>
          <a:lstStyle/>
          <a:p>
            <a:pPr marL="342900" indent="-342900">
              <a:buFont typeface="+mj-lt"/>
              <a:buAutoNum type="arabicPeriod" startAt="6"/>
            </a:pPr>
            <a:r>
              <a:rPr lang="en-US" altLang="zh-TW" dirty="0"/>
              <a:t>Library </a:t>
            </a:r>
            <a:r>
              <a:rPr lang="zh-TW" altLang="en-US" dirty="0"/>
              <a:t>也要能還書</a:t>
            </a:r>
            <a:endParaRPr lang="en-US" dirty="0"/>
          </a:p>
        </p:txBody>
      </p:sp>
      <p:pic>
        <p:nvPicPr>
          <p:cNvPr id="6" name="內容版面配置區 5">
            <a:extLst>
              <a:ext uri="{FF2B5EF4-FFF2-40B4-BE49-F238E27FC236}">
                <a16:creationId xmlns:a16="http://schemas.microsoft.com/office/drawing/2014/main" id="{13E10FAC-263E-F469-C5B8-E22CFD463843}"/>
              </a:ext>
            </a:extLst>
          </p:cNvPr>
          <p:cNvPicPr>
            <a:picLocks noGrp="1" noChangeAspect="1"/>
          </p:cNvPicPr>
          <p:nvPr>
            <p:ph sz="half" idx="2"/>
          </p:nvPr>
        </p:nvPicPr>
        <p:blipFill>
          <a:blip r:embed="rId2"/>
          <a:stretch>
            <a:fillRect/>
          </a:stretch>
        </p:blipFill>
        <p:spPr>
          <a:xfrm>
            <a:off x="1920239" y="3082834"/>
            <a:ext cx="6979919" cy="3232141"/>
          </a:xfrm>
        </p:spPr>
      </p:pic>
    </p:spTree>
    <p:extLst>
      <p:ext uri="{BB962C8B-B14F-4D97-AF65-F5344CB8AC3E}">
        <p14:creationId xmlns:p14="http://schemas.microsoft.com/office/powerpoint/2010/main" val="1528293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91015C-D6C6-AD29-92DB-6DFC4F885FC5}"/>
              </a:ext>
            </a:extLst>
          </p:cNvPr>
          <p:cNvSpPr>
            <a:spLocks noGrp="1"/>
          </p:cNvSpPr>
          <p:nvPr>
            <p:ph type="title"/>
          </p:nvPr>
        </p:nvSpPr>
        <p:spPr/>
        <p:txBody>
          <a:bodyPr/>
          <a:lstStyle/>
          <a:p>
            <a:r>
              <a:rPr lang="zh-TW" altLang="en-US" dirty="0"/>
              <a:t>智能合約</a:t>
            </a:r>
            <a:endParaRPr lang="en-US" dirty="0"/>
          </a:p>
        </p:txBody>
      </p:sp>
      <p:sp>
        <p:nvSpPr>
          <p:cNvPr id="3" name="內容版面配置區 2">
            <a:extLst>
              <a:ext uri="{FF2B5EF4-FFF2-40B4-BE49-F238E27FC236}">
                <a16:creationId xmlns:a16="http://schemas.microsoft.com/office/drawing/2014/main" id="{4B06AED6-AC01-DD17-DC7F-B188E2A5B54E}"/>
              </a:ext>
            </a:extLst>
          </p:cNvPr>
          <p:cNvSpPr>
            <a:spLocks noGrp="1"/>
          </p:cNvSpPr>
          <p:nvPr>
            <p:ph sz="half" idx="1"/>
          </p:nvPr>
        </p:nvSpPr>
        <p:spPr/>
        <p:txBody>
          <a:bodyPr/>
          <a:lstStyle/>
          <a:p>
            <a:pPr marL="342900" indent="-342900">
              <a:buFont typeface="+mj-lt"/>
              <a:buAutoNum type="arabicPeriod" startAt="7"/>
            </a:pPr>
            <a:r>
              <a:rPr lang="zh-TW" altLang="en-US" dirty="0"/>
              <a:t>最好還能多白瞟點書？</a:t>
            </a:r>
            <a:endParaRPr lang="en-US" dirty="0"/>
          </a:p>
        </p:txBody>
      </p:sp>
      <p:pic>
        <p:nvPicPr>
          <p:cNvPr id="6" name="內容版面配置區 5">
            <a:extLst>
              <a:ext uri="{FF2B5EF4-FFF2-40B4-BE49-F238E27FC236}">
                <a16:creationId xmlns:a16="http://schemas.microsoft.com/office/drawing/2014/main" id="{52B3BFA0-A816-0994-D816-962A7CF62D4A}"/>
              </a:ext>
            </a:extLst>
          </p:cNvPr>
          <p:cNvPicPr>
            <a:picLocks noGrp="1" noChangeAspect="1"/>
          </p:cNvPicPr>
          <p:nvPr>
            <p:ph sz="half" idx="2"/>
          </p:nvPr>
        </p:nvPicPr>
        <p:blipFill>
          <a:blip r:embed="rId2"/>
          <a:stretch>
            <a:fillRect/>
          </a:stretch>
        </p:blipFill>
        <p:spPr>
          <a:xfrm>
            <a:off x="1921510" y="3229289"/>
            <a:ext cx="8318422" cy="2340238"/>
          </a:xfrm>
        </p:spPr>
      </p:pic>
    </p:spTree>
    <p:extLst>
      <p:ext uri="{BB962C8B-B14F-4D97-AF65-F5344CB8AC3E}">
        <p14:creationId xmlns:p14="http://schemas.microsoft.com/office/powerpoint/2010/main" val="3635443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34D757-A026-0F65-76AF-6580531A9A2B}"/>
              </a:ext>
            </a:extLst>
          </p:cNvPr>
          <p:cNvSpPr>
            <a:spLocks noGrp="1"/>
          </p:cNvSpPr>
          <p:nvPr>
            <p:ph type="title"/>
          </p:nvPr>
        </p:nvSpPr>
        <p:spPr/>
        <p:txBody>
          <a:bodyPr/>
          <a:lstStyle/>
          <a:p>
            <a:r>
              <a:rPr lang="zh-TW" altLang="en-US" dirty="0"/>
              <a:t>智能合約</a:t>
            </a:r>
            <a:endParaRPr lang="en-US" dirty="0"/>
          </a:p>
        </p:txBody>
      </p:sp>
      <p:sp>
        <p:nvSpPr>
          <p:cNvPr id="3" name="內容版面配置區 2">
            <a:extLst>
              <a:ext uri="{FF2B5EF4-FFF2-40B4-BE49-F238E27FC236}">
                <a16:creationId xmlns:a16="http://schemas.microsoft.com/office/drawing/2014/main" id="{49CB0CA3-A91B-1B9B-2442-66B9C962CACF}"/>
              </a:ext>
            </a:extLst>
          </p:cNvPr>
          <p:cNvSpPr>
            <a:spLocks noGrp="1"/>
          </p:cNvSpPr>
          <p:nvPr>
            <p:ph sz="half" idx="1"/>
          </p:nvPr>
        </p:nvSpPr>
        <p:spPr/>
        <p:txBody>
          <a:bodyPr/>
          <a:lstStyle/>
          <a:p>
            <a:pPr marL="342900" indent="-342900">
              <a:buFont typeface="+mj-lt"/>
              <a:buAutoNum type="arabicPeriod" startAt="8"/>
            </a:pPr>
            <a:r>
              <a:rPr lang="zh-TW" altLang="en-US" dirty="0"/>
              <a:t>一些查詢的功能，看有多少書、多少人、哪些書、哪些人（沒有在 </a:t>
            </a:r>
            <a:r>
              <a:rPr lang="en-US" altLang="zh-TW" dirty="0"/>
              <a:t>Web </a:t>
            </a:r>
            <a:r>
              <a:rPr lang="zh-TW" altLang="en-US" dirty="0"/>
              <a:t>上實作，給其他人看到有哪些會員感覺怪怪的）</a:t>
            </a:r>
            <a:endParaRPr lang="en-US" dirty="0"/>
          </a:p>
        </p:txBody>
      </p:sp>
      <p:pic>
        <p:nvPicPr>
          <p:cNvPr id="6" name="內容版面配置區 5">
            <a:extLst>
              <a:ext uri="{FF2B5EF4-FFF2-40B4-BE49-F238E27FC236}">
                <a16:creationId xmlns:a16="http://schemas.microsoft.com/office/drawing/2014/main" id="{DE04E168-7E33-D2E0-F6A2-E8E219713D76}"/>
              </a:ext>
            </a:extLst>
          </p:cNvPr>
          <p:cNvPicPr>
            <a:picLocks noGrp="1" noChangeAspect="1"/>
          </p:cNvPicPr>
          <p:nvPr>
            <p:ph sz="half" idx="2"/>
          </p:nvPr>
        </p:nvPicPr>
        <p:blipFill>
          <a:blip r:embed="rId2"/>
          <a:stretch>
            <a:fillRect/>
          </a:stretch>
        </p:blipFill>
        <p:spPr>
          <a:xfrm>
            <a:off x="6289964" y="2489184"/>
            <a:ext cx="4400261" cy="3371376"/>
          </a:xfrm>
        </p:spPr>
      </p:pic>
    </p:spTree>
    <p:extLst>
      <p:ext uri="{BB962C8B-B14F-4D97-AF65-F5344CB8AC3E}">
        <p14:creationId xmlns:p14="http://schemas.microsoft.com/office/powerpoint/2010/main" val="149979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FB55B7-FD64-E812-8065-80842E86C48A}"/>
              </a:ext>
            </a:extLst>
          </p:cNvPr>
          <p:cNvSpPr>
            <a:spLocks noGrp="1"/>
          </p:cNvSpPr>
          <p:nvPr>
            <p:ph type="title"/>
          </p:nvPr>
        </p:nvSpPr>
        <p:spPr/>
        <p:txBody>
          <a:bodyPr/>
          <a:lstStyle/>
          <a:p>
            <a:r>
              <a:rPr lang="zh-TW" altLang="en-US" dirty="0"/>
              <a:t>智能合約</a:t>
            </a:r>
            <a:endParaRPr lang="en-US" dirty="0"/>
          </a:p>
        </p:txBody>
      </p:sp>
      <p:sp>
        <p:nvSpPr>
          <p:cNvPr id="3" name="內容版面配置區 2">
            <a:extLst>
              <a:ext uri="{FF2B5EF4-FFF2-40B4-BE49-F238E27FC236}">
                <a16:creationId xmlns:a16="http://schemas.microsoft.com/office/drawing/2014/main" id="{4A4F7E35-B71F-90B2-8EB2-217EFCBD156A}"/>
              </a:ext>
            </a:extLst>
          </p:cNvPr>
          <p:cNvSpPr>
            <a:spLocks noGrp="1"/>
          </p:cNvSpPr>
          <p:nvPr>
            <p:ph sz="half" idx="1"/>
          </p:nvPr>
        </p:nvSpPr>
        <p:spPr/>
        <p:txBody>
          <a:bodyPr/>
          <a:lstStyle/>
          <a:p>
            <a:pPr marL="342900" indent="-342900">
              <a:buFont typeface="+mj-lt"/>
              <a:buAutoNum type="arabicPeriod" startAt="9"/>
            </a:pPr>
            <a:r>
              <a:rPr lang="zh-TW" altLang="en-US" dirty="0"/>
              <a:t>看看書被借走了沒有</a:t>
            </a:r>
            <a:endParaRPr lang="en-US" dirty="0"/>
          </a:p>
        </p:txBody>
      </p:sp>
      <p:pic>
        <p:nvPicPr>
          <p:cNvPr id="12" name="內容版面配置區 11">
            <a:extLst>
              <a:ext uri="{FF2B5EF4-FFF2-40B4-BE49-F238E27FC236}">
                <a16:creationId xmlns:a16="http://schemas.microsoft.com/office/drawing/2014/main" id="{846ED7B7-7F6D-F1FF-ACB9-2E5CD0574E8D}"/>
              </a:ext>
            </a:extLst>
          </p:cNvPr>
          <p:cNvPicPr>
            <a:picLocks noGrp="1" noChangeAspect="1"/>
          </p:cNvPicPr>
          <p:nvPr>
            <p:ph sz="half" idx="2"/>
          </p:nvPr>
        </p:nvPicPr>
        <p:blipFill>
          <a:blip r:embed="rId2"/>
          <a:stretch>
            <a:fillRect/>
          </a:stretch>
        </p:blipFill>
        <p:spPr>
          <a:xfrm>
            <a:off x="1920239" y="3203706"/>
            <a:ext cx="7735411" cy="1977894"/>
          </a:xfrm>
        </p:spPr>
      </p:pic>
    </p:spTree>
    <p:extLst>
      <p:ext uri="{BB962C8B-B14F-4D97-AF65-F5344CB8AC3E}">
        <p14:creationId xmlns:p14="http://schemas.microsoft.com/office/powerpoint/2010/main" val="35480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0D1609-1F32-2059-428A-3741E4F30C5A}"/>
              </a:ext>
            </a:extLst>
          </p:cNvPr>
          <p:cNvSpPr>
            <a:spLocks noGrp="1"/>
          </p:cNvSpPr>
          <p:nvPr>
            <p:ph type="title"/>
          </p:nvPr>
        </p:nvSpPr>
        <p:spPr/>
        <p:txBody>
          <a:bodyPr/>
          <a:lstStyle/>
          <a:p>
            <a:r>
              <a:rPr lang="zh-TW" altLang="en-US" dirty="0"/>
              <a:t>智能合約</a:t>
            </a:r>
            <a:endParaRPr lang="en-US" dirty="0"/>
          </a:p>
        </p:txBody>
      </p:sp>
      <p:sp>
        <p:nvSpPr>
          <p:cNvPr id="3" name="內容版面配置區 2">
            <a:extLst>
              <a:ext uri="{FF2B5EF4-FFF2-40B4-BE49-F238E27FC236}">
                <a16:creationId xmlns:a16="http://schemas.microsoft.com/office/drawing/2014/main" id="{F9369740-99BC-E3F3-D806-82C3005E0287}"/>
              </a:ext>
            </a:extLst>
          </p:cNvPr>
          <p:cNvSpPr>
            <a:spLocks noGrp="1"/>
          </p:cNvSpPr>
          <p:nvPr>
            <p:ph sz="half" idx="1"/>
          </p:nvPr>
        </p:nvSpPr>
        <p:spPr/>
        <p:txBody>
          <a:bodyPr/>
          <a:lstStyle/>
          <a:p>
            <a:pPr marL="342900" indent="-342900">
              <a:buFont typeface="+mj-lt"/>
              <a:buAutoNum type="arabicPeriod" startAt="10"/>
            </a:pPr>
            <a:r>
              <a:rPr lang="zh-TW" altLang="en-US" dirty="0"/>
              <a:t>看這貨是不是會員</a:t>
            </a:r>
            <a:endParaRPr lang="en-US" dirty="0"/>
          </a:p>
        </p:txBody>
      </p:sp>
      <p:pic>
        <p:nvPicPr>
          <p:cNvPr id="6" name="內容版面配置區 5">
            <a:extLst>
              <a:ext uri="{FF2B5EF4-FFF2-40B4-BE49-F238E27FC236}">
                <a16:creationId xmlns:a16="http://schemas.microsoft.com/office/drawing/2014/main" id="{06AA81C5-2EED-1E33-6C0A-D04345B912E8}"/>
              </a:ext>
            </a:extLst>
          </p:cNvPr>
          <p:cNvPicPr>
            <a:picLocks noGrp="1" noChangeAspect="1"/>
          </p:cNvPicPr>
          <p:nvPr>
            <p:ph sz="half" idx="2"/>
          </p:nvPr>
        </p:nvPicPr>
        <p:blipFill>
          <a:blip r:embed="rId2"/>
          <a:stretch>
            <a:fillRect/>
          </a:stretch>
        </p:blipFill>
        <p:spPr>
          <a:xfrm>
            <a:off x="1920239" y="3235802"/>
            <a:ext cx="7306770" cy="2001216"/>
          </a:xfrm>
        </p:spPr>
      </p:pic>
    </p:spTree>
    <p:extLst>
      <p:ext uri="{BB962C8B-B14F-4D97-AF65-F5344CB8AC3E}">
        <p14:creationId xmlns:p14="http://schemas.microsoft.com/office/powerpoint/2010/main" val="293216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B29631-A295-1EE7-9F60-C53E3FBD9C54}"/>
              </a:ext>
            </a:extLst>
          </p:cNvPr>
          <p:cNvSpPr>
            <a:spLocks noGrp="1"/>
          </p:cNvSpPr>
          <p:nvPr>
            <p:ph type="title"/>
          </p:nvPr>
        </p:nvSpPr>
        <p:spPr/>
        <p:txBody>
          <a:bodyPr/>
          <a:lstStyle/>
          <a:p>
            <a:r>
              <a:rPr lang="zh-TW" altLang="en-US" dirty="0"/>
              <a:t>網頁</a:t>
            </a:r>
            <a:endParaRPr lang="en-US" dirty="0"/>
          </a:p>
        </p:txBody>
      </p:sp>
      <p:sp>
        <p:nvSpPr>
          <p:cNvPr id="3" name="內容版面配置區 2">
            <a:extLst>
              <a:ext uri="{FF2B5EF4-FFF2-40B4-BE49-F238E27FC236}">
                <a16:creationId xmlns:a16="http://schemas.microsoft.com/office/drawing/2014/main" id="{F2FE3DA8-7EBF-380A-3522-650FF7514FDA}"/>
              </a:ext>
            </a:extLst>
          </p:cNvPr>
          <p:cNvSpPr>
            <a:spLocks noGrp="1"/>
          </p:cNvSpPr>
          <p:nvPr>
            <p:ph sz="half" idx="1"/>
          </p:nvPr>
        </p:nvSpPr>
        <p:spPr>
          <a:xfrm>
            <a:off x="1920239" y="3080440"/>
            <a:ext cx="3307543" cy="3015560"/>
          </a:xfrm>
        </p:spPr>
        <p:txBody>
          <a:bodyPr/>
          <a:lstStyle/>
          <a:p>
            <a:pPr marL="342900" indent="-342900">
              <a:buFont typeface="+mj-lt"/>
              <a:buAutoNum type="arabicPeriod"/>
            </a:pPr>
            <a:r>
              <a:rPr lang="zh-TW" altLang="en-US" dirty="0"/>
              <a:t>如同之前作業一般做好 </a:t>
            </a:r>
            <a:r>
              <a:rPr lang="en-US" altLang="zh-TW" dirty="0" err="1"/>
              <a:t>Dapp</a:t>
            </a:r>
            <a:r>
              <a:rPr lang="zh-TW" altLang="en-US" dirty="0"/>
              <a:t> 的基本 </a:t>
            </a:r>
            <a:r>
              <a:rPr lang="en-US" altLang="zh-TW" dirty="0"/>
              <a:t>Code</a:t>
            </a:r>
            <a:endParaRPr lang="en-US" dirty="0"/>
          </a:p>
        </p:txBody>
      </p:sp>
      <p:pic>
        <p:nvPicPr>
          <p:cNvPr id="6" name="內容版面配置區 5">
            <a:extLst>
              <a:ext uri="{FF2B5EF4-FFF2-40B4-BE49-F238E27FC236}">
                <a16:creationId xmlns:a16="http://schemas.microsoft.com/office/drawing/2014/main" id="{F7BAF9C2-69D6-DEA9-6451-C88DB5B059E0}"/>
              </a:ext>
            </a:extLst>
          </p:cNvPr>
          <p:cNvPicPr>
            <a:picLocks noGrp="1" noChangeAspect="1"/>
          </p:cNvPicPr>
          <p:nvPr>
            <p:ph sz="half" idx="2"/>
          </p:nvPr>
        </p:nvPicPr>
        <p:blipFill>
          <a:blip r:embed="rId2"/>
          <a:stretch>
            <a:fillRect/>
          </a:stretch>
        </p:blipFill>
        <p:spPr>
          <a:xfrm>
            <a:off x="5315064" y="3080440"/>
            <a:ext cx="5394961" cy="2373517"/>
          </a:xfrm>
        </p:spPr>
      </p:pic>
    </p:spTree>
    <p:extLst>
      <p:ext uri="{BB962C8B-B14F-4D97-AF65-F5344CB8AC3E}">
        <p14:creationId xmlns:p14="http://schemas.microsoft.com/office/powerpoint/2010/main" val="458907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D59AE6-2627-6B47-B4E5-3ECACC880108}"/>
              </a:ext>
            </a:extLst>
          </p:cNvPr>
          <p:cNvSpPr>
            <a:spLocks noGrp="1"/>
          </p:cNvSpPr>
          <p:nvPr>
            <p:ph type="title"/>
          </p:nvPr>
        </p:nvSpPr>
        <p:spPr/>
        <p:txBody>
          <a:bodyPr/>
          <a:lstStyle/>
          <a:p>
            <a:r>
              <a:rPr lang="zh-TW" altLang="en-US" dirty="0"/>
              <a:t>網頁</a:t>
            </a:r>
            <a:endParaRPr lang="en-US" dirty="0"/>
          </a:p>
        </p:txBody>
      </p:sp>
      <p:sp>
        <p:nvSpPr>
          <p:cNvPr id="3" name="內容版面配置區 2">
            <a:extLst>
              <a:ext uri="{FF2B5EF4-FFF2-40B4-BE49-F238E27FC236}">
                <a16:creationId xmlns:a16="http://schemas.microsoft.com/office/drawing/2014/main" id="{A44CEBF1-0C2A-6A16-D132-168758B003C7}"/>
              </a:ext>
            </a:extLst>
          </p:cNvPr>
          <p:cNvSpPr>
            <a:spLocks noGrp="1"/>
          </p:cNvSpPr>
          <p:nvPr>
            <p:ph sz="half" idx="1"/>
          </p:nvPr>
        </p:nvSpPr>
        <p:spPr>
          <a:xfrm>
            <a:off x="1920239" y="2438399"/>
            <a:ext cx="7186815" cy="3657601"/>
          </a:xfrm>
        </p:spPr>
        <p:txBody>
          <a:bodyPr/>
          <a:lstStyle/>
          <a:p>
            <a:pPr marL="342900" indent="-342900">
              <a:buFont typeface="+mj-lt"/>
              <a:buAutoNum type="arabicPeriod" startAt="2"/>
            </a:pPr>
            <a:r>
              <a:rPr lang="zh-TW" altLang="en-US" dirty="0"/>
              <a:t>定義網頁架構以及區塊</a:t>
            </a:r>
            <a:endParaRPr lang="en-US" dirty="0"/>
          </a:p>
        </p:txBody>
      </p:sp>
      <p:pic>
        <p:nvPicPr>
          <p:cNvPr id="6" name="內容版面配置區 5">
            <a:extLst>
              <a:ext uri="{FF2B5EF4-FFF2-40B4-BE49-F238E27FC236}">
                <a16:creationId xmlns:a16="http://schemas.microsoft.com/office/drawing/2014/main" id="{DA68A3EE-291D-801D-FD96-0DDD2F3E711C}"/>
              </a:ext>
            </a:extLst>
          </p:cNvPr>
          <p:cNvPicPr>
            <a:picLocks noGrp="1" noChangeAspect="1"/>
          </p:cNvPicPr>
          <p:nvPr>
            <p:ph sz="half" idx="2"/>
          </p:nvPr>
        </p:nvPicPr>
        <p:blipFill>
          <a:blip r:embed="rId2"/>
          <a:stretch>
            <a:fillRect/>
          </a:stretch>
        </p:blipFill>
        <p:spPr>
          <a:xfrm>
            <a:off x="1920238" y="3230787"/>
            <a:ext cx="8155123" cy="2542995"/>
          </a:xfrm>
        </p:spPr>
      </p:pic>
    </p:spTree>
    <p:extLst>
      <p:ext uri="{BB962C8B-B14F-4D97-AF65-F5344CB8AC3E}">
        <p14:creationId xmlns:p14="http://schemas.microsoft.com/office/powerpoint/2010/main" val="16158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D404FA-5AB3-DCA3-AD7F-25577D786AD8}"/>
              </a:ext>
            </a:extLst>
          </p:cNvPr>
          <p:cNvSpPr>
            <a:spLocks noGrp="1"/>
          </p:cNvSpPr>
          <p:nvPr>
            <p:ph type="title"/>
          </p:nvPr>
        </p:nvSpPr>
        <p:spPr/>
        <p:txBody>
          <a:bodyPr/>
          <a:lstStyle/>
          <a:p>
            <a:r>
              <a:rPr lang="zh-TW" altLang="en-US" dirty="0"/>
              <a:t>網頁</a:t>
            </a:r>
            <a:endParaRPr lang="en-US" dirty="0"/>
          </a:p>
        </p:txBody>
      </p:sp>
      <p:pic>
        <p:nvPicPr>
          <p:cNvPr id="8" name="內容版面配置區 7">
            <a:extLst>
              <a:ext uri="{FF2B5EF4-FFF2-40B4-BE49-F238E27FC236}">
                <a16:creationId xmlns:a16="http://schemas.microsoft.com/office/drawing/2014/main" id="{ED22FDC6-CA97-781B-9E7E-01FEE5BBB4F7}"/>
              </a:ext>
            </a:extLst>
          </p:cNvPr>
          <p:cNvPicPr>
            <a:picLocks noGrp="1" noChangeAspect="1"/>
          </p:cNvPicPr>
          <p:nvPr>
            <p:ph sz="half" idx="1"/>
          </p:nvPr>
        </p:nvPicPr>
        <p:blipFill>
          <a:blip r:embed="rId2"/>
          <a:stretch>
            <a:fillRect/>
          </a:stretch>
        </p:blipFill>
        <p:spPr>
          <a:xfrm>
            <a:off x="916045" y="3291896"/>
            <a:ext cx="5389480" cy="2800349"/>
          </a:xfrm>
        </p:spPr>
      </p:pic>
      <p:pic>
        <p:nvPicPr>
          <p:cNvPr id="10" name="內容版面配置區 9">
            <a:extLst>
              <a:ext uri="{FF2B5EF4-FFF2-40B4-BE49-F238E27FC236}">
                <a16:creationId xmlns:a16="http://schemas.microsoft.com/office/drawing/2014/main" id="{2A4E662E-81BB-0AA2-6F0F-3A4C0CA23AA9}"/>
              </a:ext>
            </a:extLst>
          </p:cNvPr>
          <p:cNvPicPr>
            <a:picLocks noGrp="1" noChangeAspect="1"/>
          </p:cNvPicPr>
          <p:nvPr>
            <p:ph sz="half" idx="2"/>
          </p:nvPr>
        </p:nvPicPr>
        <p:blipFill>
          <a:blip r:embed="rId3"/>
          <a:stretch>
            <a:fillRect/>
          </a:stretch>
        </p:blipFill>
        <p:spPr>
          <a:xfrm>
            <a:off x="6655799" y="3291895"/>
            <a:ext cx="4159250" cy="2800349"/>
          </a:xfrm>
        </p:spPr>
      </p:pic>
      <p:sp>
        <p:nvSpPr>
          <p:cNvPr id="11" name="文字方塊 10">
            <a:extLst>
              <a:ext uri="{FF2B5EF4-FFF2-40B4-BE49-F238E27FC236}">
                <a16:creationId xmlns:a16="http://schemas.microsoft.com/office/drawing/2014/main" id="{29A02A88-87CA-7ABD-03F7-CA9FE5143026}"/>
              </a:ext>
            </a:extLst>
          </p:cNvPr>
          <p:cNvSpPr txBox="1"/>
          <p:nvPr/>
        </p:nvSpPr>
        <p:spPr>
          <a:xfrm>
            <a:off x="1920240" y="2613891"/>
            <a:ext cx="5147563" cy="369332"/>
          </a:xfrm>
          <a:prstGeom prst="rect">
            <a:avLst/>
          </a:prstGeom>
          <a:noFill/>
        </p:spPr>
        <p:txBody>
          <a:bodyPr wrap="none" rtlCol="0">
            <a:spAutoFit/>
          </a:bodyPr>
          <a:lstStyle/>
          <a:p>
            <a:pPr marL="342900" indent="-342900">
              <a:buFont typeface="+mj-lt"/>
              <a:buAutoNum type="arabicPeriod" startAt="3"/>
            </a:pPr>
            <a:r>
              <a:rPr lang="zh-TW" altLang="en-US" dirty="0"/>
              <a:t>塞一個表格以及一大堆的文字方塊跟按鈕給他</a:t>
            </a:r>
            <a:endParaRPr lang="en-US" dirty="0"/>
          </a:p>
        </p:txBody>
      </p:sp>
    </p:spTree>
    <p:extLst>
      <p:ext uri="{BB962C8B-B14F-4D97-AF65-F5344CB8AC3E}">
        <p14:creationId xmlns:p14="http://schemas.microsoft.com/office/powerpoint/2010/main" val="1864045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D404FA-5AB3-DCA3-AD7F-25577D786AD8}"/>
              </a:ext>
            </a:extLst>
          </p:cNvPr>
          <p:cNvSpPr>
            <a:spLocks noGrp="1"/>
          </p:cNvSpPr>
          <p:nvPr>
            <p:ph type="title"/>
          </p:nvPr>
        </p:nvSpPr>
        <p:spPr/>
        <p:txBody>
          <a:bodyPr/>
          <a:lstStyle/>
          <a:p>
            <a:r>
              <a:rPr lang="zh-TW" altLang="en-US" dirty="0"/>
              <a:t>網頁</a:t>
            </a:r>
            <a:endParaRPr lang="en-US" dirty="0"/>
          </a:p>
        </p:txBody>
      </p:sp>
      <p:sp>
        <p:nvSpPr>
          <p:cNvPr id="11" name="文字方塊 10">
            <a:extLst>
              <a:ext uri="{FF2B5EF4-FFF2-40B4-BE49-F238E27FC236}">
                <a16:creationId xmlns:a16="http://schemas.microsoft.com/office/drawing/2014/main" id="{29A02A88-87CA-7ABD-03F7-CA9FE5143026}"/>
              </a:ext>
            </a:extLst>
          </p:cNvPr>
          <p:cNvSpPr txBox="1"/>
          <p:nvPr/>
        </p:nvSpPr>
        <p:spPr>
          <a:xfrm>
            <a:off x="1920240" y="2613891"/>
            <a:ext cx="2146742" cy="369332"/>
          </a:xfrm>
          <a:prstGeom prst="rect">
            <a:avLst/>
          </a:prstGeom>
          <a:noFill/>
        </p:spPr>
        <p:txBody>
          <a:bodyPr wrap="none" rtlCol="0">
            <a:spAutoFit/>
          </a:bodyPr>
          <a:lstStyle/>
          <a:p>
            <a:pPr marL="342900" indent="-342900">
              <a:buFont typeface="+mj-lt"/>
              <a:buAutoNum type="arabicPeriod" startAt="3"/>
            </a:pPr>
            <a:r>
              <a:rPr lang="zh-TW" altLang="en-US" dirty="0"/>
              <a:t>還在塞，等一下</a:t>
            </a:r>
            <a:endParaRPr lang="en-US" dirty="0"/>
          </a:p>
        </p:txBody>
      </p:sp>
      <p:pic>
        <p:nvPicPr>
          <p:cNvPr id="6" name="內容版面配置區 5">
            <a:extLst>
              <a:ext uri="{FF2B5EF4-FFF2-40B4-BE49-F238E27FC236}">
                <a16:creationId xmlns:a16="http://schemas.microsoft.com/office/drawing/2014/main" id="{AF8A8CBD-2529-5CB6-38C9-31803DF17DE2}"/>
              </a:ext>
            </a:extLst>
          </p:cNvPr>
          <p:cNvPicPr>
            <a:picLocks noGrp="1" noChangeAspect="1"/>
          </p:cNvPicPr>
          <p:nvPr>
            <p:ph sz="half" idx="1"/>
          </p:nvPr>
        </p:nvPicPr>
        <p:blipFill>
          <a:blip r:embed="rId2"/>
          <a:stretch>
            <a:fillRect/>
          </a:stretch>
        </p:blipFill>
        <p:spPr>
          <a:xfrm>
            <a:off x="971849" y="3429000"/>
            <a:ext cx="5067302" cy="2333711"/>
          </a:xfrm>
        </p:spPr>
      </p:pic>
      <p:pic>
        <p:nvPicPr>
          <p:cNvPr id="13" name="內容版面配置區 12">
            <a:extLst>
              <a:ext uri="{FF2B5EF4-FFF2-40B4-BE49-F238E27FC236}">
                <a16:creationId xmlns:a16="http://schemas.microsoft.com/office/drawing/2014/main" id="{B324084C-6587-5BAD-B8E9-9BCF58EAE47D}"/>
              </a:ext>
            </a:extLst>
          </p:cNvPr>
          <p:cNvPicPr>
            <a:picLocks noGrp="1" noChangeAspect="1"/>
          </p:cNvPicPr>
          <p:nvPr>
            <p:ph sz="half" idx="2"/>
          </p:nvPr>
        </p:nvPicPr>
        <p:blipFill>
          <a:blip r:embed="rId3"/>
          <a:stretch>
            <a:fillRect/>
          </a:stretch>
        </p:blipFill>
        <p:spPr>
          <a:xfrm>
            <a:off x="6305525" y="3429001"/>
            <a:ext cx="5359151" cy="2333710"/>
          </a:xfrm>
        </p:spPr>
      </p:pic>
    </p:spTree>
    <p:extLst>
      <p:ext uri="{BB962C8B-B14F-4D97-AF65-F5344CB8AC3E}">
        <p14:creationId xmlns:p14="http://schemas.microsoft.com/office/powerpoint/2010/main" val="196062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2C3F0C-9E89-0AE0-A973-79F2F59F08BB}"/>
              </a:ext>
            </a:extLst>
          </p:cNvPr>
          <p:cNvSpPr>
            <a:spLocks noGrp="1"/>
          </p:cNvSpPr>
          <p:nvPr>
            <p:ph type="title"/>
          </p:nvPr>
        </p:nvSpPr>
        <p:spPr/>
        <p:txBody>
          <a:bodyPr/>
          <a:lstStyle/>
          <a:p>
            <a:r>
              <a:rPr lang="zh-TW" altLang="en-US" dirty="0"/>
              <a:t>目錄</a:t>
            </a:r>
            <a:endParaRPr lang="en-US" dirty="0"/>
          </a:p>
        </p:txBody>
      </p:sp>
      <p:sp>
        <p:nvSpPr>
          <p:cNvPr id="3" name="內容版面配置區 2">
            <a:extLst>
              <a:ext uri="{FF2B5EF4-FFF2-40B4-BE49-F238E27FC236}">
                <a16:creationId xmlns:a16="http://schemas.microsoft.com/office/drawing/2014/main" id="{67442F57-2642-3972-A9C3-3A2357522967}"/>
              </a:ext>
            </a:extLst>
          </p:cNvPr>
          <p:cNvSpPr>
            <a:spLocks noGrp="1"/>
          </p:cNvSpPr>
          <p:nvPr>
            <p:ph idx="1"/>
          </p:nvPr>
        </p:nvSpPr>
        <p:spPr/>
        <p:txBody>
          <a:bodyPr>
            <a:noAutofit/>
          </a:bodyPr>
          <a:lstStyle/>
          <a:p>
            <a:pPr marL="285750" indent="-285750">
              <a:buFont typeface="Arial" panose="020B0604020202020204" pitchFamily="34" charset="0"/>
              <a:buChar char="•"/>
            </a:pPr>
            <a:r>
              <a:rPr lang="zh-TW" altLang="en-US" sz="1600" dirty="0"/>
              <a:t>動機</a:t>
            </a:r>
            <a:endParaRPr lang="en-US" altLang="zh-TW" sz="1600" dirty="0"/>
          </a:p>
          <a:p>
            <a:pPr marL="285750" indent="-285750">
              <a:buFont typeface="Arial" panose="020B0604020202020204" pitchFamily="34" charset="0"/>
              <a:buChar char="•"/>
            </a:pPr>
            <a:r>
              <a:rPr lang="zh-TW" altLang="en-US" sz="1600" dirty="0"/>
              <a:t>相關技術或文獻探討</a:t>
            </a:r>
            <a:endParaRPr lang="en-US" altLang="zh-TW" sz="1600" dirty="0"/>
          </a:p>
          <a:p>
            <a:pPr marL="285750" indent="-285750">
              <a:buFont typeface="Arial" panose="020B0604020202020204" pitchFamily="34" charset="0"/>
              <a:buChar char="•"/>
            </a:pPr>
            <a:r>
              <a:rPr lang="zh-TW" altLang="en-US" sz="1600" dirty="0"/>
              <a:t>開發或研究方法</a:t>
            </a:r>
            <a:endParaRPr lang="en-US" altLang="zh-TW" sz="1600" dirty="0"/>
          </a:p>
          <a:p>
            <a:pPr marL="285750" indent="-285750">
              <a:buFont typeface="Arial" panose="020B0604020202020204" pitchFamily="34" charset="0"/>
              <a:buChar char="•"/>
            </a:pPr>
            <a:r>
              <a:rPr lang="zh-TW" altLang="en-US" sz="1600" dirty="0"/>
              <a:t>智能合約</a:t>
            </a:r>
            <a:endParaRPr lang="en-US" altLang="zh-TW" sz="1600" dirty="0"/>
          </a:p>
          <a:p>
            <a:pPr marL="285750" indent="-285750">
              <a:buFont typeface="Arial" panose="020B0604020202020204" pitchFamily="34" charset="0"/>
              <a:buChar char="•"/>
            </a:pPr>
            <a:r>
              <a:rPr lang="zh-TW" altLang="en-US" sz="1600" dirty="0"/>
              <a:t>網頁</a:t>
            </a:r>
            <a:endParaRPr lang="en-US" altLang="zh-TW" sz="1600" dirty="0"/>
          </a:p>
          <a:p>
            <a:pPr marL="285750" indent="-285750">
              <a:buFont typeface="Arial" panose="020B0604020202020204" pitchFamily="34" charset="0"/>
              <a:buChar char="•"/>
            </a:pPr>
            <a:r>
              <a:rPr lang="zh-TW" altLang="en-US" sz="1600" dirty="0"/>
              <a:t>成果</a:t>
            </a:r>
            <a:endParaRPr lang="en-US" altLang="zh-TW" sz="1600" dirty="0"/>
          </a:p>
          <a:p>
            <a:pPr marL="285750" indent="-285750">
              <a:buFont typeface="Arial" panose="020B0604020202020204" pitchFamily="34" charset="0"/>
              <a:buChar char="•"/>
            </a:pPr>
            <a:r>
              <a:rPr lang="zh-TW" altLang="en-US" sz="1600" dirty="0"/>
              <a:t>結論</a:t>
            </a:r>
            <a:endParaRPr lang="en-US" altLang="zh-TW" sz="1600" dirty="0"/>
          </a:p>
          <a:p>
            <a:pPr marL="285750" indent="-285750">
              <a:buFont typeface="Arial" panose="020B0604020202020204" pitchFamily="34" charset="0"/>
              <a:buChar char="•"/>
            </a:pPr>
            <a:r>
              <a:rPr lang="zh-TW" altLang="en-US" sz="1600" dirty="0"/>
              <a:t>人員分工規畫表</a:t>
            </a:r>
            <a:endParaRPr lang="en-US" altLang="zh-TW" sz="1600" dirty="0"/>
          </a:p>
        </p:txBody>
      </p:sp>
    </p:spTree>
    <p:extLst>
      <p:ext uri="{BB962C8B-B14F-4D97-AF65-F5344CB8AC3E}">
        <p14:creationId xmlns:p14="http://schemas.microsoft.com/office/powerpoint/2010/main" val="2451361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D404FA-5AB3-DCA3-AD7F-25577D786AD8}"/>
              </a:ext>
            </a:extLst>
          </p:cNvPr>
          <p:cNvSpPr>
            <a:spLocks noGrp="1"/>
          </p:cNvSpPr>
          <p:nvPr>
            <p:ph type="title"/>
          </p:nvPr>
        </p:nvSpPr>
        <p:spPr/>
        <p:txBody>
          <a:bodyPr/>
          <a:lstStyle/>
          <a:p>
            <a:r>
              <a:rPr lang="zh-TW" altLang="en-US" dirty="0"/>
              <a:t>網頁</a:t>
            </a:r>
            <a:endParaRPr lang="en-US" dirty="0"/>
          </a:p>
        </p:txBody>
      </p:sp>
      <p:sp>
        <p:nvSpPr>
          <p:cNvPr id="11" name="文字方塊 10">
            <a:extLst>
              <a:ext uri="{FF2B5EF4-FFF2-40B4-BE49-F238E27FC236}">
                <a16:creationId xmlns:a16="http://schemas.microsoft.com/office/drawing/2014/main" id="{29A02A88-87CA-7ABD-03F7-CA9FE5143026}"/>
              </a:ext>
            </a:extLst>
          </p:cNvPr>
          <p:cNvSpPr txBox="1"/>
          <p:nvPr/>
        </p:nvSpPr>
        <p:spPr>
          <a:xfrm>
            <a:off x="1920240" y="2613891"/>
            <a:ext cx="1454244" cy="369332"/>
          </a:xfrm>
          <a:prstGeom prst="rect">
            <a:avLst/>
          </a:prstGeom>
          <a:noFill/>
        </p:spPr>
        <p:txBody>
          <a:bodyPr wrap="none" rtlCol="0">
            <a:spAutoFit/>
          </a:bodyPr>
          <a:lstStyle/>
          <a:p>
            <a:pPr marL="342900" indent="-342900">
              <a:buFont typeface="+mj-lt"/>
              <a:buAutoNum type="arabicPeriod" startAt="3"/>
            </a:pPr>
            <a:r>
              <a:rPr lang="zh-TW" altLang="en-US" dirty="0"/>
              <a:t>快塞完囉</a:t>
            </a:r>
            <a:endParaRPr lang="en-US" dirty="0"/>
          </a:p>
        </p:txBody>
      </p:sp>
      <p:pic>
        <p:nvPicPr>
          <p:cNvPr id="7" name="內容版面配置區 6">
            <a:extLst>
              <a:ext uri="{FF2B5EF4-FFF2-40B4-BE49-F238E27FC236}">
                <a16:creationId xmlns:a16="http://schemas.microsoft.com/office/drawing/2014/main" id="{FDB37336-0BF6-DFF7-927A-86B4B6A7FE80}"/>
              </a:ext>
            </a:extLst>
          </p:cNvPr>
          <p:cNvPicPr>
            <a:picLocks noGrp="1" noChangeAspect="1"/>
          </p:cNvPicPr>
          <p:nvPr>
            <p:ph sz="half" idx="1"/>
          </p:nvPr>
        </p:nvPicPr>
        <p:blipFill>
          <a:blip r:embed="rId2"/>
          <a:stretch>
            <a:fillRect/>
          </a:stretch>
        </p:blipFill>
        <p:spPr>
          <a:xfrm>
            <a:off x="1624865" y="3496307"/>
            <a:ext cx="4471135" cy="2051461"/>
          </a:xfrm>
        </p:spPr>
      </p:pic>
      <p:pic>
        <p:nvPicPr>
          <p:cNvPr id="12" name="內容版面配置區 11">
            <a:extLst>
              <a:ext uri="{FF2B5EF4-FFF2-40B4-BE49-F238E27FC236}">
                <a16:creationId xmlns:a16="http://schemas.microsoft.com/office/drawing/2014/main" id="{53B369BF-B023-8411-B019-E55C354AFB0B}"/>
              </a:ext>
            </a:extLst>
          </p:cNvPr>
          <p:cNvPicPr>
            <a:picLocks noGrp="1" noChangeAspect="1"/>
          </p:cNvPicPr>
          <p:nvPr>
            <p:ph sz="half" idx="2"/>
          </p:nvPr>
        </p:nvPicPr>
        <p:blipFill>
          <a:blip r:embed="rId3"/>
          <a:stretch>
            <a:fillRect/>
          </a:stretch>
        </p:blipFill>
        <p:spPr>
          <a:xfrm>
            <a:off x="6392595" y="2594435"/>
            <a:ext cx="4298216" cy="2953333"/>
          </a:xfrm>
        </p:spPr>
      </p:pic>
    </p:spTree>
    <p:extLst>
      <p:ext uri="{BB962C8B-B14F-4D97-AF65-F5344CB8AC3E}">
        <p14:creationId xmlns:p14="http://schemas.microsoft.com/office/powerpoint/2010/main" val="4000003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F3F373-61D6-3CBC-79CD-388B1B783A97}"/>
              </a:ext>
            </a:extLst>
          </p:cNvPr>
          <p:cNvSpPr>
            <a:spLocks noGrp="1"/>
          </p:cNvSpPr>
          <p:nvPr>
            <p:ph type="title"/>
          </p:nvPr>
        </p:nvSpPr>
        <p:spPr/>
        <p:txBody>
          <a:bodyPr/>
          <a:lstStyle/>
          <a:p>
            <a:r>
              <a:rPr lang="zh-TW" altLang="en-US" dirty="0"/>
              <a:t>網頁</a:t>
            </a:r>
            <a:endParaRPr lang="en-US" dirty="0"/>
          </a:p>
        </p:txBody>
      </p:sp>
      <p:pic>
        <p:nvPicPr>
          <p:cNvPr id="6" name="內容版面配置區 5">
            <a:extLst>
              <a:ext uri="{FF2B5EF4-FFF2-40B4-BE49-F238E27FC236}">
                <a16:creationId xmlns:a16="http://schemas.microsoft.com/office/drawing/2014/main" id="{4B12B0FD-FCFB-5F68-9F4E-E43DE0D05DB2}"/>
              </a:ext>
            </a:extLst>
          </p:cNvPr>
          <p:cNvPicPr>
            <a:picLocks noGrp="1" noChangeAspect="1"/>
          </p:cNvPicPr>
          <p:nvPr>
            <p:ph sz="half" idx="1"/>
          </p:nvPr>
        </p:nvPicPr>
        <p:blipFill>
          <a:blip r:embed="rId2"/>
          <a:stretch>
            <a:fillRect/>
          </a:stretch>
        </p:blipFill>
        <p:spPr>
          <a:xfrm>
            <a:off x="7084863" y="2449693"/>
            <a:ext cx="3283599" cy="3657600"/>
          </a:xfrm>
        </p:spPr>
      </p:pic>
      <p:pic>
        <p:nvPicPr>
          <p:cNvPr id="8" name="內容版面配置區 7">
            <a:extLst>
              <a:ext uri="{FF2B5EF4-FFF2-40B4-BE49-F238E27FC236}">
                <a16:creationId xmlns:a16="http://schemas.microsoft.com/office/drawing/2014/main" id="{16902D84-385C-5A96-B736-C5E652882341}"/>
              </a:ext>
            </a:extLst>
          </p:cNvPr>
          <p:cNvPicPr>
            <a:picLocks noGrp="1" noChangeAspect="1"/>
          </p:cNvPicPr>
          <p:nvPr>
            <p:ph sz="half" idx="2"/>
          </p:nvPr>
        </p:nvPicPr>
        <p:blipFill>
          <a:blip r:embed="rId3"/>
          <a:stretch>
            <a:fillRect/>
          </a:stretch>
        </p:blipFill>
        <p:spPr>
          <a:xfrm>
            <a:off x="2030210" y="3809623"/>
            <a:ext cx="4608778" cy="2297670"/>
          </a:xfrm>
        </p:spPr>
      </p:pic>
      <p:sp>
        <p:nvSpPr>
          <p:cNvPr id="9" name="文字方塊 8">
            <a:extLst>
              <a:ext uri="{FF2B5EF4-FFF2-40B4-BE49-F238E27FC236}">
                <a16:creationId xmlns:a16="http://schemas.microsoft.com/office/drawing/2014/main" id="{9E05B260-1465-AE2A-288B-3E28B2C083B1}"/>
              </a:ext>
            </a:extLst>
          </p:cNvPr>
          <p:cNvSpPr txBox="1"/>
          <p:nvPr/>
        </p:nvSpPr>
        <p:spPr>
          <a:xfrm>
            <a:off x="1920239" y="2613890"/>
            <a:ext cx="4046451" cy="646331"/>
          </a:xfrm>
          <a:prstGeom prst="rect">
            <a:avLst/>
          </a:prstGeom>
          <a:noFill/>
        </p:spPr>
        <p:txBody>
          <a:bodyPr wrap="square" rtlCol="0">
            <a:spAutoFit/>
          </a:bodyPr>
          <a:lstStyle/>
          <a:p>
            <a:pPr marL="342900" indent="-342900">
              <a:buFont typeface="+mj-lt"/>
              <a:buAutoNum type="arabicPeriod" startAt="4"/>
            </a:pPr>
            <a:r>
              <a:rPr lang="zh-TW" altLang="en-US" dirty="0"/>
              <a:t>將上述那些元件塞到子容器裡，然後將子容器塞到主容器裡</a:t>
            </a:r>
            <a:endParaRPr lang="en-US" dirty="0"/>
          </a:p>
        </p:txBody>
      </p:sp>
    </p:spTree>
    <p:extLst>
      <p:ext uri="{BB962C8B-B14F-4D97-AF65-F5344CB8AC3E}">
        <p14:creationId xmlns:p14="http://schemas.microsoft.com/office/powerpoint/2010/main" val="1813686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3C9297-2C61-84CA-13A1-775FF6961B51}"/>
              </a:ext>
            </a:extLst>
          </p:cNvPr>
          <p:cNvSpPr>
            <a:spLocks noGrp="1"/>
          </p:cNvSpPr>
          <p:nvPr>
            <p:ph type="title"/>
          </p:nvPr>
        </p:nvSpPr>
        <p:spPr/>
        <p:txBody>
          <a:bodyPr/>
          <a:lstStyle/>
          <a:p>
            <a:r>
              <a:rPr lang="zh-TW" altLang="en-US" dirty="0"/>
              <a:t>網頁</a:t>
            </a:r>
            <a:endParaRPr lang="en-US" dirty="0"/>
          </a:p>
        </p:txBody>
      </p:sp>
      <p:sp>
        <p:nvSpPr>
          <p:cNvPr id="3" name="內容版面配置區 2">
            <a:extLst>
              <a:ext uri="{FF2B5EF4-FFF2-40B4-BE49-F238E27FC236}">
                <a16:creationId xmlns:a16="http://schemas.microsoft.com/office/drawing/2014/main" id="{788E681F-F60A-1E0F-7D71-900E1BB446E4}"/>
              </a:ext>
            </a:extLst>
          </p:cNvPr>
          <p:cNvSpPr>
            <a:spLocks noGrp="1"/>
          </p:cNvSpPr>
          <p:nvPr>
            <p:ph sz="half" idx="1"/>
          </p:nvPr>
        </p:nvSpPr>
        <p:spPr/>
        <p:txBody>
          <a:bodyPr/>
          <a:lstStyle/>
          <a:p>
            <a:pPr marL="342900" indent="-342900">
              <a:buFont typeface="+mj-lt"/>
              <a:buAutoNum type="arabicPeriod" startAt="5"/>
            </a:pPr>
            <a:r>
              <a:rPr lang="zh-TW" altLang="en-US" dirty="0"/>
              <a:t>定義按鈕觸發事件，從合約內呼叫函數執行</a:t>
            </a:r>
            <a:endParaRPr lang="en-US" dirty="0"/>
          </a:p>
        </p:txBody>
      </p:sp>
      <p:pic>
        <p:nvPicPr>
          <p:cNvPr id="6" name="內容版面配置區 5">
            <a:extLst>
              <a:ext uri="{FF2B5EF4-FFF2-40B4-BE49-F238E27FC236}">
                <a16:creationId xmlns:a16="http://schemas.microsoft.com/office/drawing/2014/main" id="{2E7EABA7-5BD9-F8E4-CD69-21F901BD899A}"/>
              </a:ext>
            </a:extLst>
          </p:cNvPr>
          <p:cNvPicPr>
            <a:picLocks noGrp="1" noChangeAspect="1"/>
          </p:cNvPicPr>
          <p:nvPr>
            <p:ph sz="half" idx="2"/>
          </p:nvPr>
        </p:nvPicPr>
        <p:blipFill>
          <a:blip r:embed="rId2"/>
          <a:stretch>
            <a:fillRect/>
          </a:stretch>
        </p:blipFill>
        <p:spPr>
          <a:xfrm>
            <a:off x="6530975" y="2585994"/>
            <a:ext cx="4159250" cy="3362412"/>
          </a:xfrm>
        </p:spPr>
      </p:pic>
    </p:spTree>
    <p:extLst>
      <p:ext uri="{BB962C8B-B14F-4D97-AF65-F5344CB8AC3E}">
        <p14:creationId xmlns:p14="http://schemas.microsoft.com/office/powerpoint/2010/main" val="3764859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3C9297-2C61-84CA-13A1-775FF6961B51}"/>
              </a:ext>
            </a:extLst>
          </p:cNvPr>
          <p:cNvSpPr>
            <a:spLocks noGrp="1"/>
          </p:cNvSpPr>
          <p:nvPr>
            <p:ph type="title"/>
          </p:nvPr>
        </p:nvSpPr>
        <p:spPr/>
        <p:txBody>
          <a:bodyPr/>
          <a:lstStyle/>
          <a:p>
            <a:r>
              <a:rPr lang="zh-TW" altLang="en-US" dirty="0"/>
              <a:t>網頁</a:t>
            </a:r>
            <a:endParaRPr lang="en-US" dirty="0"/>
          </a:p>
        </p:txBody>
      </p:sp>
      <p:sp>
        <p:nvSpPr>
          <p:cNvPr id="3" name="內容版面配置區 2">
            <a:extLst>
              <a:ext uri="{FF2B5EF4-FFF2-40B4-BE49-F238E27FC236}">
                <a16:creationId xmlns:a16="http://schemas.microsoft.com/office/drawing/2014/main" id="{788E681F-F60A-1E0F-7D71-900E1BB446E4}"/>
              </a:ext>
            </a:extLst>
          </p:cNvPr>
          <p:cNvSpPr>
            <a:spLocks noGrp="1"/>
          </p:cNvSpPr>
          <p:nvPr>
            <p:ph sz="half" idx="1"/>
          </p:nvPr>
        </p:nvSpPr>
        <p:spPr>
          <a:xfrm>
            <a:off x="1920239" y="2438399"/>
            <a:ext cx="8563033" cy="3657601"/>
          </a:xfrm>
        </p:spPr>
        <p:txBody>
          <a:bodyPr/>
          <a:lstStyle/>
          <a:p>
            <a:pPr marL="342900" indent="-342900">
              <a:buFont typeface="+mj-lt"/>
              <a:buAutoNum type="arabicPeriod" startAt="5"/>
            </a:pPr>
            <a:r>
              <a:rPr lang="zh-TW" altLang="en-US" dirty="0"/>
              <a:t>處理借還書按鈕觸發事件，同樣從合約內呼叫函數執行</a:t>
            </a:r>
            <a:endParaRPr lang="en-US" dirty="0"/>
          </a:p>
        </p:txBody>
      </p:sp>
      <p:pic>
        <p:nvPicPr>
          <p:cNvPr id="8" name="內容版面配置區 7">
            <a:extLst>
              <a:ext uri="{FF2B5EF4-FFF2-40B4-BE49-F238E27FC236}">
                <a16:creationId xmlns:a16="http://schemas.microsoft.com/office/drawing/2014/main" id="{686B4EE1-C654-141F-C2B6-1880C3476FC9}"/>
              </a:ext>
            </a:extLst>
          </p:cNvPr>
          <p:cNvPicPr>
            <a:picLocks noGrp="1" noChangeAspect="1"/>
          </p:cNvPicPr>
          <p:nvPr>
            <p:ph sz="half" idx="2"/>
          </p:nvPr>
        </p:nvPicPr>
        <p:blipFill>
          <a:blip r:embed="rId2"/>
          <a:stretch>
            <a:fillRect/>
          </a:stretch>
        </p:blipFill>
        <p:spPr>
          <a:xfrm>
            <a:off x="1130623" y="3429000"/>
            <a:ext cx="4755853" cy="2258031"/>
          </a:xfrm>
        </p:spPr>
      </p:pic>
      <p:pic>
        <p:nvPicPr>
          <p:cNvPr id="10" name="圖片 9">
            <a:extLst>
              <a:ext uri="{FF2B5EF4-FFF2-40B4-BE49-F238E27FC236}">
                <a16:creationId xmlns:a16="http://schemas.microsoft.com/office/drawing/2014/main" id="{8BEAD045-A5C4-599E-1FB3-BA73B0C9EBE7}"/>
              </a:ext>
            </a:extLst>
          </p:cNvPr>
          <p:cNvPicPr>
            <a:picLocks noChangeAspect="1"/>
          </p:cNvPicPr>
          <p:nvPr/>
        </p:nvPicPr>
        <p:blipFill>
          <a:blip r:embed="rId3"/>
          <a:stretch>
            <a:fillRect/>
          </a:stretch>
        </p:blipFill>
        <p:spPr>
          <a:xfrm>
            <a:off x="6305525" y="3428999"/>
            <a:ext cx="5061582" cy="2258032"/>
          </a:xfrm>
          <a:prstGeom prst="rect">
            <a:avLst/>
          </a:prstGeom>
        </p:spPr>
      </p:pic>
    </p:spTree>
    <p:extLst>
      <p:ext uri="{BB962C8B-B14F-4D97-AF65-F5344CB8AC3E}">
        <p14:creationId xmlns:p14="http://schemas.microsoft.com/office/powerpoint/2010/main" val="3812620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80CEF4-6A77-9B29-7393-A09FB26C0309}"/>
              </a:ext>
            </a:extLst>
          </p:cNvPr>
          <p:cNvSpPr>
            <a:spLocks noGrp="1"/>
          </p:cNvSpPr>
          <p:nvPr>
            <p:ph type="title"/>
          </p:nvPr>
        </p:nvSpPr>
        <p:spPr/>
        <p:txBody>
          <a:bodyPr/>
          <a:lstStyle/>
          <a:p>
            <a:r>
              <a:rPr lang="zh-TW" altLang="en-US" dirty="0"/>
              <a:t>網頁</a:t>
            </a:r>
            <a:endParaRPr lang="en-US" dirty="0"/>
          </a:p>
        </p:txBody>
      </p:sp>
      <p:sp>
        <p:nvSpPr>
          <p:cNvPr id="3" name="內容版面配置區 2">
            <a:extLst>
              <a:ext uri="{FF2B5EF4-FFF2-40B4-BE49-F238E27FC236}">
                <a16:creationId xmlns:a16="http://schemas.microsoft.com/office/drawing/2014/main" id="{FA20BB01-B70A-A03E-483C-2C6785AB4AB0}"/>
              </a:ext>
            </a:extLst>
          </p:cNvPr>
          <p:cNvSpPr>
            <a:spLocks noGrp="1"/>
          </p:cNvSpPr>
          <p:nvPr>
            <p:ph sz="half" idx="1"/>
          </p:nvPr>
        </p:nvSpPr>
        <p:spPr>
          <a:xfrm>
            <a:off x="1920240" y="3167487"/>
            <a:ext cx="4160520" cy="2928513"/>
          </a:xfrm>
        </p:spPr>
        <p:txBody>
          <a:bodyPr/>
          <a:lstStyle/>
          <a:p>
            <a:pPr marL="342900" indent="-342900">
              <a:buFont typeface="+mj-lt"/>
              <a:buAutoNum type="arabicPeriod" startAt="5"/>
            </a:pPr>
            <a:r>
              <a:rPr lang="zh-TW" altLang="en-US" dirty="0"/>
              <a:t>剩餘的一些按鈕觸發函數定義</a:t>
            </a:r>
            <a:endParaRPr lang="en-US" dirty="0"/>
          </a:p>
        </p:txBody>
      </p:sp>
      <p:pic>
        <p:nvPicPr>
          <p:cNvPr id="6" name="內容版面配置區 5">
            <a:extLst>
              <a:ext uri="{FF2B5EF4-FFF2-40B4-BE49-F238E27FC236}">
                <a16:creationId xmlns:a16="http://schemas.microsoft.com/office/drawing/2014/main" id="{C05B585D-A009-7F86-C157-9189355FC5BD}"/>
              </a:ext>
            </a:extLst>
          </p:cNvPr>
          <p:cNvPicPr>
            <a:picLocks noGrp="1" noChangeAspect="1"/>
          </p:cNvPicPr>
          <p:nvPr>
            <p:ph sz="half" idx="2"/>
          </p:nvPr>
        </p:nvPicPr>
        <p:blipFill>
          <a:blip r:embed="rId2"/>
          <a:stretch>
            <a:fillRect/>
          </a:stretch>
        </p:blipFill>
        <p:spPr>
          <a:xfrm>
            <a:off x="6530975" y="3167487"/>
            <a:ext cx="4159250" cy="2199426"/>
          </a:xfrm>
        </p:spPr>
      </p:pic>
    </p:spTree>
    <p:extLst>
      <p:ext uri="{BB962C8B-B14F-4D97-AF65-F5344CB8AC3E}">
        <p14:creationId xmlns:p14="http://schemas.microsoft.com/office/powerpoint/2010/main" val="1175519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10D925-326B-903F-2543-054B04E3638C}"/>
              </a:ext>
            </a:extLst>
          </p:cNvPr>
          <p:cNvSpPr>
            <a:spLocks noGrp="1"/>
          </p:cNvSpPr>
          <p:nvPr>
            <p:ph type="title"/>
          </p:nvPr>
        </p:nvSpPr>
        <p:spPr/>
        <p:txBody>
          <a:bodyPr/>
          <a:lstStyle/>
          <a:p>
            <a:r>
              <a:rPr lang="zh-TW" altLang="en-US" dirty="0"/>
              <a:t>網頁</a:t>
            </a:r>
            <a:endParaRPr lang="en-US" dirty="0"/>
          </a:p>
        </p:txBody>
      </p:sp>
      <p:sp>
        <p:nvSpPr>
          <p:cNvPr id="3" name="內容版面配置區 2">
            <a:extLst>
              <a:ext uri="{FF2B5EF4-FFF2-40B4-BE49-F238E27FC236}">
                <a16:creationId xmlns:a16="http://schemas.microsoft.com/office/drawing/2014/main" id="{7AA9F7C3-DCB6-5FEA-C310-D342282CA445}"/>
              </a:ext>
            </a:extLst>
          </p:cNvPr>
          <p:cNvSpPr>
            <a:spLocks noGrp="1"/>
          </p:cNvSpPr>
          <p:nvPr>
            <p:ph sz="half" idx="1"/>
          </p:nvPr>
        </p:nvSpPr>
        <p:spPr>
          <a:xfrm>
            <a:off x="1920240" y="2394870"/>
            <a:ext cx="7258594" cy="2780145"/>
          </a:xfrm>
        </p:spPr>
        <p:txBody>
          <a:bodyPr/>
          <a:lstStyle/>
          <a:p>
            <a:pPr marL="342900" indent="-342900">
              <a:buFont typeface="+mj-lt"/>
              <a:buAutoNum type="arabicPeriod" startAt="6"/>
            </a:pPr>
            <a:r>
              <a:rPr lang="zh-TW" altLang="en-US" dirty="0"/>
              <a:t>啟動函數（在私網上執行所以 </a:t>
            </a:r>
            <a:r>
              <a:rPr lang="en-US" altLang="zh-TW" dirty="0"/>
              <a:t>Geth </a:t>
            </a:r>
            <a:r>
              <a:rPr lang="zh-TW" altLang="en-US" dirty="0"/>
              <a:t>要開啟）</a:t>
            </a:r>
            <a:endParaRPr lang="en-US" altLang="zh-TW" dirty="0"/>
          </a:p>
        </p:txBody>
      </p:sp>
      <p:pic>
        <p:nvPicPr>
          <p:cNvPr id="6" name="內容版面配置區 5">
            <a:extLst>
              <a:ext uri="{FF2B5EF4-FFF2-40B4-BE49-F238E27FC236}">
                <a16:creationId xmlns:a16="http://schemas.microsoft.com/office/drawing/2014/main" id="{724D9590-6F68-EF39-A9A3-3AE51ACA1DCB}"/>
              </a:ext>
            </a:extLst>
          </p:cNvPr>
          <p:cNvPicPr>
            <a:picLocks noGrp="1" noChangeAspect="1"/>
          </p:cNvPicPr>
          <p:nvPr>
            <p:ph sz="half" idx="2"/>
          </p:nvPr>
        </p:nvPicPr>
        <p:blipFill>
          <a:blip r:embed="rId2"/>
          <a:stretch>
            <a:fillRect/>
          </a:stretch>
        </p:blipFill>
        <p:spPr>
          <a:xfrm>
            <a:off x="1920240" y="3216970"/>
            <a:ext cx="5325745" cy="1351575"/>
          </a:xfrm>
        </p:spPr>
      </p:pic>
    </p:spTree>
    <p:extLst>
      <p:ext uri="{BB962C8B-B14F-4D97-AF65-F5344CB8AC3E}">
        <p14:creationId xmlns:p14="http://schemas.microsoft.com/office/powerpoint/2010/main" val="570846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0295BE-A242-B87A-5370-5DB2EC65F9B2}"/>
              </a:ext>
            </a:extLst>
          </p:cNvPr>
          <p:cNvSpPr>
            <a:spLocks noGrp="1"/>
          </p:cNvSpPr>
          <p:nvPr>
            <p:ph type="title"/>
          </p:nvPr>
        </p:nvSpPr>
        <p:spPr/>
        <p:txBody>
          <a:bodyPr/>
          <a:lstStyle/>
          <a:p>
            <a:r>
              <a:rPr lang="zh-TW" altLang="en-US" dirty="0"/>
              <a:t>成果</a:t>
            </a:r>
            <a:endParaRPr lang="en-US" dirty="0"/>
          </a:p>
        </p:txBody>
      </p:sp>
      <p:sp>
        <p:nvSpPr>
          <p:cNvPr id="3" name="內容版面配置區 2">
            <a:extLst>
              <a:ext uri="{FF2B5EF4-FFF2-40B4-BE49-F238E27FC236}">
                <a16:creationId xmlns:a16="http://schemas.microsoft.com/office/drawing/2014/main" id="{6384E031-896A-9118-EB24-DBFC53FAC6EC}"/>
              </a:ext>
            </a:extLst>
          </p:cNvPr>
          <p:cNvSpPr>
            <a:spLocks noGrp="1"/>
          </p:cNvSpPr>
          <p:nvPr>
            <p:ph idx="1"/>
          </p:nvPr>
        </p:nvSpPr>
        <p:spPr/>
        <p:txBody>
          <a:bodyPr/>
          <a:lstStyle/>
          <a:p>
            <a:r>
              <a:rPr lang="zh-TW" altLang="en-US" dirty="0"/>
              <a:t>截圖很累 </a:t>
            </a:r>
            <a:r>
              <a:rPr lang="en-US" altLang="zh-TW" dirty="0"/>
              <a:t>= =</a:t>
            </a:r>
            <a:r>
              <a:rPr lang="zh-TW" altLang="en-US" dirty="0"/>
              <a:t> 自己看影片</a:t>
            </a:r>
            <a:endParaRPr lang="en-US" altLang="zh-TW" dirty="0"/>
          </a:p>
          <a:p>
            <a:r>
              <a:rPr lang="en-US" dirty="0">
                <a:hlinkClick r:id="rId2"/>
              </a:rPr>
              <a:t>https://youtu.be/SkX0fSfLJZE</a:t>
            </a:r>
            <a:endParaRPr lang="en-US" dirty="0"/>
          </a:p>
        </p:txBody>
      </p:sp>
    </p:spTree>
    <p:extLst>
      <p:ext uri="{BB962C8B-B14F-4D97-AF65-F5344CB8AC3E}">
        <p14:creationId xmlns:p14="http://schemas.microsoft.com/office/powerpoint/2010/main" val="1403591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058745-0551-F9C0-B2AA-BF5D8C61094A}"/>
              </a:ext>
            </a:extLst>
          </p:cNvPr>
          <p:cNvSpPr>
            <a:spLocks noGrp="1"/>
          </p:cNvSpPr>
          <p:nvPr>
            <p:ph type="title"/>
          </p:nvPr>
        </p:nvSpPr>
        <p:spPr/>
        <p:txBody>
          <a:bodyPr/>
          <a:lstStyle/>
          <a:p>
            <a:r>
              <a:rPr lang="zh-TW" altLang="en-US" dirty="0"/>
              <a:t>結論</a:t>
            </a:r>
            <a:endParaRPr lang="en-US" dirty="0"/>
          </a:p>
        </p:txBody>
      </p:sp>
      <p:sp>
        <p:nvSpPr>
          <p:cNvPr id="3" name="內容版面配置區 2">
            <a:extLst>
              <a:ext uri="{FF2B5EF4-FFF2-40B4-BE49-F238E27FC236}">
                <a16:creationId xmlns:a16="http://schemas.microsoft.com/office/drawing/2014/main" id="{4B8EF37C-E3DB-6B63-6F46-4D0F0781F52D}"/>
              </a:ext>
            </a:extLst>
          </p:cNvPr>
          <p:cNvSpPr>
            <a:spLocks noGrp="1"/>
          </p:cNvSpPr>
          <p:nvPr>
            <p:ph idx="1"/>
          </p:nvPr>
        </p:nvSpPr>
        <p:spPr/>
        <p:txBody>
          <a:bodyPr/>
          <a:lstStyle/>
          <a:p>
            <a:r>
              <a:rPr lang="zh-TW" altLang="en-US" dirty="0"/>
              <a:t>智能合約所使用的語法相對其他語言來說比較不友善且沒那麼直觀。在實作網頁的部分也碰到許多瓶頸，例如在用 </a:t>
            </a:r>
            <a:r>
              <a:rPr lang="en-US" altLang="zh-TW" dirty="0"/>
              <a:t>Python </a:t>
            </a:r>
            <a:r>
              <a:rPr lang="zh-TW" altLang="en-US" dirty="0"/>
              <a:t>寫網頁的時候沒辦法連結 </a:t>
            </a:r>
            <a:r>
              <a:rPr lang="en-US" altLang="zh-TW" dirty="0" err="1"/>
              <a:t>MetaMask</a:t>
            </a:r>
            <a:r>
              <a:rPr lang="en-US" altLang="zh-TW" dirty="0"/>
              <a:t> </a:t>
            </a:r>
            <a:r>
              <a:rPr lang="zh-TW" altLang="en-US" dirty="0"/>
              <a:t>因為其本身僅有提供 </a:t>
            </a:r>
            <a:r>
              <a:rPr lang="en-US" altLang="zh-TW" dirty="0"/>
              <a:t>Html CSS JavaScript</a:t>
            </a:r>
            <a:r>
              <a:rPr lang="zh-TW" altLang="en-US" dirty="0"/>
              <a:t> 的語法，所以當我想用的時候遇到蠻大的困難，最終只好放棄，在部屬網頁的時候同樣遇到語法不熟悉導致在撰寫上花費許多時間，而且為了某些功能還要來來回回修改合約架構，但最終成品還算不錯，覺得花的時間都算值得。</a:t>
            </a:r>
            <a:endParaRPr lang="en-US" dirty="0"/>
          </a:p>
        </p:txBody>
      </p:sp>
    </p:spTree>
    <p:extLst>
      <p:ext uri="{BB962C8B-B14F-4D97-AF65-F5344CB8AC3E}">
        <p14:creationId xmlns:p14="http://schemas.microsoft.com/office/powerpoint/2010/main" val="2027223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310E07-8630-E310-B4F5-3D8753951C2B}"/>
              </a:ext>
            </a:extLst>
          </p:cNvPr>
          <p:cNvSpPr>
            <a:spLocks noGrp="1"/>
          </p:cNvSpPr>
          <p:nvPr>
            <p:ph type="title"/>
          </p:nvPr>
        </p:nvSpPr>
        <p:spPr/>
        <p:txBody>
          <a:bodyPr/>
          <a:lstStyle/>
          <a:p>
            <a:r>
              <a:rPr lang="zh-TW" altLang="en-US" dirty="0"/>
              <a:t>人員分工規畫表</a:t>
            </a:r>
            <a:endParaRPr lang="en-US" dirty="0"/>
          </a:p>
        </p:txBody>
      </p:sp>
      <p:sp>
        <p:nvSpPr>
          <p:cNvPr id="3" name="內容版面配置區 2">
            <a:extLst>
              <a:ext uri="{FF2B5EF4-FFF2-40B4-BE49-F238E27FC236}">
                <a16:creationId xmlns:a16="http://schemas.microsoft.com/office/drawing/2014/main" id="{B6C7ADBE-7F8E-E177-A9FA-DBE5DD6A2210}"/>
              </a:ext>
            </a:extLst>
          </p:cNvPr>
          <p:cNvSpPr>
            <a:spLocks noGrp="1"/>
          </p:cNvSpPr>
          <p:nvPr>
            <p:ph idx="1"/>
          </p:nvPr>
        </p:nvSpPr>
        <p:spPr/>
        <p:txBody>
          <a:bodyPr/>
          <a:lstStyle/>
          <a:p>
            <a:r>
              <a:rPr lang="zh-TW" altLang="en-US" dirty="0"/>
              <a:t>全部：我（好累</a:t>
            </a:r>
            <a:r>
              <a:rPr lang="en-US" altLang="zh-TW"/>
              <a:t>QAQ</a:t>
            </a:r>
            <a:r>
              <a:rPr lang="zh-TW" altLang="en-US"/>
              <a:t>）</a:t>
            </a:r>
            <a:endParaRPr lang="en-US" dirty="0"/>
          </a:p>
        </p:txBody>
      </p:sp>
    </p:spTree>
    <p:extLst>
      <p:ext uri="{BB962C8B-B14F-4D97-AF65-F5344CB8AC3E}">
        <p14:creationId xmlns:p14="http://schemas.microsoft.com/office/powerpoint/2010/main" val="2950847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2C3F0C-9E89-0AE0-A973-79F2F59F08BB}"/>
              </a:ext>
            </a:extLst>
          </p:cNvPr>
          <p:cNvSpPr>
            <a:spLocks noGrp="1"/>
          </p:cNvSpPr>
          <p:nvPr>
            <p:ph type="title"/>
          </p:nvPr>
        </p:nvSpPr>
        <p:spPr/>
        <p:txBody>
          <a:bodyPr/>
          <a:lstStyle/>
          <a:p>
            <a:r>
              <a:rPr lang="zh-TW" altLang="en-US" dirty="0"/>
              <a:t>動機</a:t>
            </a:r>
            <a:endParaRPr lang="en-US" dirty="0"/>
          </a:p>
        </p:txBody>
      </p:sp>
      <p:sp>
        <p:nvSpPr>
          <p:cNvPr id="3" name="內容版面配置區 2">
            <a:extLst>
              <a:ext uri="{FF2B5EF4-FFF2-40B4-BE49-F238E27FC236}">
                <a16:creationId xmlns:a16="http://schemas.microsoft.com/office/drawing/2014/main" id="{67442F57-2642-3972-A9C3-3A2357522967}"/>
              </a:ext>
            </a:extLst>
          </p:cNvPr>
          <p:cNvSpPr>
            <a:spLocks noGrp="1"/>
          </p:cNvSpPr>
          <p:nvPr>
            <p:ph idx="1"/>
          </p:nvPr>
        </p:nvSpPr>
        <p:spPr/>
        <p:txBody>
          <a:bodyPr/>
          <a:lstStyle/>
          <a:p>
            <a:r>
              <a:rPr lang="zh-TW" altLang="en-US" dirty="0"/>
              <a:t>現今正在學習區塊鏈技術，因其上鏈後大家皆能看見資料的特性聯想到也可以應用在圖書館系統上，因此想發想一個圖書館系統，擁有預設藏書，管理員能夠增加書籍，也可以加入會員，會員能夠借閱圖書館內的藏書，也可以查閱該書籍的借閱狀態，另外針對逾期還書有懲罰機制，模擬實際圖書館逾期歸還的形式。</a:t>
            </a:r>
            <a:endParaRPr lang="en-US" dirty="0"/>
          </a:p>
        </p:txBody>
      </p:sp>
    </p:spTree>
    <p:extLst>
      <p:ext uri="{BB962C8B-B14F-4D97-AF65-F5344CB8AC3E}">
        <p14:creationId xmlns:p14="http://schemas.microsoft.com/office/powerpoint/2010/main" val="137315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2C3F0C-9E89-0AE0-A973-79F2F59F08BB}"/>
              </a:ext>
            </a:extLst>
          </p:cNvPr>
          <p:cNvSpPr>
            <a:spLocks noGrp="1"/>
          </p:cNvSpPr>
          <p:nvPr>
            <p:ph type="title"/>
          </p:nvPr>
        </p:nvSpPr>
        <p:spPr/>
        <p:txBody>
          <a:bodyPr/>
          <a:lstStyle/>
          <a:p>
            <a:r>
              <a:rPr lang="zh-TW" altLang="en-US" dirty="0"/>
              <a:t>相關技術或文獻探討</a:t>
            </a:r>
            <a:endParaRPr lang="en-US" dirty="0"/>
          </a:p>
        </p:txBody>
      </p:sp>
      <p:sp>
        <p:nvSpPr>
          <p:cNvPr id="3" name="內容版面配置區 2">
            <a:extLst>
              <a:ext uri="{FF2B5EF4-FFF2-40B4-BE49-F238E27FC236}">
                <a16:creationId xmlns:a16="http://schemas.microsoft.com/office/drawing/2014/main" id="{67442F57-2642-3972-A9C3-3A2357522967}"/>
              </a:ext>
            </a:extLst>
          </p:cNvPr>
          <p:cNvSpPr>
            <a:spLocks noGrp="1"/>
          </p:cNvSpPr>
          <p:nvPr>
            <p:ph idx="1"/>
          </p:nvPr>
        </p:nvSpPr>
        <p:spPr/>
        <p:txBody>
          <a:bodyPr/>
          <a:lstStyle/>
          <a:p>
            <a:r>
              <a:rPr lang="zh-TW" altLang="en-US" dirty="0"/>
              <a:t>利用 </a:t>
            </a:r>
            <a:r>
              <a:rPr lang="en-US" altLang="zh-TW" dirty="0"/>
              <a:t>Remix Ethereum IDE </a:t>
            </a:r>
            <a:r>
              <a:rPr lang="zh-TW" altLang="en-US" dirty="0"/>
              <a:t>編寫 </a:t>
            </a:r>
            <a:r>
              <a:rPr lang="en-US" altLang="zh-TW" dirty="0"/>
              <a:t>Smart Contract</a:t>
            </a:r>
          </a:p>
          <a:p>
            <a:r>
              <a:rPr lang="zh-TW" altLang="en-US" dirty="0"/>
              <a:t>利用 </a:t>
            </a:r>
            <a:r>
              <a:rPr lang="en-US" altLang="zh-TW" dirty="0"/>
              <a:t>Web3 </a:t>
            </a:r>
            <a:r>
              <a:rPr lang="zh-TW" altLang="en-US" dirty="0"/>
              <a:t>將其 </a:t>
            </a:r>
            <a:r>
              <a:rPr lang="en-US" altLang="zh-TW" dirty="0" err="1"/>
              <a:t>Dapp</a:t>
            </a:r>
            <a:r>
              <a:rPr lang="en-US" altLang="zh-TW" dirty="0"/>
              <a:t> </a:t>
            </a:r>
            <a:r>
              <a:rPr lang="zh-TW" altLang="en-US" dirty="0"/>
              <a:t>化</a:t>
            </a:r>
            <a:endParaRPr lang="en-US" altLang="zh-TW" dirty="0"/>
          </a:p>
          <a:p>
            <a:r>
              <a:rPr lang="zh-TW" altLang="en-US" dirty="0"/>
              <a:t>利用 </a:t>
            </a:r>
            <a:r>
              <a:rPr lang="en-US" altLang="zh-TW" dirty="0"/>
              <a:t>Python </a:t>
            </a:r>
            <a:r>
              <a:rPr lang="zh-TW" altLang="en-US" dirty="0"/>
              <a:t>的 </a:t>
            </a:r>
            <a:r>
              <a:rPr lang="en-US" altLang="zh-TW" dirty="0" err="1"/>
              <a:t>remi</a:t>
            </a:r>
            <a:r>
              <a:rPr lang="en-US" altLang="zh-TW" dirty="0"/>
              <a:t> </a:t>
            </a:r>
            <a:r>
              <a:rPr lang="zh-TW" altLang="en-US" dirty="0"/>
              <a:t>撰寫 網頁</a:t>
            </a:r>
            <a:endParaRPr lang="en-US" dirty="0"/>
          </a:p>
        </p:txBody>
      </p:sp>
    </p:spTree>
    <p:extLst>
      <p:ext uri="{BB962C8B-B14F-4D97-AF65-F5344CB8AC3E}">
        <p14:creationId xmlns:p14="http://schemas.microsoft.com/office/powerpoint/2010/main" val="155160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2C3F0C-9E89-0AE0-A973-79F2F59F08BB}"/>
              </a:ext>
            </a:extLst>
          </p:cNvPr>
          <p:cNvSpPr>
            <a:spLocks noGrp="1"/>
          </p:cNvSpPr>
          <p:nvPr>
            <p:ph type="title"/>
          </p:nvPr>
        </p:nvSpPr>
        <p:spPr/>
        <p:txBody>
          <a:bodyPr/>
          <a:lstStyle/>
          <a:p>
            <a:r>
              <a:rPr lang="zh-TW" altLang="en-US" dirty="0"/>
              <a:t>開發或研究方法</a:t>
            </a:r>
            <a:endParaRPr lang="en-US" dirty="0"/>
          </a:p>
        </p:txBody>
      </p:sp>
      <p:sp>
        <p:nvSpPr>
          <p:cNvPr id="3" name="內容版面配置區 2">
            <a:extLst>
              <a:ext uri="{FF2B5EF4-FFF2-40B4-BE49-F238E27FC236}">
                <a16:creationId xmlns:a16="http://schemas.microsoft.com/office/drawing/2014/main" id="{67442F57-2642-3972-A9C3-3A2357522967}"/>
              </a:ext>
            </a:extLst>
          </p:cNvPr>
          <p:cNvSpPr>
            <a:spLocks noGrp="1"/>
          </p:cNvSpPr>
          <p:nvPr>
            <p:ph idx="1"/>
          </p:nvPr>
        </p:nvSpPr>
        <p:spPr>
          <a:xfrm>
            <a:off x="1920241" y="2312276"/>
            <a:ext cx="4323542" cy="3651504"/>
          </a:xfrm>
        </p:spPr>
        <p:txBody>
          <a:bodyPr/>
          <a:lstStyle/>
          <a:p>
            <a:r>
              <a:rPr lang="zh-TW" altLang="en-US" dirty="0"/>
              <a:t>一開始先思考一個圖書館最少所需要有的功能如：借書、還書作為起點，為此須設計書的格式以及書架</a:t>
            </a:r>
            <a:r>
              <a:rPr lang="en-US" altLang="zh-TW" dirty="0"/>
              <a:t>(</a:t>
            </a:r>
            <a:r>
              <a:rPr lang="zh-TW" altLang="en-US" dirty="0"/>
              <a:t>陣列</a:t>
            </a:r>
            <a:r>
              <a:rPr lang="en-US" altLang="zh-TW" dirty="0"/>
              <a:t>)</a:t>
            </a:r>
            <a:r>
              <a:rPr lang="zh-TW" altLang="en-US" dirty="0"/>
              <a:t>，再來需要人能夠去借閱，因此需要會員，便開始設計會員的格式，成功有了會員之後才來去思考借還書的形式，最終想到圖書館藏書普遍只會增加因此也實做了新增書籍的動作。</a:t>
            </a:r>
            <a:endParaRPr lang="en-US" dirty="0"/>
          </a:p>
        </p:txBody>
      </p:sp>
      <p:pic>
        <p:nvPicPr>
          <p:cNvPr id="5" name="圖片 4">
            <a:extLst>
              <a:ext uri="{FF2B5EF4-FFF2-40B4-BE49-F238E27FC236}">
                <a16:creationId xmlns:a16="http://schemas.microsoft.com/office/drawing/2014/main" id="{7E9C3331-B291-ED6C-C8CD-5D8D883A2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783" y="2554009"/>
            <a:ext cx="5360124" cy="2798581"/>
          </a:xfrm>
          <a:prstGeom prst="rect">
            <a:avLst/>
          </a:prstGeom>
        </p:spPr>
      </p:pic>
    </p:spTree>
    <p:extLst>
      <p:ext uri="{BB962C8B-B14F-4D97-AF65-F5344CB8AC3E}">
        <p14:creationId xmlns:p14="http://schemas.microsoft.com/office/powerpoint/2010/main" val="204948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FCFB56-DA63-1D5D-D41F-E99560C6DDCF}"/>
              </a:ext>
            </a:extLst>
          </p:cNvPr>
          <p:cNvSpPr>
            <a:spLocks noGrp="1"/>
          </p:cNvSpPr>
          <p:nvPr>
            <p:ph type="title"/>
          </p:nvPr>
        </p:nvSpPr>
        <p:spPr/>
        <p:txBody>
          <a:bodyPr/>
          <a:lstStyle/>
          <a:p>
            <a:r>
              <a:rPr lang="zh-TW" altLang="en-US" dirty="0"/>
              <a:t>智能合約</a:t>
            </a:r>
            <a:endParaRPr lang="en-US" dirty="0"/>
          </a:p>
        </p:txBody>
      </p:sp>
      <p:sp>
        <p:nvSpPr>
          <p:cNvPr id="4" name="內容版面配置區 3">
            <a:extLst>
              <a:ext uri="{FF2B5EF4-FFF2-40B4-BE49-F238E27FC236}">
                <a16:creationId xmlns:a16="http://schemas.microsoft.com/office/drawing/2014/main" id="{77FFC357-D4CF-DD2A-D29C-68FD7A943BB1}"/>
              </a:ext>
            </a:extLst>
          </p:cNvPr>
          <p:cNvSpPr>
            <a:spLocks noGrp="1"/>
          </p:cNvSpPr>
          <p:nvPr>
            <p:ph sz="half" idx="1"/>
          </p:nvPr>
        </p:nvSpPr>
        <p:spPr>
          <a:xfrm>
            <a:off x="1920239" y="2508069"/>
            <a:ext cx="3326016" cy="3587931"/>
          </a:xfrm>
        </p:spPr>
        <p:txBody>
          <a:bodyPr/>
          <a:lstStyle/>
          <a:p>
            <a:pPr marL="342900" indent="-342900">
              <a:buFont typeface="+mj-lt"/>
              <a:buAutoNum type="arabicPeriod"/>
            </a:pPr>
            <a:r>
              <a:rPr lang="zh-TW" altLang="en-US" dirty="0"/>
              <a:t>將所需的 </a:t>
            </a:r>
            <a:r>
              <a:rPr lang="en-US" altLang="zh-TW" dirty="0"/>
              <a:t>Book </a:t>
            </a:r>
            <a:r>
              <a:rPr lang="zh-TW" altLang="en-US" dirty="0"/>
              <a:t>結構以及 </a:t>
            </a:r>
            <a:r>
              <a:rPr lang="en-US" altLang="zh-TW" dirty="0"/>
              <a:t>Person </a:t>
            </a:r>
            <a:r>
              <a:rPr lang="zh-TW" altLang="en-US" dirty="0"/>
              <a:t>所需參數架構好</a:t>
            </a:r>
            <a:endParaRPr lang="en-US" dirty="0"/>
          </a:p>
        </p:txBody>
      </p:sp>
      <p:pic>
        <p:nvPicPr>
          <p:cNvPr id="7" name="內容版面配置區 6">
            <a:extLst>
              <a:ext uri="{FF2B5EF4-FFF2-40B4-BE49-F238E27FC236}">
                <a16:creationId xmlns:a16="http://schemas.microsoft.com/office/drawing/2014/main" id="{6490444C-7572-3376-C49F-CC1DE4B1A71B}"/>
              </a:ext>
            </a:extLst>
          </p:cNvPr>
          <p:cNvPicPr>
            <a:picLocks noGrp="1" noChangeAspect="1"/>
          </p:cNvPicPr>
          <p:nvPr>
            <p:ph sz="half" idx="2"/>
          </p:nvPr>
        </p:nvPicPr>
        <p:blipFill>
          <a:blip r:embed="rId2"/>
          <a:stretch>
            <a:fillRect/>
          </a:stretch>
        </p:blipFill>
        <p:spPr>
          <a:xfrm>
            <a:off x="5499207" y="2652297"/>
            <a:ext cx="5191604" cy="2711930"/>
          </a:xfrm>
        </p:spPr>
      </p:pic>
    </p:spTree>
    <p:extLst>
      <p:ext uri="{BB962C8B-B14F-4D97-AF65-F5344CB8AC3E}">
        <p14:creationId xmlns:p14="http://schemas.microsoft.com/office/powerpoint/2010/main" val="119142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D7E699FE-0922-8320-03AB-EE56BF224C95}"/>
              </a:ext>
            </a:extLst>
          </p:cNvPr>
          <p:cNvSpPr>
            <a:spLocks noGrp="1"/>
          </p:cNvSpPr>
          <p:nvPr>
            <p:ph type="title"/>
          </p:nvPr>
        </p:nvSpPr>
        <p:spPr/>
        <p:txBody>
          <a:bodyPr/>
          <a:lstStyle/>
          <a:p>
            <a:r>
              <a:rPr lang="zh-TW" altLang="en-US" dirty="0"/>
              <a:t>智能合約</a:t>
            </a:r>
            <a:endParaRPr lang="en-US" dirty="0"/>
          </a:p>
        </p:txBody>
      </p:sp>
      <p:sp>
        <p:nvSpPr>
          <p:cNvPr id="6" name="內容版面配置區 5">
            <a:extLst>
              <a:ext uri="{FF2B5EF4-FFF2-40B4-BE49-F238E27FC236}">
                <a16:creationId xmlns:a16="http://schemas.microsoft.com/office/drawing/2014/main" id="{92D428E2-6226-A437-40F5-E078EF83246B}"/>
              </a:ext>
            </a:extLst>
          </p:cNvPr>
          <p:cNvSpPr>
            <a:spLocks noGrp="1"/>
          </p:cNvSpPr>
          <p:nvPr>
            <p:ph sz="half" idx="1"/>
          </p:nvPr>
        </p:nvSpPr>
        <p:spPr>
          <a:xfrm>
            <a:off x="1920240" y="3283131"/>
            <a:ext cx="3670663" cy="2812869"/>
          </a:xfrm>
        </p:spPr>
        <p:txBody>
          <a:bodyPr/>
          <a:lstStyle/>
          <a:p>
            <a:pPr marL="342900" indent="-342900">
              <a:buFont typeface="+mj-lt"/>
              <a:buAutoNum type="arabicPeriod" startAt="2"/>
            </a:pPr>
            <a:r>
              <a:rPr lang="zh-TW" altLang="en-US" dirty="0"/>
              <a:t>為 </a:t>
            </a:r>
            <a:r>
              <a:rPr lang="en-US" altLang="zh-TW" dirty="0"/>
              <a:t>Library </a:t>
            </a:r>
            <a:r>
              <a:rPr lang="zh-TW" altLang="en-US" dirty="0"/>
              <a:t>設置藏書閣以及會員名冊</a:t>
            </a:r>
            <a:endParaRPr lang="en-US" dirty="0"/>
          </a:p>
        </p:txBody>
      </p:sp>
      <p:pic>
        <p:nvPicPr>
          <p:cNvPr id="9" name="內容版面配置區 8">
            <a:extLst>
              <a:ext uri="{FF2B5EF4-FFF2-40B4-BE49-F238E27FC236}">
                <a16:creationId xmlns:a16="http://schemas.microsoft.com/office/drawing/2014/main" id="{E6631376-45DA-E8BB-57BC-217EDBA5B7D3}"/>
              </a:ext>
            </a:extLst>
          </p:cNvPr>
          <p:cNvPicPr>
            <a:picLocks noGrp="1" noChangeAspect="1"/>
          </p:cNvPicPr>
          <p:nvPr>
            <p:ph sz="half" idx="2"/>
          </p:nvPr>
        </p:nvPicPr>
        <p:blipFill>
          <a:blip r:embed="rId2"/>
          <a:stretch>
            <a:fillRect/>
          </a:stretch>
        </p:blipFill>
        <p:spPr>
          <a:xfrm>
            <a:off x="5953487" y="3283131"/>
            <a:ext cx="4737324" cy="1195399"/>
          </a:xfrm>
        </p:spPr>
      </p:pic>
    </p:spTree>
    <p:extLst>
      <p:ext uri="{BB962C8B-B14F-4D97-AF65-F5344CB8AC3E}">
        <p14:creationId xmlns:p14="http://schemas.microsoft.com/office/powerpoint/2010/main" val="30438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734B77-E4DB-24E6-ACA8-9F5BF3030EE1}"/>
              </a:ext>
            </a:extLst>
          </p:cNvPr>
          <p:cNvSpPr>
            <a:spLocks noGrp="1"/>
          </p:cNvSpPr>
          <p:nvPr>
            <p:ph type="title"/>
          </p:nvPr>
        </p:nvSpPr>
        <p:spPr/>
        <p:txBody>
          <a:bodyPr/>
          <a:lstStyle/>
          <a:p>
            <a:r>
              <a:rPr lang="zh-TW" altLang="en-US" dirty="0"/>
              <a:t>智能合約</a:t>
            </a:r>
            <a:endParaRPr lang="en-US" dirty="0"/>
          </a:p>
        </p:txBody>
      </p:sp>
      <p:sp>
        <p:nvSpPr>
          <p:cNvPr id="3" name="內容版面配置區 2">
            <a:extLst>
              <a:ext uri="{FF2B5EF4-FFF2-40B4-BE49-F238E27FC236}">
                <a16:creationId xmlns:a16="http://schemas.microsoft.com/office/drawing/2014/main" id="{1A6137C9-25CC-BF84-6F29-098E34815DEB}"/>
              </a:ext>
            </a:extLst>
          </p:cNvPr>
          <p:cNvSpPr>
            <a:spLocks noGrp="1"/>
          </p:cNvSpPr>
          <p:nvPr>
            <p:ph sz="half" idx="1"/>
          </p:nvPr>
        </p:nvSpPr>
        <p:spPr>
          <a:xfrm>
            <a:off x="1920239" y="2438399"/>
            <a:ext cx="8373291" cy="3657601"/>
          </a:xfrm>
        </p:spPr>
        <p:txBody>
          <a:bodyPr/>
          <a:lstStyle/>
          <a:p>
            <a:pPr marL="342900" indent="-342900">
              <a:buFont typeface="+mj-lt"/>
              <a:buAutoNum type="arabicPeriod" startAt="3"/>
            </a:pPr>
            <a:r>
              <a:rPr lang="zh-TW" altLang="en-US" dirty="0"/>
              <a:t>在 </a:t>
            </a:r>
            <a:r>
              <a:rPr lang="en-US" altLang="zh-TW" dirty="0"/>
              <a:t>Library </a:t>
            </a:r>
            <a:r>
              <a:rPr lang="zh-TW" altLang="en-US" dirty="0"/>
              <a:t>第一次建立的時候新增些藏書</a:t>
            </a:r>
            <a:r>
              <a:rPr lang="en-US" altLang="zh-TW" dirty="0"/>
              <a:t>,</a:t>
            </a:r>
            <a:r>
              <a:rPr lang="zh-TW" altLang="en-US" dirty="0"/>
              <a:t>不然沒人會來看</a:t>
            </a:r>
            <a:endParaRPr lang="en-US" altLang="zh-TW" dirty="0"/>
          </a:p>
        </p:txBody>
      </p:sp>
      <p:pic>
        <p:nvPicPr>
          <p:cNvPr id="6" name="內容版面配置區 5">
            <a:extLst>
              <a:ext uri="{FF2B5EF4-FFF2-40B4-BE49-F238E27FC236}">
                <a16:creationId xmlns:a16="http://schemas.microsoft.com/office/drawing/2014/main" id="{172DF8B0-3C44-A145-51B4-9E780A558D50}"/>
              </a:ext>
            </a:extLst>
          </p:cNvPr>
          <p:cNvPicPr>
            <a:picLocks noGrp="1" noChangeAspect="1"/>
          </p:cNvPicPr>
          <p:nvPr>
            <p:ph sz="half" idx="2"/>
          </p:nvPr>
        </p:nvPicPr>
        <p:blipFill>
          <a:blip r:embed="rId2"/>
          <a:stretch>
            <a:fillRect/>
          </a:stretch>
        </p:blipFill>
        <p:spPr>
          <a:xfrm>
            <a:off x="1920239" y="3222110"/>
            <a:ext cx="8351522" cy="2751319"/>
          </a:xfrm>
        </p:spPr>
      </p:pic>
    </p:spTree>
    <p:extLst>
      <p:ext uri="{BB962C8B-B14F-4D97-AF65-F5344CB8AC3E}">
        <p14:creationId xmlns:p14="http://schemas.microsoft.com/office/powerpoint/2010/main" val="315567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3C1B1B-BB74-8027-3F1B-A8ED2B773297}"/>
              </a:ext>
            </a:extLst>
          </p:cNvPr>
          <p:cNvSpPr>
            <a:spLocks noGrp="1"/>
          </p:cNvSpPr>
          <p:nvPr>
            <p:ph type="title"/>
          </p:nvPr>
        </p:nvSpPr>
        <p:spPr/>
        <p:txBody>
          <a:bodyPr/>
          <a:lstStyle/>
          <a:p>
            <a:r>
              <a:rPr lang="zh-TW" altLang="en-US" dirty="0"/>
              <a:t>智能合約</a:t>
            </a:r>
            <a:endParaRPr lang="en-US" dirty="0"/>
          </a:p>
        </p:txBody>
      </p:sp>
      <p:sp>
        <p:nvSpPr>
          <p:cNvPr id="3" name="內容版面配置區 2">
            <a:extLst>
              <a:ext uri="{FF2B5EF4-FFF2-40B4-BE49-F238E27FC236}">
                <a16:creationId xmlns:a16="http://schemas.microsoft.com/office/drawing/2014/main" id="{9B660EE4-52FD-3229-61D5-1A1BCCCAAE6A}"/>
              </a:ext>
            </a:extLst>
          </p:cNvPr>
          <p:cNvSpPr>
            <a:spLocks noGrp="1"/>
          </p:cNvSpPr>
          <p:nvPr>
            <p:ph sz="half" idx="1"/>
          </p:nvPr>
        </p:nvSpPr>
        <p:spPr>
          <a:xfrm>
            <a:off x="1920240" y="3429000"/>
            <a:ext cx="3150524" cy="2667000"/>
          </a:xfrm>
        </p:spPr>
        <p:txBody>
          <a:bodyPr/>
          <a:lstStyle/>
          <a:p>
            <a:pPr marL="342900" indent="-342900">
              <a:buFont typeface="+mj-lt"/>
              <a:buAutoNum type="arabicPeriod" startAt="4"/>
            </a:pPr>
            <a:r>
              <a:rPr lang="zh-TW" altLang="en-US" dirty="0"/>
              <a:t>提供增加會員的方式</a:t>
            </a:r>
            <a:endParaRPr lang="en-US" dirty="0"/>
          </a:p>
        </p:txBody>
      </p:sp>
      <p:pic>
        <p:nvPicPr>
          <p:cNvPr id="6" name="內容版面配置區 5">
            <a:extLst>
              <a:ext uri="{FF2B5EF4-FFF2-40B4-BE49-F238E27FC236}">
                <a16:creationId xmlns:a16="http://schemas.microsoft.com/office/drawing/2014/main" id="{289D7030-7828-D8C2-97B9-BBA2739C36FA}"/>
              </a:ext>
            </a:extLst>
          </p:cNvPr>
          <p:cNvPicPr>
            <a:picLocks noGrp="1" noChangeAspect="1"/>
          </p:cNvPicPr>
          <p:nvPr>
            <p:ph sz="half" idx="2"/>
          </p:nvPr>
        </p:nvPicPr>
        <p:blipFill>
          <a:blip r:embed="rId2"/>
          <a:stretch>
            <a:fillRect/>
          </a:stretch>
        </p:blipFill>
        <p:spPr>
          <a:xfrm>
            <a:off x="5356849" y="3082834"/>
            <a:ext cx="5333376" cy="1941349"/>
          </a:xfrm>
        </p:spPr>
      </p:pic>
    </p:spTree>
    <p:extLst>
      <p:ext uri="{BB962C8B-B14F-4D97-AF65-F5344CB8AC3E}">
        <p14:creationId xmlns:p14="http://schemas.microsoft.com/office/powerpoint/2010/main" val="281887725"/>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243841"/>
      </a:dk2>
      <a:lt2>
        <a:srgbClr val="E8E4E2"/>
      </a:lt2>
      <a:accent1>
        <a:srgbClr val="33A7DD"/>
      </a:accent1>
      <a:accent2>
        <a:srgbClr val="1DB5A6"/>
      </a:accent2>
      <a:accent3>
        <a:srgbClr val="2AB76E"/>
      </a:accent3>
      <a:accent4>
        <a:srgbClr val="1EBA29"/>
      </a:accent4>
      <a:accent5>
        <a:srgbClr val="5BB62A"/>
      </a:accent5>
      <a:accent6>
        <a:srgbClr val="8BAD1C"/>
      </a:accent6>
      <a:hlink>
        <a:srgbClr val="429230"/>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126</TotalTime>
  <Words>622</Words>
  <Application>Microsoft Office PowerPoint</Application>
  <PresentationFormat>寬螢幕</PresentationFormat>
  <Paragraphs>67</Paragraphs>
  <Slides>28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28</vt:i4>
      </vt:variant>
    </vt:vector>
  </HeadingPairs>
  <TitlesOfParts>
    <vt:vector size="32" baseType="lpstr">
      <vt:lpstr>Meiryo</vt:lpstr>
      <vt:lpstr>Arial</vt:lpstr>
      <vt:lpstr>Corbel</vt:lpstr>
      <vt:lpstr>SketchLinesVTI</vt:lpstr>
      <vt:lpstr>Smart Contract Library</vt:lpstr>
      <vt:lpstr>目錄</vt:lpstr>
      <vt:lpstr>動機</vt:lpstr>
      <vt:lpstr>相關技術或文獻探討</vt:lpstr>
      <vt:lpstr>開發或研究方法</vt:lpstr>
      <vt:lpstr>智能合約</vt:lpstr>
      <vt:lpstr>智能合約</vt:lpstr>
      <vt:lpstr>智能合約</vt:lpstr>
      <vt:lpstr>智能合約</vt:lpstr>
      <vt:lpstr>智能合約</vt:lpstr>
      <vt:lpstr>智能合約</vt:lpstr>
      <vt:lpstr>智能合約</vt:lpstr>
      <vt:lpstr>智能合約</vt:lpstr>
      <vt:lpstr>智能合約</vt:lpstr>
      <vt:lpstr>智能合約</vt:lpstr>
      <vt:lpstr>網頁</vt:lpstr>
      <vt:lpstr>網頁</vt:lpstr>
      <vt:lpstr>網頁</vt:lpstr>
      <vt:lpstr>網頁</vt:lpstr>
      <vt:lpstr>網頁</vt:lpstr>
      <vt:lpstr>網頁</vt:lpstr>
      <vt:lpstr>網頁</vt:lpstr>
      <vt:lpstr>網頁</vt:lpstr>
      <vt:lpstr>網頁</vt:lpstr>
      <vt:lpstr>網頁</vt:lpstr>
      <vt:lpstr>成果</vt:lpstr>
      <vt:lpstr>結論</vt:lpstr>
      <vt:lpstr>人員分工規畫表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Contract Library</dc:title>
  <dc:creator>陳睿哲 07360185</dc:creator>
  <cp:lastModifiedBy>陳睿哲 07360185</cp:lastModifiedBy>
  <cp:revision>9</cp:revision>
  <dcterms:created xsi:type="dcterms:W3CDTF">2022-06-23T11:53:13Z</dcterms:created>
  <dcterms:modified xsi:type="dcterms:W3CDTF">2022-06-30T23:20:11Z</dcterms:modified>
</cp:coreProperties>
</file>