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64" r:id="rId5"/>
    <p:sldId id="266" r:id="rId6"/>
    <p:sldId id="265"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4660"/>
  </p:normalViewPr>
  <p:slideViewPr>
    <p:cSldViewPr snapToGrid="0">
      <p:cViewPr varScale="1">
        <p:scale>
          <a:sx n="60" d="100"/>
          <a:sy n="60" d="100"/>
        </p:scale>
        <p:origin x="91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15321"/>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de-DE"/>
              <a:t>Mastertitelformat bearbeiten</a:t>
            </a:r>
            <a:endParaRPr lang="en-US" dirty="0"/>
          </a:p>
        </p:txBody>
      </p:sp>
      <p:sp>
        <p:nvSpPr>
          <p:cNvPr id="3" name="Subtitle 2"/>
          <p:cNvSpPr>
            <a:spLocks noGrp="1"/>
          </p:cNvSpPr>
          <p:nvPr>
            <p:ph type="subTitle" idx="1"/>
          </p:nvPr>
        </p:nvSpPr>
        <p:spPr>
          <a:xfrm>
            <a:off x="1524000" y="1498543"/>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7" name="Date Placeholder 6"/>
          <p:cNvSpPr>
            <a:spLocks noGrp="1"/>
          </p:cNvSpPr>
          <p:nvPr>
            <p:ph type="dt" sz="half" idx="10"/>
          </p:nvPr>
        </p:nvSpPr>
        <p:spPr/>
        <p:txBody>
          <a:bodyPr/>
          <a:lstStyle/>
          <a:p>
            <a:fld id="{707866CD-CB71-48C8-91C8-A48EF41D3A48}" type="datetimeFigureOut">
              <a:rPr lang="de-DE" smtClean="0"/>
              <a:t>31.01.2022</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0552D869-9C5E-482C-83AD-57047D467141}" type="slidenum">
              <a:rPr lang="de-DE" smtClean="0"/>
              <a:t>‹Nr.›</a:t>
            </a:fld>
            <a:endParaRPr lang="de-DE"/>
          </a:p>
        </p:txBody>
      </p:sp>
    </p:spTree>
    <p:extLst>
      <p:ext uri="{BB962C8B-B14F-4D97-AF65-F5344CB8AC3E}">
        <p14:creationId xmlns:p14="http://schemas.microsoft.com/office/powerpoint/2010/main" val="4065355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707866CD-CB71-48C8-91C8-A48EF41D3A48}" type="datetimeFigureOut">
              <a:rPr lang="de-DE" smtClean="0"/>
              <a:t>31.01.2022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0552D869-9C5E-482C-83AD-57047D467141}" type="slidenum">
              <a:rPr lang="de-DE" smtClean="0"/>
              <a:t>‹Nr.›</a:t>
            </a:fld>
            <a:endParaRPr lang="de-DE"/>
          </a:p>
        </p:txBody>
      </p:sp>
    </p:spTree>
    <p:extLst>
      <p:ext uri="{BB962C8B-B14F-4D97-AF65-F5344CB8AC3E}">
        <p14:creationId xmlns:p14="http://schemas.microsoft.com/office/powerpoint/2010/main" val="15410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707866CD-CB71-48C8-91C8-A48EF41D3A48}" type="datetimeFigureOut">
              <a:rPr lang="de-DE" smtClean="0"/>
              <a:t>31.01.2022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0552D869-9C5E-482C-83AD-57047D467141}" type="slidenum">
              <a:rPr lang="de-DE" smtClean="0"/>
              <a:t>‹Nr.›</a:t>
            </a:fld>
            <a:endParaRPr lang="de-DE"/>
          </a:p>
        </p:txBody>
      </p:sp>
    </p:spTree>
    <p:extLst>
      <p:ext uri="{BB962C8B-B14F-4D97-AF65-F5344CB8AC3E}">
        <p14:creationId xmlns:p14="http://schemas.microsoft.com/office/powerpoint/2010/main" val="3113545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de-DE"/>
              <a:t>Mastertitelformat bearbeiten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707866CD-CB71-48C8-91C8-A48EF41D3A48}" type="datetimeFigureOut">
              <a:rPr lang="de-DE" smtClean="0"/>
              <a:t>31.01.2022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0552D869-9C5E-482C-83AD-57047D467141}" type="slidenum">
              <a:rPr lang="de-DE" smtClean="0"/>
              <a:t>‹Nr.›</a:t>
            </a:fld>
            <a:endParaRPr lang="de-DE"/>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90052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de-DE"/>
              <a:t>Mastertitelformat bearbeiten</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707866CD-CB71-48C8-91C8-A48EF41D3A48}" type="datetimeFigureOut">
              <a:rPr lang="de-DE" smtClean="0"/>
              <a:t>31.01.2022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0552D869-9C5E-482C-83AD-57047D467141}" type="slidenum">
              <a:rPr lang="de-DE" smtClean="0"/>
              <a:t>‹Nr.›</a:t>
            </a:fld>
            <a:endParaRPr lang="de-DE"/>
          </a:p>
        </p:txBody>
      </p:sp>
    </p:spTree>
    <p:extLst>
      <p:ext uri="{BB962C8B-B14F-4D97-AF65-F5344CB8AC3E}">
        <p14:creationId xmlns:p14="http://schemas.microsoft.com/office/powerpoint/2010/main" val="19355635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de-DE"/>
              <a:t>Mastertitelformat bearbeiten</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de-DE"/>
              <a:t>Mastertextformat bearbeiten</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de-DE"/>
              <a:t>Mastertextformat bearbeiten</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707866CD-CB71-48C8-91C8-A48EF41D3A48}" type="datetimeFigureOut">
              <a:rPr lang="de-DE" smtClean="0"/>
              <a:t>31.01.2022</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0552D869-9C5E-482C-83AD-57047D467141}" type="slidenum">
              <a:rPr lang="de-DE" smtClean="0"/>
              <a:t>‹Nr.›</a:t>
            </a:fld>
            <a:endParaRPr lang="de-DE"/>
          </a:p>
        </p:txBody>
      </p:sp>
    </p:spTree>
    <p:extLst>
      <p:ext uri="{BB962C8B-B14F-4D97-AF65-F5344CB8AC3E}">
        <p14:creationId xmlns:p14="http://schemas.microsoft.com/office/powerpoint/2010/main" val="4066001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de-DE"/>
              <a:t>Mastertitelformat bearbeiten</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707866CD-CB71-48C8-91C8-A48EF41D3A48}" type="datetimeFigureOut">
              <a:rPr lang="de-DE" smtClean="0"/>
              <a:t>31.01.2022</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0552D869-9C5E-482C-83AD-57047D467141}" type="slidenum">
              <a:rPr lang="de-DE" smtClean="0"/>
              <a:t>‹Nr.›</a:t>
            </a:fld>
            <a:endParaRPr lang="de-DE"/>
          </a:p>
        </p:txBody>
      </p:sp>
    </p:spTree>
    <p:extLst>
      <p:ext uri="{BB962C8B-B14F-4D97-AF65-F5344CB8AC3E}">
        <p14:creationId xmlns:p14="http://schemas.microsoft.com/office/powerpoint/2010/main" val="2104489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707866CD-CB71-48C8-91C8-A48EF41D3A48}" type="datetimeFigureOut">
              <a:rPr lang="de-DE" smtClean="0"/>
              <a:t>31.01.2022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552D869-9C5E-482C-83AD-57047D467141}" type="slidenum">
              <a:rPr lang="de-DE" smtClean="0"/>
              <a:t>‹Nr.›</a:t>
            </a:fld>
            <a:endParaRPr lang="de-DE"/>
          </a:p>
        </p:txBody>
      </p:sp>
    </p:spTree>
    <p:extLst>
      <p:ext uri="{BB962C8B-B14F-4D97-AF65-F5344CB8AC3E}">
        <p14:creationId xmlns:p14="http://schemas.microsoft.com/office/powerpoint/2010/main" val="2923049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707866CD-CB71-48C8-91C8-A48EF41D3A48}" type="datetimeFigureOut">
              <a:rPr lang="de-DE" smtClean="0"/>
              <a:t>31.01.2022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552D869-9C5E-482C-83AD-57047D467141}" type="slidenum">
              <a:rPr lang="de-DE" smtClean="0"/>
              <a:t>‹Nr.›</a:t>
            </a:fld>
            <a:endParaRPr lang="de-DE"/>
          </a:p>
        </p:txBody>
      </p:sp>
    </p:spTree>
    <p:extLst>
      <p:ext uri="{BB962C8B-B14F-4D97-AF65-F5344CB8AC3E}">
        <p14:creationId xmlns:p14="http://schemas.microsoft.com/office/powerpoint/2010/main" val="597995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707866CD-CB71-48C8-91C8-A48EF41D3A48}" type="datetimeFigureOut">
              <a:rPr lang="de-DE" smtClean="0"/>
              <a:t>31.01.2022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552D869-9C5E-482C-83AD-57047D467141}" type="slidenum">
              <a:rPr lang="de-DE" smtClean="0"/>
              <a:t>‹Nr.›</a:t>
            </a:fld>
            <a:endParaRPr lang="de-DE"/>
          </a:p>
        </p:txBody>
      </p:sp>
    </p:spTree>
    <p:extLst>
      <p:ext uri="{BB962C8B-B14F-4D97-AF65-F5344CB8AC3E}">
        <p14:creationId xmlns:p14="http://schemas.microsoft.com/office/powerpoint/2010/main" val="3859075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de-DE"/>
              <a:t>Mastertitelformat bearbeiten</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707866CD-CB71-48C8-91C8-A48EF41D3A48}" type="datetimeFigureOut">
              <a:rPr lang="de-DE" smtClean="0"/>
              <a:t>31.01.2022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552D869-9C5E-482C-83AD-57047D467141}" type="slidenum">
              <a:rPr lang="de-DE" smtClean="0"/>
              <a:t>‹Nr.›</a:t>
            </a:fld>
            <a:endParaRPr lang="de-DE"/>
          </a:p>
        </p:txBody>
      </p:sp>
    </p:spTree>
    <p:extLst>
      <p:ext uri="{BB962C8B-B14F-4D97-AF65-F5344CB8AC3E}">
        <p14:creationId xmlns:p14="http://schemas.microsoft.com/office/powerpoint/2010/main" val="1238429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707866CD-CB71-48C8-91C8-A48EF41D3A48}" type="datetimeFigureOut">
              <a:rPr lang="de-DE" smtClean="0"/>
              <a:t>31.01.2022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0552D869-9C5E-482C-83AD-57047D467141}" type="slidenum">
              <a:rPr lang="de-DE" smtClean="0"/>
              <a:t>‹Nr.›</a:t>
            </a:fld>
            <a:endParaRPr lang="de-DE"/>
          </a:p>
        </p:txBody>
      </p:sp>
    </p:spTree>
    <p:extLst>
      <p:ext uri="{BB962C8B-B14F-4D97-AF65-F5344CB8AC3E}">
        <p14:creationId xmlns:p14="http://schemas.microsoft.com/office/powerpoint/2010/main" val="1307072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20000" y="2505075"/>
            <a:ext cx="5025216"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de-DE"/>
              <a:t>Mastertextformat bearbeiten</a:t>
            </a:r>
          </a:p>
        </p:txBody>
      </p:sp>
      <p:sp>
        <p:nvSpPr>
          <p:cNvPr id="6" name="Content Placeholder 5"/>
          <p:cNvSpPr>
            <a:spLocks noGrp="1"/>
          </p:cNvSpPr>
          <p:nvPr>
            <p:ph sz="quarter" idx="4"/>
          </p:nvPr>
        </p:nvSpPr>
        <p:spPr>
          <a:xfrm>
            <a:off x="6319840" y="2505075"/>
            <a:ext cx="503554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707866CD-CB71-48C8-91C8-A48EF41D3A48}" type="datetimeFigureOut">
              <a:rPr lang="de-DE" smtClean="0"/>
              <a:t>31.01.2022</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0552D869-9C5E-482C-83AD-57047D467141}" type="slidenum">
              <a:rPr lang="de-DE" smtClean="0"/>
              <a:t>‹Nr.›</a:t>
            </a:fld>
            <a:endParaRPr lang="de-DE"/>
          </a:p>
        </p:txBody>
      </p:sp>
    </p:spTree>
    <p:extLst>
      <p:ext uri="{BB962C8B-B14F-4D97-AF65-F5344CB8AC3E}">
        <p14:creationId xmlns:p14="http://schemas.microsoft.com/office/powerpoint/2010/main" val="1473009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707866CD-CB71-48C8-91C8-A48EF41D3A48}" type="datetimeFigureOut">
              <a:rPr lang="de-DE" smtClean="0"/>
              <a:t>31.01.2022</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0552D869-9C5E-482C-83AD-57047D467141}" type="slidenum">
              <a:rPr lang="de-DE" smtClean="0"/>
              <a:t>‹Nr.›</a:t>
            </a:fld>
            <a:endParaRPr lang="de-DE"/>
          </a:p>
        </p:txBody>
      </p:sp>
    </p:spTree>
    <p:extLst>
      <p:ext uri="{BB962C8B-B14F-4D97-AF65-F5344CB8AC3E}">
        <p14:creationId xmlns:p14="http://schemas.microsoft.com/office/powerpoint/2010/main" val="2874665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7866CD-CB71-48C8-91C8-A48EF41D3A48}" type="datetimeFigureOut">
              <a:rPr lang="de-DE" smtClean="0"/>
              <a:t>31.01.2022</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0552D869-9C5E-482C-83AD-57047D467141}" type="slidenum">
              <a:rPr lang="de-DE" smtClean="0"/>
              <a:t>‹Nr.›</a:t>
            </a:fld>
            <a:endParaRPr lang="de-DE"/>
          </a:p>
        </p:txBody>
      </p:sp>
    </p:spTree>
    <p:extLst>
      <p:ext uri="{BB962C8B-B14F-4D97-AF65-F5344CB8AC3E}">
        <p14:creationId xmlns:p14="http://schemas.microsoft.com/office/powerpoint/2010/main" val="1209470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707866CD-CB71-48C8-91C8-A48EF41D3A48}" type="datetimeFigureOut">
              <a:rPr lang="de-DE" smtClean="0"/>
              <a:t>31.01.2022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0552D869-9C5E-482C-83AD-57047D467141}" type="slidenum">
              <a:rPr lang="de-DE" smtClean="0"/>
              <a:t>‹Nr.›</a:t>
            </a:fld>
            <a:endParaRPr lang="de-DE"/>
          </a:p>
        </p:txBody>
      </p:sp>
    </p:spTree>
    <p:extLst>
      <p:ext uri="{BB962C8B-B14F-4D97-AF65-F5344CB8AC3E}">
        <p14:creationId xmlns:p14="http://schemas.microsoft.com/office/powerpoint/2010/main" val="314464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707866CD-CB71-48C8-91C8-A48EF41D3A48}" type="datetimeFigureOut">
              <a:rPr lang="de-DE" smtClean="0"/>
              <a:t>31.01.2022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0552D869-9C5E-482C-83AD-57047D467141}" type="slidenum">
              <a:rPr lang="de-DE" smtClean="0"/>
              <a:t>‹Nr.›</a:t>
            </a:fld>
            <a:endParaRPr lang="de-DE"/>
          </a:p>
        </p:txBody>
      </p:sp>
    </p:spTree>
    <p:extLst>
      <p:ext uri="{BB962C8B-B14F-4D97-AF65-F5344CB8AC3E}">
        <p14:creationId xmlns:p14="http://schemas.microsoft.com/office/powerpoint/2010/main" val="584345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707866CD-CB71-48C8-91C8-A48EF41D3A48}" type="datetimeFigureOut">
              <a:rPr lang="de-DE" smtClean="0"/>
              <a:t>31.01.2022</a:t>
            </a:fld>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de-D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552D869-9C5E-482C-83AD-57047D467141}" type="slidenum">
              <a:rPr lang="de-DE" smtClean="0"/>
              <a:t>‹Nr.›</a:t>
            </a:fld>
            <a:endParaRPr lang="de-DE"/>
          </a:p>
        </p:txBody>
      </p:sp>
    </p:spTree>
    <p:extLst>
      <p:ext uri="{BB962C8B-B14F-4D97-AF65-F5344CB8AC3E}">
        <p14:creationId xmlns:p14="http://schemas.microsoft.com/office/powerpoint/2010/main" val="18499934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74335A0C-9C47-4654-9325-952D0A04ACFF}"/>
              </a:ext>
            </a:extLst>
          </p:cNvPr>
          <p:cNvSpPr txBox="1">
            <a:spLocks/>
          </p:cNvSpPr>
          <p:nvPr/>
        </p:nvSpPr>
        <p:spPr>
          <a:xfrm>
            <a:off x="1524000" y="2315321"/>
            <a:ext cx="9144000" cy="1641490"/>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ctr"/>
            <a:r>
              <a:rPr lang="de-DE" sz="6000" dirty="0">
                <a:solidFill>
                  <a:schemeClr val="tx1">
                    <a:lumMod val="95000"/>
                  </a:schemeClr>
                </a:solidFill>
              </a:rPr>
              <a:t>Kohäsion und Kopplung</a:t>
            </a:r>
          </a:p>
        </p:txBody>
      </p:sp>
      <p:sp>
        <p:nvSpPr>
          <p:cNvPr id="7" name="Untertitel 2">
            <a:extLst>
              <a:ext uri="{FF2B5EF4-FFF2-40B4-BE49-F238E27FC236}">
                <a16:creationId xmlns:a16="http://schemas.microsoft.com/office/drawing/2014/main" id="{429FACF3-A132-463F-9085-71C55FEA763E}"/>
              </a:ext>
            </a:extLst>
          </p:cNvPr>
          <p:cNvSpPr>
            <a:spLocks noGrp="1"/>
          </p:cNvSpPr>
          <p:nvPr>
            <p:ph type="subTitle" idx="1"/>
          </p:nvPr>
        </p:nvSpPr>
        <p:spPr>
          <a:xfrm>
            <a:off x="1524000" y="1498543"/>
            <a:ext cx="9144000" cy="754025"/>
          </a:xfrm>
        </p:spPr>
        <p:txBody>
          <a:bodyPr>
            <a:normAutofit/>
          </a:bodyPr>
          <a:lstStyle/>
          <a:p>
            <a:pPr algn="ctr"/>
            <a:r>
              <a:rPr lang="de-DE" sz="2800" dirty="0">
                <a:solidFill>
                  <a:schemeClr val="tx2"/>
                </a:solidFill>
              </a:rPr>
              <a:t>Python A-Z</a:t>
            </a:r>
          </a:p>
        </p:txBody>
      </p:sp>
      <p:sp>
        <p:nvSpPr>
          <p:cNvPr id="8" name="Date Placeholder 3">
            <a:extLst>
              <a:ext uri="{FF2B5EF4-FFF2-40B4-BE49-F238E27FC236}">
                <a16:creationId xmlns:a16="http://schemas.microsoft.com/office/drawing/2014/main" id="{65A98939-B147-4345-81D0-129DCC162264}"/>
              </a:ext>
            </a:extLst>
          </p:cNvPr>
          <p:cNvSpPr>
            <a:spLocks noGrp="1"/>
          </p:cNvSpPr>
          <p:nvPr>
            <p:ph type="dt" sz="half" idx="10"/>
          </p:nvPr>
        </p:nvSpPr>
        <p:spPr>
          <a:xfrm>
            <a:off x="838200" y="6356350"/>
            <a:ext cx="2743200" cy="365125"/>
          </a:xfrm>
        </p:spPr>
        <p:txBody>
          <a:bodyPr/>
          <a:lstStyle/>
          <a:p>
            <a:fld id="{D4AD37E9-5A10-49A7-855D-CAA2D2E848B6}" type="datetimeFigureOut">
              <a:rPr lang="de-DE" smtClean="0"/>
              <a:t>31.01.2022</a:t>
            </a:fld>
            <a:endParaRPr lang="de-DE" dirty="0"/>
          </a:p>
        </p:txBody>
      </p:sp>
      <p:sp>
        <p:nvSpPr>
          <p:cNvPr id="9" name="Slide Number Placeholder 5">
            <a:extLst>
              <a:ext uri="{FF2B5EF4-FFF2-40B4-BE49-F238E27FC236}">
                <a16:creationId xmlns:a16="http://schemas.microsoft.com/office/drawing/2014/main" id="{EB5BF2F6-781C-447C-9BF0-F2E99A37E45B}"/>
              </a:ext>
            </a:extLst>
          </p:cNvPr>
          <p:cNvSpPr>
            <a:spLocks noGrp="1"/>
          </p:cNvSpPr>
          <p:nvPr>
            <p:ph type="sldNum" sz="quarter" idx="12"/>
          </p:nvPr>
        </p:nvSpPr>
        <p:spPr>
          <a:xfrm>
            <a:off x="8610600" y="6356350"/>
            <a:ext cx="2743200" cy="365125"/>
          </a:xfrm>
        </p:spPr>
        <p:txBody>
          <a:bodyPr/>
          <a:lstStyle/>
          <a:p>
            <a:fld id="{312A73BE-F097-4DBB-AEB2-4CC070160BA0}" type="slidenum">
              <a:rPr lang="de-DE" smtClean="0"/>
              <a:t>1</a:t>
            </a:fld>
            <a:endParaRPr lang="de-DE"/>
          </a:p>
        </p:txBody>
      </p:sp>
    </p:spTree>
    <p:extLst>
      <p:ext uri="{BB962C8B-B14F-4D97-AF65-F5344CB8AC3E}">
        <p14:creationId xmlns:p14="http://schemas.microsoft.com/office/powerpoint/2010/main" val="414387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10">
            <a:extLst>
              <a:ext uri="{FF2B5EF4-FFF2-40B4-BE49-F238E27FC236}">
                <a16:creationId xmlns:a16="http://schemas.microsoft.com/office/drawing/2014/main" id="{5E0C3D13-8749-4AF4-9D73-7E4D4847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 name="Titel 4">
            <a:extLst>
              <a:ext uri="{FF2B5EF4-FFF2-40B4-BE49-F238E27FC236}">
                <a16:creationId xmlns:a16="http://schemas.microsoft.com/office/drawing/2014/main" id="{A5FD957B-975C-4417-8370-2514B51290B5}"/>
              </a:ext>
            </a:extLst>
          </p:cNvPr>
          <p:cNvSpPr>
            <a:spLocks noGrp="1"/>
          </p:cNvSpPr>
          <p:nvPr>
            <p:ph type="title"/>
          </p:nvPr>
        </p:nvSpPr>
        <p:spPr>
          <a:xfrm>
            <a:off x="838200" y="365125"/>
            <a:ext cx="7958667" cy="1137104"/>
          </a:xfrm>
        </p:spPr>
        <p:txBody>
          <a:bodyPr anchor="b">
            <a:normAutofit/>
          </a:bodyPr>
          <a:lstStyle/>
          <a:p>
            <a:r>
              <a:rPr lang="en-US" sz="4400" dirty="0">
                <a:solidFill>
                  <a:schemeClr val="tx1">
                    <a:lumMod val="95000"/>
                  </a:schemeClr>
                </a:solidFill>
                <a:latin typeface="+mj-lt"/>
              </a:rPr>
              <a:t>Table of Content</a:t>
            </a:r>
          </a:p>
        </p:txBody>
      </p:sp>
      <p:sp>
        <p:nvSpPr>
          <p:cNvPr id="6" name="Inhaltsplatzhalter 5">
            <a:extLst>
              <a:ext uri="{FF2B5EF4-FFF2-40B4-BE49-F238E27FC236}">
                <a16:creationId xmlns:a16="http://schemas.microsoft.com/office/drawing/2014/main" id="{AC537293-E7B6-4946-A1A5-BD3072A19D72}"/>
              </a:ext>
            </a:extLst>
          </p:cNvPr>
          <p:cNvSpPr>
            <a:spLocks noGrp="1"/>
          </p:cNvSpPr>
          <p:nvPr>
            <p:ph idx="1"/>
          </p:nvPr>
        </p:nvSpPr>
        <p:spPr>
          <a:xfrm>
            <a:off x="838200" y="1825625"/>
            <a:ext cx="7958667" cy="4351338"/>
          </a:xfrm>
        </p:spPr>
        <p:txBody>
          <a:bodyPr>
            <a:normAutofit/>
          </a:bodyPr>
          <a:lstStyle/>
          <a:p>
            <a:r>
              <a:rPr lang="de-DE" sz="2400" dirty="0">
                <a:solidFill>
                  <a:schemeClr val="tx1">
                    <a:lumMod val="95000"/>
                  </a:schemeClr>
                </a:solidFill>
              </a:rPr>
              <a:t>Kohäsion (</a:t>
            </a:r>
            <a:r>
              <a:rPr lang="de-DE" sz="2400" dirty="0" err="1">
                <a:solidFill>
                  <a:schemeClr val="tx1">
                    <a:lumMod val="95000"/>
                  </a:schemeClr>
                </a:solidFill>
              </a:rPr>
              <a:t>cohesion</a:t>
            </a:r>
            <a:r>
              <a:rPr lang="de-DE" sz="2400" dirty="0">
                <a:solidFill>
                  <a:schemeClr val="tx1">
                    <a:lumMod val="95000"/>
                  </a:schemeClr>
                </a:solidFill>
              </a:rPr>
              <a:t>)</a:t>
            </a:r>
          </a:p>
          <a:p>
            <a:r>
              <a:rPr lang="de-DE" sz="2400" dirty="0">
                <a:solidFill>
                  <a:schemeClr val="tx1">
                    <a:lumMod val="95000"/>
                  </a:schemeClr>
                </a:solidFill>
              </a:rPr>
              <a:t>Kopplung (</a:t>
            </a:r>
            <a:r>
              <a:rPr lang="de-DE" sz="2400" dirty="0" err="1">
                <a:solidFill>
                  <a:schemeClr val="tx1">
                    <a:lumMod val="95000"/>
                  </a:schemeClr>
                </a:solidFill>
              </a:rPr>
              <a:t>coupling</a:t>
            </a:r>
            <a:r>
              <a:rPr lang="de-DE" sz="2400" dirty="0">
                <a:solidFill>
                  <a:schemeClr val="tx1">
                    <a:lumMod val="95000"/>
                  </a:schemeClr>
                </a:solidFill>
              </a:rPr>
              <a:t>)</a:t>
            </a:r>
          </a:p>
          <a:p>
            <a:r>
              <a:rPr lang="de-DE" sz="2400" dirty="0">
                <a:solidFill>
                  <a:schemeClr val="tx1">
                    <a:lumMod val="95000"/>
                  </a:schemeClr>
                </a:solidFill>
              </a:rPr>
              <a:t>Grafische Darstellung</a:t>
            </a:r>
          </a:p>
          <a:p>
            <a:r>
              <a:rPr lang="de-DE" sz="2400" dirty="0">
                <a:solidFill>
                  <a:schemeClr val="tx1">
                    <a:lumMod val="95000"/>
                  </a:schemeClr>
                </a:solidFill>
              </a:rPr>
              <a:t>Summary</a:t>
            </a:r>
          </a:p>
          <a:p>
            <a:endParaRPr lang="de-DE" sz="2400" dirty="0">
              <a:solidFill>
                <a:schemeClr val="tx1">
                  <a:lumMod val="95000"/>
                </a:schemeClr>
              </a:solidFill>
            </a:endParaRPr>
          </a:p>
          <a:p>
            <a:endParaRPr lang="de-DE" sz="2400" dirty="0">
              <a:solidFill>
                <a:schemeClr val="tx1">
                  <a:lumMod val="95000"/>
                </a:schemeClr>
              </a:solidFill>
            </a:endParaRPr>
          </a:p>
        </p:txBody>
      </p:sp>
      <p:sp>
        <p:nvSpPr>
          <p:cNvPr id="7" name="Date Placeholder 3">
            <a:extLst>
              <a:ext uri="{FF2B5EF4-FFF2-40B4-BE49-F238E27FC236}">
                <a16:creationId xmlns:a16="http://schemas.microsoft.com/office/drawing/2014/main" id="{6FA19933-5054-42BE-A85F-25C8283E4E0E}"/>
              </a:ext>
            </a:extLst>
          </p:cNvPr>
          <p:cNvSpPr>
            <a:spLocks noGrp="1"/>
          </p:cNvSpPr>
          <p:nvPr>
            <p:ph type="dt" sz="half" idx="10"/>
          </p:nvPr>
        </p:nvSpPr>
        <p:spPr>
          <a:xfrm>
            <a:off x="838200" y="6356350"/>
            <a:ext cx="2743200" cy="365125"/>
          </a:xfrm>
        </p:spPr>
        <p:txBody>
          <a:bodyPr/>
          <a:lstStyle/>
          <a:p>
            <a:fld id="{D4AD37E9-5A10-49A7-855D-CAA2D2E848B6}" type="datetimeFigureOut">
              <a:rPr lang="de-DE" smtClean="0"/>
              <a:t>31.01.2022</a:t>
            </a:fld>
            <a:endParaRPr lang="de-DE"/>
          </a:p>
        </p:txBody>
      </p:sp>
      <p:sp>
        <p:nvSpPr>
          <p:cNvPr id="8" name="Footer Placeholder 4">
            <a:extLst>
              <a:ext uri="{FF2B5EF4-FFF2-40B4-BE49-F238E27FC236}">
                <a16:creationId xmlns:a16="http://schemas.microsoft.com/office/drawing/2014/main" id="{2A006E07-54C8-475E-A97B-A46D90099C2C}"/>
              </a:ext>
            </a:extLst>
          </p:cNvPr>
          <p:cNvSpPr>
            <a:spLocks noGrp="1"/>
          </p:cNvSpPr>
          <p:nvPr>
            <p:ph type="ftr" sz="quarter" idx="11"/>
          </p:nvPr>
        </p:nvSpPr>
        <p:spPr>
          <a:xfrm>
            <a:off x="4038600" y="6356350"/>
            <a:ext cx="4114800" cy="365125"/>
          </a:xfrm>
        </p:spPr>
        <p:txBody>
          <a:bodyPr/>
          <a:lstStyle/>
          <a:p>
            <a:r>
              <a:rPr lang="de-DE" sz="1200" dirty="0">
                <a:solidFill>
                  <a:schemeClr val="tx1">
                    <a:lumMod val="95000"/>
                  </a:schemeClr>
                </a:solidFill>
              </a:rPr>
              <a:t>Kohäsion und Kopplung</a:t>
            </a:r>
          </a:p>
        </p:txBody>
      </p:sp>
      <p:sp>
        <p:nvSpPr>
          <p:cNvPr id="9" name="Slide Number Placeholder 5">
            <a:extLst>
              <a:ext uri="{FF2B5EF4-FFF2-40B4-BE49-F238E27FC236}">
                <a16:creationId xmlns:a16="http://schemas.microsoft.com/office/drawing/2014/main" id="{3221A771-42B5-467D-9945-5937806E3917}"/>
              </a:ext>
            </a:extLst>
          </p:cNvPr>
          <p:cNvSpPr>
            <a:spLocks noGrp="1"/>
          </p:cNvSpPr>
          <p:nvPr>
            <p:ph type="sldNum" sz="quarter" idx="12"/>
          </p:nvPr>
        </p:nvSpPr>
        <p:spPr>
          <a:xfrm>
            <a:off x="8610600" y="6356350"/>
            <a:ext cx="2743200" cy="365125"/>
          </a:xfrm>
        </p:spPr>
        <p:txBody>
          <a:bodyPr/>
          <a:lstStyle/>
          <a:p>
            <a:fld id="{312A73BE-F097-4DBB-AEB2-4CC070160BA0}" type="slidenum">
              <a:rPr lang="de-DE" smtClean="0"/>
              <a:t>2</a:t>
            </a:fld>
            <a:endParaRPr lang="de-DE"/>
          </a:p>
        </p:txBody>
      </p:sp>
    </p:spTree>
    <p:extLst>
      <p:ext uri="{BB962C8B-B14F-4D97-AF65-F5344CB8AC3E}">
        <p14:creationId xmlns:p14="http://schemas.microsoft.com/office/powerpoint/2010/main" val="1851605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BDF2C912-E02F-4E1F-82DF-351A88BA5B31}"/>
              </a:ext>
            </a:extLst>
          </p:cNvPr>
          <p:cNvSpPr>
            <a:spLocks noGrp="1"/>
          </p:cNvSpPr>
          <p:nvPr>
            <p:ph type="title"/>
          </p:nvPr>
        </p:nvSpPr>
        <p:spPr>
          <a:xfrm>
            <a:off x="838200" y="365125"/>
            <a:ext cx="7958667" cy="1137104"/>
          </a:xfrm>
        </p:spPr>
        <p:txBody>
          <a:bodyPr anchor="b">
            <a:normAutofit/>
          </a:bodyPr>
          <a:lstStyle/>
          <a:p>
            <a:r>
              <a:rPr lang="de-DE" sz="4400" dirty="0">
                <a:solidFill>
                  <a:schemeClr val="tx1">
                    <a:lumMod val="95000"/>
                  </a:schemeClr>
                </a:solidFill>
              </a:rPr>
              <a:t>Kohäsion (</a:t>
            </a:r>
            <a:r>
              <a:rPr lang="de-DE" sz="4400" dirty="0" err="1">
                <a:solidFill>
                  <a:schemeClr val="tx1">
                    <a:lumMod val="95000"/>
                  </a:schemeClr>
                </a:solidFill>
              </a:rPr>
              <a:t>cohesion</a:t>
            </a:r>
            <a:r>
              <a:rPr lang="de-DE" sz="4400" dirty="0">
                <a:solidFill>
                  <a:schemeClr val="tx1">
                    <a:lumMod val="95000"/>
                  </a:schemeClr>
                </a:solidFill>
              </a:rPr>
              <a:t>)</a:t>
            </a:r>
          </a:p>
        </p:txBody>
      </p:sp>
      <p:sp>
        <p:nvSpPr>
          <p:cNvPr id="6" name="Inhaltsplatzhalter 5">
            <a:extLst>
              <a:ext uri="{FF2B5EF4-FFF2-40B4-BE49-F238E27FC236}">
                <a16:creationId xmlns:a16="http://schemas.microsoft.com/office/drawing/2014/main" id="{67FD4DD5-46C1-4974-A569-BB95F27DCC4F}"/>
              </a:ext>
            </a:extLst>
          </p:cNvPr>
          <p:cNvSpPr>
            <a:spLocks noGrp="1"/>
          </p:cNvSpPr>
          <p:nvPr>
            <p:ph idx="1"/>
          </p:nvPr>
        </p:nvSpPr>
        <p:spPr>
          <a:xfrm>
            <a:off x="838200" y="1825625"/>
            <a:ext cx="7958667" cy="4351338"/>
          </a:xfrm>
        </p:spPr>
        <p:txBody>
          <a:bodyPr>
            <a:normAutofit/>
          </a:bodyPr>
          <a:lstStyle/>
          <a:p>
            <a:r>
              <a:rPr lang="de-DE" sz="2400" dirty="0">
                <a:solidFill>
                  <a:schemeClr val="tx1">
                    <a:lumMod val="95000"/>
                  </a:schemeClr>
                </a:solidFill>
              </a:rPr>
              <a:t>Kohäsion ist ein Hinweis auf die Beziehungen innerhalb eines Moduls. Es ist ein Konzept innerhalb eines Moduls. Es gibt viele Arten von Kohäsion, aber normalerweise ist eine hohe Kohäsion gut für Software.</a:t>
            </a:r>
          </a:p>
        </p:txBody>
      </p:sp>
      <p:sp>
        <p:nvSpPr>
          <p:cNvPr id="7" name="Date Placeholder 3">
            <a:extLst>
              <a:ext uri="{FF2B5EF4-FFF2-40B4-BE49-F238E27FC236}">
                <a16:creationId xmlns:a16="http://schemas.microsoft.com/office/drawing/2014/main" id="{18705B3C-262D-45A3-8C90-9FC26244A8CC}"/>
              </a:ext>
            </a:extLst>
          </p:cNvPr>
          <p:cNvSpPr>
            <a:spLocks noGrp="1"/>
          </p:cNvSpPr>
          <p:nvPr>
            <p:ph type="dt" sz="half" idx="10"/>
          </p:nvPr>
        </p:nvSpPr>
        <p:spPr>
          <a:xfrm>
            <a:off x="838200" y="6356350"/>
            <a:ext cx="2743200" cy="365125"/>
          </a:xfrm>
        </p:spPr>
        <p:txBody>
          <a:bodyPr/>
          <a:lstStyle/>
          <a:p>
            <a:fld id="{D4AD37E9-5A10-49A7-855D-CAA2D2E848B6}" type="datetimeFigureOut">
              <a:rPr lang="de-DE" smtClean="0"/>
              <a:t>31.01.2022</a:t>
            </a:fld>
            <a:endParaRPr lang="de-DE"/>
          </a:p>
        </p:txBody>
      </p:sp>
      <p:sp>
        <p:nvSpPr>
          <p:cNvPr id="8" name="Footer Placeholder 4">
            <a:extLst>
              <a:ext uri="{FF2B5EF4-FFF2-40B4-BE49-F238E27FC236}">
                <a16:creationId xmlns:a16="http://schemas.microsoft.com/office/drawing/2014/main" id="{6833897F-8945-43C1-8EE1-2E83FF8331D9}"/>
              </a:ext>
            </a:extLst>
          </p:cNvPr>
          <p:cNvSpPr>
            <a:spLocks noGrp="1"/>
          </p:cNvSpPr>
          <p:nvPr>
            <p:ph type="ftr" sz="quarter" idx="11"/>
          </p:nvPr>
        </p:nvSpPr>
        <p:spPr>
          <a:xfrm>
            <a:off x="4038600" y="6356350"/>
            <a:ext cx="4114800" cy="365125"/>
          </a:xfrm>
        </p:spPr>
        <p:txBody>
          <a:bodyPr/>
          <a:lstStyle/>
          <a:p>
            <a:r>
              <a:rPr lang="de-DE" sz="1200" dirty="0">
                <a:solidFill>
                  <a:schemeClr val="tx1">
                    <a:lumMod val="95000"/>
                  </a:schemeClr>
                </a:solidFill>
              </a:rPr>
              <a:t>Kohäsion und Kopplung</a:t>
            </a:r>
          </a:p>
        </p:txBody>
      </p:sp>
      <p:sp>
        <p:nvSpPr>
          <p:cNvPr id="9" name="Slide Number Placeholder 5">
            <a:extLst>
              <a:ext uri="{FF2B5EF4-FFF2-40B4-BE49-F238E27FC236}">
                <a16:creationId xmlns:a16="http://schemas.microsoft.com/office/drawing/2014/main" id="{4CB1546C-41E9-4CE9-A31D-18CB078FE5F0}"/>
              </a:ext>
            </a:extLst>
          </p:cNvPr>
          <p:cNvSpPr>
            <a:spLocks noGrp="1"/>
          </p:cNvSpPr>
          <p:nvPr>
            <p:ph type="sldNum" sz="quarter" idx="12"/>
          </p:nvPr>
        </p:nvSpPr>
        <p:spPr>
          <a:xfrm>
            <a:off x="8610600" y="6356350"/>
            <a:ext cx="2743200" cy="365125"/>
          </a:xfrm>
        </p:spPr>
        <p:txBody>
          <a:bodyPr/>
          <a:lstStyle/>
          <a:p>
            <a:fld id="{312A73BE-F097-4DBB-AEB2-4CC070160BA0}" type="slidenum">
              <a:rPr lang="de-DE" smtClean="0"/>
              <a:t>3</a:t>
            </a:fld>
            <a:endParaRPr lang="de-DE"/>
          </a:p>
        </p:txBody>
      </p:sp>
    </p:spTree>
    <p:extLst>
      <p:ext uri="{BB962C8B-B14F-4D97-AF65-F5344CB8AC3E}">
        <p14:creationId xmlns:p14="http://schemas.microsoft.com/office/powerpoint/2010/main" val="362378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BDF2C912-E02F-4E1F-82DF-351A88BA5B31}"/>
              </a:ext>
            </a:extLst>
          </p:cNvPr>
          <p:cNvSpPr>
            <a:spLocks noGrp="1"/>
          </p:cNvSpPr>
          <p:nvPr>
            <p:ph type="title"/>
          </p:nvPr>
        </p:nvSpPr>
        <p:spPr>
          <a:xfrm>
            <a:off x="838200" y="365125"/>
            <a:ext cx="7958667" cy="1137104"/>
          </a:xfrm>
        </p:spPr>
        <p:txBody>
          <a:bodyPr anchor="b">
            <a:normAutofit/>
          </a:bodyPr>
          <a:lstStyle/>
          <a:p>
            <a:r>
              <a:rPr lang="de-DE" sz="4400" dirty="0">
                <a:solidFill>
                  <a:schemeClr val="tx1">
                    <a:lumMod val="95000"/>
                  </a:schemeClr>
                </a:solidFill>
              </a:rPr>
              <a:t>Kopplung (</a:t>
            </a:r>
            <a:r>
              <a:rPr lang="de-DE" sz="4400" dirty="0" err="1">
                <a:solidFill>
                  <a:schemeClr val="tx1">
                    <a:lumMod val="95000"/>
                  </a:schemeClr>
                </a:solidFill>
              </a:rPr>
              <a:t>coupling</a:t>
            </a:r>
            <a:r>
              <a:rPr lang="de-DE" sz="4400" dirty="0">
                <a:solidFill>
                  <a:schemeClr val="tx1">
                    <a:lumMod val="95000"/>
                  </a:schemeClr>
                </a:solidFill>
              </a:rPr>
              <a:t>)</a:t>
            </a:r>
          </a:p>
        </p:txBody>
      </p:sp>
      <p:sp>
        <p:nvSpPr>
          <p:cNvPr id="6" name="Inhaltsplatzhalter 5">
            <a:extLst>
              <a:ext uri="{FF2B5EF4-FFF2-40B4-BE49-F238E27FC236}">
                <a16:creationId xmlns:a16="http://schemas.microsoft.com/office/drawing/2014/main" id="{67FD4DD5-46C1-4974-A569-BB95F27DCC4F}"/>
              </a:ext>
            </a:extLst>
          </p:cNvPr>
          <p:cNvSpPr>
            <a:spLocks noGrp="1"/>
          </p:cNvSpPr>
          <p:nvPr>
            <p:ph idx="1"/>
          </p:nvPr>
        </p:nvSpPr>
        <p:spPr>
          <a:xfrm>
            <a:off x="838200" y="1825625"/>
            <a:ext cx="7958667" cy="4351338"/>
          </a:xfrm>
        </p:spPr>
        <p:txBody>
          <a:bodyPr>
            <a:normAutofit/>
          </a:bodyPr>
          <a:lstStyle/>
          <a:p>
            <a:r>
              <a:rPr lang="de-DE" sz="2400" dirty="0">
                <a:solidFill>
                  <a:schemeClr val="tx1">
                    <a:lumMod val="95000"/>
                  </a:schemeClr>
                </a:solidFill>
              </a:rPr>
              <a:t>Kopplung ist auch ein Hinweis auf die Beziehungen zwischen Modulen. Es ist das Konzept des Inter-Moduls. Es gibt viele Arten von Kopplung, aber in der Regel ist eine geringe Kopplung gut für die Software.</a:t>
            </a:r>
          </a:p>
        </p:txBody>
      </p:sp>
      <p:sp>
        <p:nvSpPr>
          <p:cNvPr id="7" name="Date Placeholder 3">
            <a:extLst>
              <a:ext uri="{FF2B5EF4-FFF2-40B4-BE49-F238E27FC236}">
                <a16:creationId xmlns:a16="http://schemas.microsoft.com/office/drawing/2014/main" id="{18705B3C-262D-45A3-8C90-9FC26244A8CC}"/>
              </a:ext>
            </a:extLst>
          </p:cNvPr>
          <p:cNvSpPr>
            <a:spLocks noGrp="1"/>
          </p:cNvSpPr>
          <p:nvPr>
            <p:ph type="dt" sz="half" idx="10"/>
          </p:nvPr>
        </p:nvSpPr>
        <p:spPr>
          <a:xfrm>
            <a:off x="838200" y="6356350"/>
            <a:ext cx="2743200" cy="365125"/>
          </a:xfrm>
        </p:spPr>
        <p:txBody>
          <a:bodyPr/>
          <a:lstStyle/>
          <a:p>
            <a:fld id="{D4AD37E9-5A10-49A7-855D-CAA2D2E848B6}" type="datetimeFigureOut">
              <a:rPr lang="de-DE" smtClean="0"/>
              <a:t>31.01.2022</a:t>
            </a:fld>
            <a:endParaRPr lang="de-DE"/>
          </a:p>
        </p:txBody>
      </p:sp>
      <p:sp>
        <p:nvSpPr>
          <p:cNvPr id="8" name="Footer Placeholder 4">
            <a:extLst>
              <a:ext uri="{FF2B5EF4-FFF2-40B4-BE49-F238E27FC236}">
                <a16:creationId xmlns:a16="http://schemas.microsoft.com/office/drawing/2014/main" id="{6833897F-8945-43C1-8EE1-2E83FF8331D9}"/>
              </a:ext>
            </a:extLst>
          </p:cNvPr>
          <p:cNvSpPr>
            <a:spLocks noGrp="1"/>
          </p:cNvSpPr>
          <p:nvPr>
            <p:ph type="ftr" sz="quarter" idx="11"/>
          </p:nvPr>
        </p:nvSpPr>
        <p:spPr>
          <a:xfrm>
            <a:off x="4038600" y="6356350"/>
            <a:ext cx="4114800" cy="365125"/>
          </a:xfrm>
        </p:spPr>
        <p:txBody>
          <a:bodyPr/>
          <a:lstStyle/>
          <a:p>
            <a:r>
              <a:rPr lang="de-DE" sz="1200" dirty="0">
                <a:solidFill>
                  <a:schemeClr val="tx1">
                    <a:lumMod val="95000"/>
                  </a:schemeClr>
                </a:solidFill>
              </a:rPr>
              <a:t>Kohäsion und Kopplung</a:t>
            </a:r>
          </a:p>
        </p:txBody>
      </p:sp>
      <p:sp>
        <p:nvSpPr>
          <p:cNvPr id="9" name="Slide Number Placeholder 5">
            <a:extLst>
              <a:ext uri="{FF2B5EF4-FFF2-40B4-BE49-F238E27FC236}">
                <a16:creationId xmlns:a16="http://schemas.microsoft.com/office/drawing/2014/main" id="{4CB1546C-41E9-4CE9-A31D-18CB078FE5F0}"/>
              </a:ext>
            </a:extLst>
          </p:cNvPr>
          <p:cNvSpPr>
            <a:spLocks noGrp="1"/>
          </p:cNvSpPr>
          <p:nvPr>
            <p:ph type="sldNum" sz="quarter" idx="12"/>
          </p:nvPr>
        </p:nvSpPr>
        <p:spPr>
          <a:xfrm>
            <a:off x="8610600" y="6356350"/>
            <a:ext cx="2743200" cy="365125"/>
          </a:xfrm>
        </p:spPr>
        <p:txBody>
          <a:bodyPr/>
          <a:lstStyle/>
          <a:p>
            <a:fld id="{312A73BE-F097-4DBB-AEB2-4CC070160BA0}" type="slidenum">
              <a:rPr lang="de-DE" smtClean="0"/>
              <a:t>4</a:t>
            </a:fld>
            <a:endParaRPr lang="de-DE"/>
          </a:p>
        </p:txBody>
      </p:sp>
    </p:spTree>
    <p:extLst>
      <p:ext uri="{BB962C8B-B14F-4D97-AF65-F5344CB8AC3E}">
        <p14:creationId xmlns:p14="http://schemas.microsoft.com/office/powerpoint/2010/main" val="392477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BDF2C912-E02F-4E1F-82DF-351A88BA5B31}"/>
              </a:ext>
            </a:extLst>
          </p:cNvPr>
          <p:cNvSpPr>
            <a:spLocks noGrp="1"/>
          </p:cNvSpPr>
          <p:nvPr>
            <p:ph type="title"/>
          </p:nvPr>
        </p:nvSpPr>
        <p:spPr>
          <a:xfrm>
            <a:off x="838200" y="365125"/>
            <a:ext cx="7958667" cy="1137104"/>
          </a:xfrm>
        </p:spPr>
        <p:txBody>
          <a:bodyPr anchor="b">
            <a:normAutofit/>
          </a:bodyPr>
          <a:lstStyle/>
          <a:p>
            <a:r>
              <a:rPr lang="de-DE" sz="4400" dirty="0">
                <a:solidFill>
                  <a:schemeClr val="tx1">
                    <a:lumMod val="95000"/>
                  </a:schemeClr>
                </a:solidFill>
              </a:rPr>
              <a:t>Grafische Darstellung</a:t>
            </a:r>
          </a:p>
        </p:txBody>
      </p:sp>
      <p:sp>
        <p:nvSpPr>
          <p:cNvPr id="7" name="Date Placeholder 3">
            <a:extLst>
              <a:ext uri="{FF2B5EF4-FFF2-40B4-BE49-F238E27FC236}">
                <a16:creationId xmlns:a16="http://schemas.microsoft.com/office/drawing/2014/main" id="{18705B3C-262D-45A3-8C90-9FC26244A8CC}"/>
              </a:ext>
            </a:extLst>
          </p:cNvPr>
          <p:cNvSpPr>
            <a:spLocks noGrp="1"/>
          </p:cNvSpPr>
          <p:nvPr>
            <p:ph type="dt" sz="half" idx="10"/>
          </p:nvPr>
        </p:nvSpPr>
        <p:spPr>
          <a:xfrm>
            <a:off x="838200" y="6356350"/>
            <a:ext cx="2743200" cy="365125"/>
          </a:xfrm>
        </p:spPr>
        <p:txBody>
          <a:bodyPr/>
          <a:lstStyle/>
          <a:p>
            <a:fld id="{D4AD37E9-5A10-49A7-855D-CAA2D2E848B6}" type="datetimeFigureOut">
              <a:rPr lang="de-DE" smtClean="0"/>
              <a:t>31.01.2022</a:t>
            </a:fld>
            <a:endParaRPr lang="de-DE"/>
          </a:p>
        </p:txBody>
      </p:sp>
      <p:sp>
        <p:nvSpPr>
          <p:cNvPr id="8" name="Footer Placeholder 4">
            <a:extLst>
              <a:ext uri="{FF2B5EF4-FFF2-40B4-BE49-F238E27FC236}">
                <a16:creationId xmlns:a16="http://schemas.microsoft.com/office/drawing/2014/main" id="{6833897F-8945-43C1-8EE1-2E83FF8331D9}"/>
              </a:ext>
            </a:extLst>
          </p:cNvPr>
          <p:cNvSpPr>
            <a:spLocks noGrp="1"/>
          </p:cNvSpPr>
          <p:nvPr>
            <p:ph type="ftr" sz="quarter" idx="11"/>
          </p:nvPr>
        </p:nvSpPr>
        <p:spPr>
          <a:xfrm>
            <a:off x="4038600" y="6356350"/>
            <a:ext cx="4114800" cy="365125"/>
          </a:xfrm>
        </p:spPr>
        <p:txBody>
          <a:bodyPr/>
          <a:lstStyle/>
          <a:p>
            <a:r>
              <a:rPr lang="de-DE" sz="1200" dirty="0">
                <a:solidFill>
                  <a:schemeClr val="tx1">
                    <a:lumMod val="95000"/>
                  </a:schemeClr>
                </a:solidFill>
              </a:rPr>
              <a:t>Kohäsion und Kopplung</a:t>
            </a:r>
          </a:p>
        </p:txBody>
      </p:sp>
      <p:sp>
        <p:nvSpPr>
          <p:cNvPr id="9" name="Slide Number Placeholder 5">
            <a:extLst>
              <a:ext uri="{FF2B5EF4-FFF2-40B4-BE49-F238E27FC236}">
                <a16:creationId xmlns:a16="http://schemas.microsoft.com/office/drawing/2014/main" id="{4CB1546C-41E9-4CE9-A31D-18CB078FE5F0}"/>
              </a:ext>
            </a:extLst>
          </p:cNvPr>
          <p:cNvSpPr>
            <a:spLocks noGrp="1"/>
          </p:cNvSpPr>
          <p:nvPr>
            <p:ph type="sldNum" sz="quarter" idx="12"/>
          </p:nvPr>
        </p:nvSpPr>
        <p:spPr>
          <a:xfrm>
            <a:off x="8610600" y="6356350"/>
            <a:ext cx="2743200" cy="365125"/>
          </a:xfrm>
        </p:spPr>
        <p:txBody>
          <a:bodyPr/>
          <a:lstStyle/>
          <a:p>
            <a:fld id="{312A73BE-F097-4DBB-AEB2-4CC070160BA0}" type="slidenum">
              <a:rPr lang="de-DE" smtClean="0"/>
              <a:t>5</a:t>
            </a:fld>
            <a:endParaRPr lang="de-DE"/>
          </a:p>
        </p:txBody>
      </p:sp>
      <p:sp>
        <p:nvSpPr>
          <p:cNvPr id="19" name="Ellipse 18">
            <a:extLst>
              <a:ext uri="{FF2B5EF4-FFF2-40B4-BE49-F238E27FC236}">
                <a16:creationId xmlns:a16="http://schemas.microsoft.com/office/drawing/2014/main" id="{B7371400-45A4-4CFC-94F8-985007B12BF9}"/>
              </a:ext>
            </a:extLst>
          </p:cNvPr>
          <p:cNvSpPr/>
          <p:nvPr/>
        </p:nvSpPr>
        <p:spPr>
          <a:xfrm>
            <a:off x="3194101" y="3063875"/>
            <a:ext cx="365125" cy="36512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accent3">
                  <a:lumMod val="75000"/>
                </a:schemeClr>
              </a:solidFill>
            </a:endParaRPr>
          </a:p>
        </p:txBody>
      </p:sp>
      <p:sp>
        <p:nvSpPr>
          <p:cNvPr id="20" name="Ellipse 19">
            <a:extLst>
              <a:ext uri="{FF2B5EF4-FFF2-40B4-BE49-F238E27FC236}">
                <a16:creationId xmlns:a16="http://schemas.microsoft.com/office/drawing/2014/main" id="{5558FDA6-96C5-407B-A4B1-94384005A792}"/>
              </a:ext>
            </a:extLst>
          </p:cNvPr>
          <p:cNvSpPr/>
          <p:nvPr/>
        </p:nvSpPr>
        <p:spPr>
          <a:xfrm rot="20605362">
            <a:off x="4211187" y="3980493"/>
            <a:ext cx="365125" cy="36512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accent3">
                  <a:lumMod val="75000"/>
                </a:schemeClr>
              </a:solidFill>
            </a:endParaRPr>
          </a:p>
        </p:txBody>
      </p:sp>
      <p:sp>
        <p:nvSpPr>
          <p:cNvPr id="21" name="Ellipse 20">
            <a:extLst>
              <a:ext uri="{FF2B5EF4-FFF2-40B4-BE49-F238E27FC236}">
                <a16:creationId xmlns:a16="http://schemas.microsoft.com/office/drawing/2014/main" id="{A64629CF-60BF-41A4-9319-16846015456E}"/>
              </a:ext>
            </a:extLst>
          </p:cNvPr>
          <p:cNvSpPr/>
          <p:nvPr/>
        </p:nvSpPr>
        <p:spPr>
          <a:xfrm>
            <a:off x="3119990" y="3968295"/>
            <a:ext cx="365125" cy="36512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accent3">
                  <a:lumMod val="75000"/>
                </a:schemeClr>
              </a:solidFill>
            </a:endParaRPr>
          </a:p>
        </p:txBody>
      </p:sp>
      <p:sp>
        <p:nvSpPr>
          <p:cNvPr id="22" name="Ellipse 21">
            <a:extLst>
              <a:ext uri="{FF2B5EF4-FFF2-40B4-BE49-F238E27FC236}">
                <a16:creationId xmlns:a16="http://schemas.microsoft.com/office/drawing/2014/main" id="{7CF40BEA-EBC0-452D-8B26-898EFCE55C7A}"/>
              </a:ext>
            </a:extLst>
          </p:cNvPr>
          <p:cNvSpPr/>
          <p:nvPr/>
        </p:nvSpPr>
        <p:spPr>
          <a:xfrm rot="20310369">
            <a:off x="4028625" y="3216275"/>
            <a:ext cx="365125" cy="36512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accent3">
                  <a:lumMod val="75000"/>
                </a:schemeClr>
              </a:solidFill>
            </a:endParaRPr>
          </a:p>
        </p:txBody>
      </p:sp>
      <p:sp>
        <p:nvSpPr>
          <p:cNvPr id="23" name="Ellipse 22">
            <a:extLst>
              <a:ext uri="{FF2B5EF4-FFF2-40B4-BE49-F238E27FC236}">
                <a16:creationId xmlns:a16="http://schemas.microsoft.com/office/drawing/2014/main" id="{CFEAC9EA-6023-4BA7-B31B-C150FA742BCB}"/>
              </a:ext>
            </a:extLst>
          </p:cNvPr>
          <p:cNvSpPr/>
          <p:nvPr/>
        </p:nvSpPr>
        <p:spPr>
          <a:xfrm>
            <a:off x="3663500" y="4455528"/>
            <a:ext cx="365125" cy="36512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accent3">
                  <a:lumMod val="75000"/>
                </a:schemeClr>
              </a:solidFill>
            </a:endParaRPr>
          </a:p>
        </p:txBody>
      </p:sp>
      <p:cxnSp>
        <p:nvCxnSpPr>
          <p:cNvPr id="27" name="Gerader Verbinder 26">
            <a:extLst>
              <a:ext uri="{FF2B5EF4-FFF2-40B4-BE49-F238E27FC236}">
                <a16:creationId xmlns:a16="http://schemas.microsoft.com/office/drawing/2014/main" id="{553E2FA0-F24B-45E2-9B56-0FD2192C02A7}"/>
              </a:ext>
            </a:extLst>
          </p:cNvPr>
          <p:cNvCxnSpPr>
            <a:stCxn id="21" idx="0"/>
            <a:endCxn id="19" idx="4"/>
          </p:cNvCxnSpPr>
          <p:nvPr/>
        </p:nvCxnSpPr>
        <p:spPr>
          <a:xfrm flipV="1">
            <a:off x="3302553" y="3429000"/>
            <a:ext cx="74111" cy="53929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5F36157E-9A49-41FA-9956-106201D8898B}"/>
              </a:ext>
            </a:extLst>
          </p:cNvPr>
          <p:cNvCxnSpPr>
            <a:cxnSpLocks/>
            <a:stCxn id="19" idx="6"/>
            <a:endCxn id="22" idx="1"/>
          </p:cNvCxnSpPr>
          <p:nvPr/>
        </p:nvCxnSpPr>
        <p:spPr>
          <a:xfrm>
            <a:off x="3559226" y="3246438"/>
            <a:ext cx="484548" cy="7958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4C07E393-3609-4D21-9CBA-1D0EA2909626}"/>
              </a:ext>
            </a:extLst>
          </p:cNvPr>
          <p:cNvCxnSpPr>
            <a:cxnSpLocks/>
            <a:stCxn id="22" idx="4"/>
            <a:endCxn id="20" idx="0"/>
          </p:cNvCxnSpPr>
          <p:nvPr/>
        </p:nvCxnSpPr>
        <p:spPr>
          <a:xfrm>
            <a:off x="4278079" y="3568704"/>
            <a:ext cx="63584" cy="41937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116841C1-1304-455B-A4DA-4EA1851ECD89}"/>
              </a:ext>
            </a:extLst>
          </p:cNvPr>
          <p:cNvCxnSpPr>
            <a:cxnSpLocks/>
            <a:stCxn id="19" idx="5"/>
            <a:endCxn id="23" idx="0"/>
          </p:cNvCxnSpPr>
          <p:nvPr/>
        </p:nvCxnSpPr>
        <p:spPr>
          <a:xfrm>
            <a:off x="3505755" y="3375529"/>
            <a:ext cx="340308" cy="107999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Gerader Verbinder 37">
            <a:extLst>
              <a:ext uri="{FF2B5EF4-FFF2-40B4-BE49-F238E27FC236}">
                <a16:creationId xmlns:a16="http://schemas.microsoft.com/office/drawing/2014/main" id="{EB19A55A-682C-4097-A305-E5641443303C}"/>
              </a:ext>
            </a:extLst>
          </p:cNvPr>
          <p:cNvCxnSpPr>
            <a:cxnSpLocks/>
            <a:stCxn id="21" idx="5"/>
            <a:endCxn id="23" idx="1"/>
          </p:cNvCxnSpPr>
          <p:nvPr/>
        </p:nvCxnSpPr>
        <p:spPr>
          <a:xfrm>
            <a:off x="3431644" y="4279949"/>
            <a:ext cx="285327" cy="22905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47" name="Gruppieren 46">
            <a:extLst>
              <a:ext uri="{FF2B5EF4-FFF2-40B4-BE49-F238E27FC236}">
                <a16:creationId xmlns:a16="http://schemas.microsoft.com/office/drawing/2014/main" id="{090E5877-CE3F-4155-90DD-C55111A65A15}"/>
              </a:ext>
            </a:extLst>
          </p:cNvPr>
          <p:cNvGrpSpPr/>
          <p:nvPr/>
        </p:nvGrpSpPr>
        <p:grpSpPr>
          <a:xfrm>
            <a:off x="2671313" y="2308046"/>
            <a:ext cx="2349500" cy="2832275"/>
            <a:chOff x="574453" y="1643195"/>
            <a:chExt cx="2349500" cy="2832275"/>
          </a:xfrm>
        </p:grpSpPr>
        <p:sp>
          <p:nvSpPr>
            <p:cNvPr id="41" name="Rechteck 40">
              <a:extLst>
                <a:ext uri="{FF2B5EF4-FFF2-40B4-BE49-F238E27FC236}">
                  <a16:creationId xmlns:a16="http://schemas.microsoft.com/office/drawing/2014/main" id="{2BFB2A8A-B25E-4594-B3EF-4A11B2375DFF}"/>
                </a:ext>
              </a:extLst>
            </p:cNvPr>
            <p:cNvSpPr/>
            <p:nvPr/>
          </p:nvSpPr>
          <p:spPr>
            <a:xfrm>
              <a:off x="574453" y="2087870"/>
              <a:ext cx="2349500" cy="2387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Rechteck 41">
              <a:extLst>
                <a:ext uri="{FF2B5EF4-FFF2-40B4-BE49-F238E27FC236}">
                  <a16:creationId xmlns:a16="http://schemas.microsoft.com/office/drawing/2014/main" id="{FF70BFDE-5A76-45D8-825C-B55212A52C48}"/>
                </a:ext>
              </a:extLst>
            </p:cNvPr>
            <p:cNvSpPr/>
            <p:nvPr/>
          </p:nvSpPr>
          <p:spPr>
            <a:xfrm flipV="1">
              <a:off x="574453" y="1643195"/>
              <a:ext cx="2349500" cy="444675"/>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Textfeld 42">
              <a:extLst>
                <a:ext uri="{FF2B5EF4-FFF2-40B4-BE49-F238E27FC236}">
                  <a16:creationId xmlns:a16="http://schemas.microsoft.com/office/drawing/2014/main" id="{4527CD79-1EA5-4717-B26A-5F23042F606F}"/>
                </a:ext>
              </a:extLst>
            </p:cNvPr>
            <p:cNvSpPr txBox="1"/>
            <p:nvPr/>
          </p:nvSpPr>
          <p:spPr>
            <a:xfrm>
              <a:off x="1219250" y="1682955"/>
              <a:ext cx="1091453" cy="369332"/>
            </a:xfrm>
            <a:prstGeom prst="rect">
              <a:avLst/>
            </a:prstGeom>
            <a:noFill/>
          </p:spPr>
          <p:txBody>
            <a:bodyPr wrap="none" rtlCol="0">
              <a:spAutoFit/>
            </a:bodyPr>
            <a:lstStyle/>
            <a:p>
              <a:r>
                <a:rPr lang="de-DE" dirty="0"/>
                <a:t>Module A</a:t>
              </a:r>
            </a:p>
          </p:txBody>
        </p:sp>
      </p:grpSp>
      <p:sp>
        <p:nvSpPr>
          <p:cNvPr id="48" name="Ellipse 47">
            <a:extLst>
              <a:ext uri="{FF2B5EF4-FFF2-40B4-BE49-F238E27FC236}">
                <a16:creationId xmlns:a16="http://schemas.microsoft.com/office/drawing/2014/main" id="{4E57B35C-35AD-4224-8BF8-8622C0BA716E}"/>
              </a:ext>
            </a:extLst>
          </p:cNvPr>
          <p:cNvSpPr/>
          <p:nvPr/>
        </p:nvSpPr>
        <p:spPr>
          <a:xfrm>
            <a:off x="7656820" y="3252138"/>
            <a:ext cx="365125" cy="36512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Ellipse 48">
            <a:extLst>
              <a:ext uri="{FF2B5EF4-FFF2-40B4-BE49-F238E27FC236}">
                <a16:creationId xmlns:a16="http://schemas.microsoft.com/office/drawing/2014/main" id="{70DFB153-A372-42FD-A30B-90CF0F4AE535}"/>
              </a:ext>
            </a:extLst>
          </p:cNvPr>
          <p:cNvSpPr/>
          <p:nvPr/>
        </p:nvSpPr>
        <p:spPr>
          <a:xfrm>
            <a:off x="8821036" y="3183645"/>
            <a:ext cx="365125" cy="36512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Ellipse 49">
            <a:extLst>
              <a:ext uri="{FF2B5EF4-FFF2-40B4-BE49-F238E27FC236}">
                <a16:creationId xmlns:a16="http://schemas.microsoft.com/office/drawing/2014/main" id="{FFEAAF73-1112-4E26-B918-A7E90810A807}"/>
              </a:ext>
            </a:extLst>
          </p:cNvPr>
          <p:cNvSpPr/>
          <p:nvPr/>
        </p:nvSpPr>
        <p:spPr>
          <a:xfrm>
            <a:off x="7758955" y="4224495"/>
            <a:ext cx="365125" cy="36512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Ellipse 50">
            <a:extLst>
              <a:ext uri="{FF2B5EF4-FFF2-40B4-BE49-F238E27FC236}">
                <a16:creationId xmlns:a16="http://schemas.microsoft.com/office/drawing/2014/main" id="{9A71CFA4-FDA1-4042-AF06-A9C6A4D26BA3}"/>
              </a:ext>
            </a:extLst>
          </p:cNvPr>
          <p:cNvSpPr/>
          <p:nvPr/>
        </p:nvSpPr>
        <p:spPr>
          <a:xfrm rot="13173816">
            <a:off x="8374694" y="3655858"/>
            <a:ext cx="365125" cy="36512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2" name="Ellipse 51">
            <a:extLst>
              <a:ext uri="{FF2B5EF4-FFF2-40B4-BE49-F238E27FC236}">
                <a16:creationId xmlns:a16="http://schemas.microsoft.com/office/drawing/2014/main" id="{321B0BA3-8351-40D1-BCA9-FDF3A16D8256}"/>
              </a:ext>
            </a:extLst>
          </p:cNvPr>
          <p:cNvSpPr/>
          <p:nvPr/>
        </p:nvSpPr>
        <p:spPr>
          <a:xfrm rot="15977397">
            <a:off x="8656004" y="4321542"/>
            <a:ext cx="365125" cy="36512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3" name="Gerader Verbinder 52">
            <a:extLst>
              <a:ext uri="{FF2B5EF4-FFF2-40B4-BE49-F238E27FC236}">
                <a16:creationId xmlns:a16="http://schemas.microsoft.com/office/drawing/2014/main" id="{4056C6D2-F942-421C-AFB0-42DABB6ADF97}"/>
              </a:ext>
            </a:extLst>
          </p:cNvPr>
          <p:cNvCxnSpPr>
            <a:cxnSpLocks/>
            <a:stCxn id="50" idx="0"/>
            <a:endCxn id="48" idx="4"/>
          </p:cNvCxnSpPr>
          <p:nvPr/>
        </p:nvCxnSpPr>
        <p:spPr>
          <a:xfrm flipH="1" flipV="1">
            <a:off x="7839383" y="3617263"/>
            <a:ext cx="102135" cy="60723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4" name="Gerader Verbinder 53">
            <a:extLst>
              <a:ext uri="{FF2B5EF4-FFF2-40B4-BE49-F238E27FC236}">
                <a16:creationId xmlns:a16="http://schemas.microsoft.com/office/drawing/2014/main" id="{0CB94CC4-27E2-4F73-B5AC-EC03BD5146D4}"/>
              </a:ext>
            </a:extLst>
          </p:cNvPr>
          <p:cNvCxnSpPr>
            <a:cxnSpLocks/>
            <a:stCxn id="48" idx="6"/>
            <a:endCxn id="51" idx="6"/>
          </p:cNvCxnSpPr>
          <p:nvPr/>
        </p:nvCxnSpPr>
        <p:spPr>
          <a:xfrm>
            <a:off x="8021945" y="3434701"/>
            <a:ext cx="394571" cy="28743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49A90FFD-D0F2-4EEB-AD9F-A19196D721BF}"/>
              </a:ext>
            </a:extLst>
          </p:cNvPr>
          <p:cNvCxnSpPr>
            <a:cxnSpLocks/>
            <a:stCxn id="51" idx="4"/>
            <a:endCxn id="49" idx="3"/>
          </p:cNvCxnSpPr>
          <p:nvPr/>
        </p:nvCxnSpPr>
        <p:spPr>
          <a:xfrm flipV="1">
            <a:off x="8673536" y="3495299"/>
            <a:ext cx="200971" cy="20238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6" name="Gerader Verbinder 55">
            <a:extLst>
              <a:ext uri="{FF2B5EF4-FFF2-40B4-BE49-F238E27FC236}">
                <a16:creationId xmlns:a16="http://schemas.microsoft.com/office/drawing/2014/main" id="{D11AE1DE-932A-4A12-9CEE-E843347B3553}"/>
              </a:ext>
            </a:extLst>
          </p:cNvPr>
          <p:cNvCxnSpPr>
            <a:cxnSpLocks/>
            <a:stCxn id="50" idx="6"/>
            <a:endCxn id="52" idx="0"/>
          </p:cNvCxnSpPr>
          <p:nvPr/>
        </p:nvCxnSpPr>
        <p:spPr>
          <a:xfrm>
            <a:off x="8124080" y="4407058"/>
            <a:ext cx="532307" cy="10885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58" name="Gruppieren 57">
            <a:extLst>
              <a:ext uri="{FF2B5EF4-FFF2-40B4-BE49-F238E27FC236}">
                <a16:creationId xmlns:a16="http://schemas.microsoft.com/office/drawing/2014/main" id="{C9572DCC-65DE-41BB-B8ED-2186F4174E6A}"/>
              </a:ext>
            </a:extLst>
          </p:cNvPr>
          <p:cNvGrpSpPr/>
          <p:nvPr/>
        </p:nvGrpSpPr>
        <p:grpSpPr>
          <a:xfrm>
            <a:off x="7280300" y="2308046"/>
            <a:ext cx="2349500" cy="2832275"/>
            <a:chOff x="574453" y="1643195"/>
            <a:chExt cx="2349500" cy="2832275"/>
          </a:xfrm>
        </p:grpSpPr>
        <p:sp>
          <p:nvSpPr>
            <p:cNvPr id="59" name="Rechteck 58">
              <a:extLst>
                <a:ext uri="{FF2B5EF4-FFF2-40B4-BE49-F238E27FC236}">
                  <a16:creationId xmlns:a16="http://schemas.microsoft.com/office/drawing/2014/main" id="{63DAA4EB-E0CC-4C81-8D0F-D62B1C0BB9E1}"/>
                </a:ext>
              </a:extLst>
            </p:cNvPr>
            <p:cNvSpPr/>
            <p:nvPr/>
          </p:nvSpPr>
          <p:spPr>
            <a:xfrm>
              <a:off x="574453" y="2087870"/>
              <a:ext cx="2349500" cy="2387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Rechteck 59">
              <a:extLst>
                <a:ext uri="{FF2B5EF4-FFF2-40B4-BE49-F238E27FC236}">
                  <a16:creationId xmlns:a16="http://schemas.microsoft.com/office/drawing/2014/main" id="{3CDB9CD9-EC80-43F4-B954-0F0B25F0C571}"/>
                </a:ext>
              </a:extLst>
            </p:cNvPr>
            <p:cNvSpPr/>
            <p:nvPr/>
          </p:nvSpPr>
          <p:spPr>
            <a:xfrm flipV="1">
              <a:off x="574453" y="1643195"/>
              <a:ext cx="2349500" cy="444675"/>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1" name="Textfeld 60">
              <a:extLst>
                <a:ext uri="{FF2B5EF4-FFF2-40B4-BE49-F238E27FC236}">
                  <a16:creationId xmlns:a16="http://schemas.microsoft.com/office/drawing/2014/main" id="{F152C56B-27F6-444D-BB6B-0FBE234D9277}"/>
                </a:ext>
              </a:extLst>
            </p:cNvPr>
            <p:cNvSpPr txBox="1"/>
            <p:nvPr/>
          </p:nvSpPr>
          <p:spPr>
            <a:xfrm>
              <a:off x="1219250" y="1682955"/>
              <a:ext cx="1091966" cy="369332"/>
            </a:xfrm>
            <a:prstGeom prst="rect">
              <a:avLst/>
            </a:prstGeom>
            <a:noFill/>
          </p:spPr>
          <p:txBody>
            <a:bodyPr wrap="none" rtlCol="0">
              <a:spAutoFit/>
            </a:bodyPr>
            <a:lstStyle/>
            <a:p>
              <a:r>
                <a:rPr lang="de-DE" dirty="0"/>
                <a:t>Module B</a:t>
              </a:r>
            </a:p>
          </p:txBody>
        </p:sp>
      </p:grpSp>
      <p:cxnSp>
        <p:nvCxnSpPr>
          <p:cNvPr id="77" name="Gerader Verbinder 76">
            <a:extLst>
              <a:ext uri="{FF2B5EF4-FFF2-40B4-BE49-F238E27FC236}">
                <a16:creationId xmlns:a16="http://schemas.microsoft.com/office/drawing/2014/main" id="{27832DC4-191D-4E36-BDFF-65F99A25743D}"/>
              </a:ext>
            </a:extLst>
          </p:cNvPr>
          <p:cNvCxnSpPr>
            <a:cxnSpLocks/>
            <a:stCxn id="50" idx="2"/>
            <a:endCxn id="22" idx="5"/>
          </p:cNvCxnSpPr>
          <p:nvPr/>
        </p:nvCxnSpPr>
        <p:spPr>
          <a:xfrm flipH="1" flipV="1">
            <a:off x="4378601" y="3471652"/>
            <a:ext cx="3380354" cy="93540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2" name="Gerader Verbinder 91">
            <a:extLst>
              <a:ext uri="{FF2B5EF4-FFF2-40B4-BE49-F238E27FC236}">
                <a16:creationId xmlns:a16="http://schemas.microsoft.com/office/drawing/2014/main" id="{034C9E6C-B869-474E-A888-EDC68927C1C1}"/>
              </a:ext>
            </a:extLst>
          </p:cNvPr>
          <p:cNvCxnSpPr>
            <a:cxnSpLocks/>
            <a:stCxn id="51" idx="7"/>
            <a:endCxn id="23" idx="6"/>
          </p:cNvCxnSpPr>
          <p:nvPr/>
        </p:nvCxnSpPr>
        <p:spPr>
          <a:xfrm flipH="1">
            <a:off x="4028625" y="3855717"/>
            <a:ext cx="4346890" cy="78237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98" name="Textfeld 97">
            <a:extLst>
              <a:ext uri="{FF2B5EF4-FFF2-40B4-BE49-F238E27FC236}">
                <a16:creationId xmlns:a16="http://schemas.microsoft.com/office/drawing/2014/main" id="{C13186CB-1811-44E4-B471-53070A30E2E3}"/>
              </a:ext>
            </a:extLst>
          </p:cNvPr>
          <p:cNvSpPr txBox="1"/>
          <p:nvPr/>
        </p:nvSpPr>
        <p:spPr>
          <a:xfrm>
            <a:off x="798271" y="5747410"/>
            <a:ext cx="1447832" cy="369332"/>
          </a:xfrm>
          <a:prstGeom prst="rect">
            <a:avLst/>
          </a:prstGeom>
          <a:noFill/>
        </p:spPr>
        <p:txBody>
          <a:bodyPr wrap="none" rtlCol="0">
            <a:spAutoFit/>
          </a:bodyPr>
          <a:lstStyle/>
          <a:p>
            <a:r>
              <a:rPr lang="de-DE" dirty="0"/>
              <a:t>Modul Klasse</a:t>
            </a:r>
          </a:p>
        </p:txBody>
      </p:sp>
      <p:cxnSp>
        <p:nvCxnSpPr>
          <p:cNvPr id="99" name="Gerader Verbinder 98">
            <a:extLst>
              <a:ext uri="{FF2B5EF4-FFF2-40B4-BE49-F238E27FC236}">
                <a16:creationId xmlns:a16="http://schemas.microsoft.com/office/drawing/2014/main" id="{A95292BB-FC6C-4E72-A5B4-3ADDAF27D231}"/>
              </a:ext>
            </a:extLst>
          </p:cNvPr>
          <p:cNvCxnSpPr>
            <a:cxnSpLocks/>
          </p:cNvCxnSpPr>
          <p:nvPr/>
        </p:nvCxnSpPr>
        <p:spPr>
          <a:xfrm>
            <a:off x="2237167" y="5930014"/>
            <a:ext cx="304346"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00" name="Textfeld 99">
            <a:extLst>
              <a:ext uri="{FF2B5EF4-FFF2-40B4-BE49-F238E27FC236}">
                <a16:creationId xmlns:a16="http://schemas.microsoft.com/office/drawing/2014/main" id="{3D5C93B4-8505-4833-B8C0-4D523CC5D38B}"/>
              </a:ext>
            </a:extLst>
          </p:cNvPr>
          <p:cNvSpPr txBox="1"/>
          <p:nvPr/>
        </p:nvSpPr>
        <p:spPr>
          <a:xfrm>
            <a:off x="2541513" y="5745348"/>
            <a:ext cx="1071447" cy="369332"/>
          </a:xfrm>
          <a:prstGeom prst="rect">
            <a:avLst/>
          </a:prstGeom>
          <a:noFill/>
        </p:spPr>
        <p:txBody>
          <a:bodyPr wrap="none" rtlCol="0">
            <a:spAutoFit/>
          </a:bodyPr>
          <a:lstStyle/>
          <a:p>
            <a:r>
              <a:rPr lang="de-DE" dirty="0"/>
              <a:t>Kohäsion</a:t>
            </a:r>
          </a:p>
        </p:txBody>
      </p:sp>
      <p:cxnSp>
        <p:nvCxnSpPr>
          <p:cNvPr id="101" name="Gerader Verbinder 100">
            <a:extLst>
              <a:ext uri="{FF2B5EF4-FFF2-40B4-BE49-F238E27FC236}">
                <a16:creationId xmlns:a16="http://schemas.microsoft.com/office/drawing/2014/main" id="{2A84ED8D-5E0B-437E-B105-E7FEE365463A}"/>
              </a:ext>
            </a:extLst>
          </p:cNvPr>
          <p:cNvCxnSpPr>
            <a:cxnSpLocks/>
          </p:cNvCxnSpPr>
          <p:nvPr/>
        </p:nvCxnSpPr>
        <p:spPr>
          <a:xfrm>
            <a:off x="3612960" y="5933756"/>
            <a:ext cx="30434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Textfeld 101">
            <a:extLst>
              <a:ext uri="{FF2B5EF4-FFF2-40B4-BE49-F238E27FC236}">
                <a16:creationId xmlns:a16="http://schemas.microsoft.com/office/drawing/2014/main" id="{4B7FFF73-6CE6-473E-A208-CE9A718DAC5F}"/>
              </a:ext>
            </a:extLst>
          </p:cNvPr>
          <p:cNvSpPr txBox="1"/>
          <p:nvPr/>
        </p:nvSpPr>
        <p:spPr>
          <a:xfrm>
            <a:off x="3917306" y="5749090"/>
            <a:ext cx="1103507" cy="369332"/>
          </a:xfrm>
          <a:prstGeom prst="rect">
            <a:avLst/>
          </a:prstGeom>
          <a:noFill/>
        </p:spPr>
        <p:txBody>
          <a:bodyPr wrap="none" rtlCol="0">
            <a:spAutoFit/>
          </a:bodyPr>
          <a:lstStyle/>
          <a:p>
            <a:r>
              <a:rPr lang="de-DE" dirty="0"/>
              <a:t>Kopplung</a:t>
            </a:r>
          </a:p>
        </p:txBody>
      </p:sp>
      <p:sp>
        <p:nvSpPr>
          <p:cNvPr id="103" name="Ellipse 102">
            <a:extLst>
              <a:ext uri="{FF2B5EF4-FFF2-40B4-BE49-F238E27FC236}">
                <a16:creationId xmlns:a16="http://schemas.microsoft.com/office/drawing/2014/main" id="{589F36DA-94AD-48B8-A029-2D8C5F916E0A}"/>
              </a:ext>
            </a:extLst>
          </p:cNvPr>
          <p:cNvSpPr/>
          <p:nvPr/>
        </p:nvSpPr>
        <p:spPr>
          <a:xfrm>
            <a:off x="507992" y="5786936"/>
            <a:ext cx="290279" cy="290279"/>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accent3">
                  <a:lumMod val="75000"/>
                </a:schemeClr>
              </a:solidFill>
            </a:endParaRPr>
          </a:p>
        </p:txBody>
      </p:sp>
    </p:spTree>
    <p:extLst>
      <p:ext uri="{BB962C8B-B14F-4D97-AF65-F5344CB8AC3E}">
        <p14:creationId xmlns:p14="http://schemas.microsoft.com/office/powerpoint/2010/main" val="1915705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500"/>
                                        <p:tgtEl>
                                          <p:spTgt spid="31"/>
                                        </p:tgtEl>
                                      </p:cBhvr>
                                    </p:animEffect>
                                  </p:childTnLst>
                                </p:cTn>
                              </p:par>
                              <p:par>
                                <p:cTn id="30" presetID="10" presetClass="entr" presetSubtype="0"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par>
                                <p:cTn id="33" presetID="10"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par>
                                <p:cTn id="36" presetID="10" presetClass="entr" presetSubtype="0" fill="hold"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par>
                                <p:cTn id="39" presetID="10" presetClass="entr" presetSubtype="0" fill="hold" nodeType="with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fade">
                                      <p:cBhvr>
                                        <p:cTn id="51" dur="500"/>
                                        <p:tgtEl>
                                          <p:spTgt spid="5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0"/>
                                        </p:tgtEl>
                                        <p:attrNameLst>
                                          <p:attrName>style.visibility</p:attrName>
                                        </p:attrNameLst>
                                      </p:cBhvr>
                                      <p:to>
                                        <p:strVal val="visible"/>
                                      </p:to>
                                    </p:set>
                                    <p:animEffect transition="in" filter="fade">
                                      <p:cBhvr>
                                        <p:cTn id="54" dur="500"/>
                                        <p:tgtEl>
                                          <p:spTgt spid="5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fade">
                                      <p:cBhvr>
                                        <p:cTn id="57" dur="500"/>
                                        <p:tgtEl>
                                          <p:spTgt spid="4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1"/>
                                        </p:tgtEl>
                                        <p:attrNameLst>
                                          <p:attrName>style.visibility</p:attrName>
                                        </p:attrNameLst>
                                      </p:cBhvr>
                                      <p:to>
                                        <p:strVal val="visible"/>
                                      </p:to>
                                    </p:set>
                                    <p:animEffect transition="in" filter="fade">
                                      <p:cBhvr>
                                        <p:cTn id="60" dur="500"/>
                                        <p:tgtEl>
                                          <p:spTgt spid="5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fade">
                                      <p:cBhvr>
                                        <p:cTn id="63" dur="500"/>
                                        <p:tgtEl>
                                          <p:spTgt spid="4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fade">
                                      <p:cBhvr>
                                        <p:cTn id="68" dur="500"/>
                                        <p:tgtEl>
                                          <p:spTgt spid="55"/>
                                        </p:tgtEl>
                                      </p:cBhvr>
                                    </p:animEffect>
                                  </p:childTnLst>
                                </p:cTn>
                              </p:par>
                              <p:par>
                                <p:cTn id="69" presetID="10" presetClass="entr" presetSubtype="0" fill="hold" nodeType="withEffect">
                                  <p:stCondLst>
                                    <p:cond delay="0"/>
                                  </p:stCondLst>
                                  <p:childTnLst>
                                    <p:set>
                                      <p:cBhvr>
                                        <p:cTn id="70" dur="1" fill="hold">
                                          <p:stCondLst>
                                            <p:cond delay="0"/>
                                          </p:stCondLst>
                                        </p:cTn>
                                        <p:tgtEl>
                                          <p:spTgt spid="54"/>
                                        </p:tgtEl>
                                        <p:attrNameLst>
                                          <p:attrName>style.visibility</p:attrName>
                                        </p:attrNameLst>
                                      </p:cBhvr>
                                      <p:to>
                                        <p:strVal val="visible"/>
                                      </p:to>
                                    </p:set>
                                    <p:animEffect transition="in" filter="fade">
                                      <p:cBhvr>
                                        <p:cTn id="71" dur="500"/>
                                        <p:tgtEl>
                                          <p:spTgt spid="54"/>
                                        </p:tgtEl>
                                      </p:cBhvr>
                                    </p:animEffect>
                                  </p:childTnLst>
                                </p:cTn>
                              </p:par>
                              <p:par>
                                <p:cTn id="72" presetID="10" presetClass="entr" presetSubtype="0" fill="hold" nodeType="withEffect">
                                  <p:stCondLst>
                                    <p:cond delay="0"/>
                                  </p:stCondLst>
                                  <p:childTnLst>
                                    <p:set>
                                      <p:cBhvr>
                                        <p:cTn id="73" dur="1" fill="hold">
                                          <p:stCondLst>
                                            <p:cond delay="0"/>
                                          </p:stCondLst>
                                        </p:cTn>
                                        <p:tgtEl>
                                          <p:spTgt spid="53"/>
                                        </p:tgtEl>
                                        <p:attrNameLst>
                                          <p:attrName>style.visibility</p:attrName>
                                        </p:attrNameLst>
                                      </p:cBhvr>
                                      <p:to>
                                        <p:strVal val="visible"/>
                                      </p:to>
                                    </p:set>
                                    <p:animEffect transition="in" filter="fade">
                                      <p:cBhvr>
                                        <p:cTn id="74" dur="500"/>
                                        <p:tgtEl>
                                          <p:spTgt spid="53"/>
                                        </p:tgtEl>
                                      </p:cBhvr>
                                    </p:animEffect>
                                  </p:childTnLst>
                                </p:cTn>
                              </p:par>
                              <p:par>
                                <p:cTn id="75" presetID="10" presetClass="entr" presetSubtype="0" fill="hold" nodeType="withEffect">
                                  <p:stCondLst>
                                    <p:cond delay="0"/>
                                  </p:stCondLst>
                                  <p:childTnLst>
                                    <p:set>
                                      <p:cBhvr>
                                        <p:cTn id="76" dur="1" fill="hold">
                                          <p:stCondLst>
                                            <p:cond delay="0"/>
                                          </p:stCondLst>
                                        </p:cTn>
                                        <p:tgtEl>
                                          <p:spTgt spid="56"/>
                                        </p:tgtEl>
                                        <p:attrNameLst>
                                          <p:attrName>style.visibility</p:attrName>
                                        </p:attrNameLst>
                                      </p:cBhvr>
                                      <p:to>
                                        <p:strVal val="visible"/>
                                      </p:to>
                                    </p:set>
                                    <p:animEffect transition="in" filter="fade">
                                      <p:cBhvr>
                                        <p:cTn id="77" dur="500"/>
                                        <p:tgtEl>
                                          <p:spTgt spid="5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92"/>
                                        </p:tgtEl>
                                        <p:attrNameLst>
                                          <p:attrName>style.visibility</p:attrName>
                                        </p:attrNameLst>
                                      </p:cBhvr>
                                      <p:to>
                                        <p:strVal val="visible"/>
                                      </p:to>
                                    </p:set>
                                    <p:animEffect transition="in" filter="fade">
                                      <p:cBhvr>
                                        <p:cTn id="82" dur="500"/>
                                        <p:tgtEl>
                                          <p:spTgt spid="9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77"/>
                                        </p:tgtEl>
                                        <p:attrNameLst>
                                          <p:attrName>style.visibility</p:attrName>
                                        </p:attrNameLst>
                                      </p:cBhvr>
                                      <p:to>
                                        <p:strVal val="visible"/>
                                      </p:to>
                                    </p:set>
                                    <p:animEffect transition="in" filter="fade">
                                      <p:cBhvr>
                                        <p:cTn id="8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48" grpId="0" animBg="1"/>
      <p:bldP spid="49" grpId="0" animBg="1"/>
      <p:bldP spid="50" grpId="0" animBg="1"/>
      <p:bldP spid="51" grpId="0" animBg="1"/>
      <p:bldP spid="5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BDF2C912-E02F-4E1F-82DF-351A88BA5B31}"/>
              </a:ext>
            </a:extLst>
          </p:cNvPr>
          <p:cNvSpPr>
            <a:spLocks noGrp="1"/>
          </p:cNvSpPr>
          <p:nvPr>
            <p:ph type="title"/>
          </p:nvPr>
        </p:nvSpPr>
        <p:spPr>
          <a:xfrm>
            <a:off x="838200" y="365125"/>
            <a:ext cx="7958667" cy="1137104"/>
          </a:xfrm>
        </p:spPr>
        <p:txBody>
          <a:bodyPr anchor="b">
            <a:normAutofit/>
          </a:bodyPr>
          <a:lstStyle/>
          <a:p>
            <a:r>
              <a:rPr lang="de-DE" sz="4400" dirty="0">
                <a:solidFill>
                  <a:schemeClr val="tx1">
                    <a:lumMod val="95000"/>
                  </a:schemeClr>
                </a:solidFill>
              </a:rPr>
              <a:t>Summary</a:t>
            </a:r>
          </a:p>
        </p:txBody>
      </p:sp>
      <p:sp>
        <p:nvSpPr>
          <p:cNvPr id="7" name="Date Placeholder 3">
            <a:extLst>
              <a:ext uri="{FF2B5EF4-FFF2-40B4-BE49-F238E27FC236}">
                <a16:creationId xmlns:a16="http://schemas.microsoft.com/office/drawing/2014/main" id="{18705B3C-262D-45A3-8C90-9FC26244A8CC}"/>
              </a:ext>
            </a:extLst>
          </p:cNvPr>
          <p:cNvSpPr>
            <a:spLocks noGrp="1"/>
          </p:cNvSpPr>
          <p:nvPr>
            <p:ph type="dt" sz="half" idx="10"/>
          </p:nvPr>
        </p:nvSpPr>
        <p:spPr>
          <a:xfrm>
            <a:off x="838200" y="6356350"/>
            <a:ext cx="2743200" cy="365125"/>
          </a:xfrm>
        </p:spPr>
        <p:txBody>
          <a:bodyPr/>
          <a:lstStyle/>
          <a:p>
            <a:fld id="{D4AD37E9-5A10-49A7-855D-CAA2D2E848B6}" type="datetimeFigureOut">
              <a:rPr lang="de-DE" smtClean="0"/>
              <a:t>31.01.2022</a:t>
            </a:fld>
            <a:endParaRPr lang="de-DE"/>
          </a:p>
        </p:txBody>
      </p:sp>
      <p:sp>
        <p:nvSpPr>
          <p:cNvPr id="8" name="Footer Placeholder 4">
            <a:extLst>
              <a:ext uri="{FF2B5EF4-FFF2-40B4-BE49-F238E27FC236}">
                <a16:creationId xmlns:a16="http://schemas.microsoft.com/office/drawing/2014/main" id="{6833897F-8945-43C1-8EE1-2E83FF8331D9}"/>
              </a:ext>
            </a:extLst>
          </p:cNvPr>
          <p:cNvSpPr>
            <a:spLocks noGrp="1"/>
          </p:cNvSpPr>
          <p:nvPr>
            <p:ph type="ftr" sz="quarter" idx="11"/>
          </p:nvPr>
        </p:nvSpPr>
        <p:spPr>
          <a:xfrm>
            <a:off x="4038600" y="6356350"/>
            <a:ext cx="4114800" cy="365125"/>
          </a:xfrm>
        </p:spPr>
        <p:txBody>
          <a:bodyPr/>
          <a:lstStyle/>
          <a:p>
            <a:r>
              <a:rPr lang="de-DE" sz="1200" dirty="0">
                <a:solidFill>
                  <a:schemeClr val="tx1">
                    <a:lumMod val="95000"/>
                  </a:schemeClr>
                </a:solidFill>
              </a:rPr>
              <a:t>Kohäsion und Kopplung</a:t>
            </a:r>
          </a:p>
        </p:txBody>
      </p:sp>
      <p:sp>
        <p:nvSpPr>
          <p:cNvPr id="9" name="Slide Number Placeholder 5">
            <a:extLst>
              <a:ext uri="{FF2B5EF4-FFF2-40B4-BE49-F238E27FC236}">
                <a16:creationId xmlns:a16="http://schemas.microsoft.com/office/drawing/2014/main" id="{4CB1546C-41E9-4CE9-A31D-18CB078FE5F0}"/>
              </a:ext>
            </a:extLst>
          </p:cNvPr>
          <p:cNvSpPr>
            <a:spLocks noGrp="1"/>
          </p:cNvSpPr>
          <p:nvPr>
            <p:ph type="sldNum" sz="quarter" idx="12"/>
          </p:nvPr>
        </p:nvSpPr>
        <p:spPr>
          <a:xfrm>
            <a:off x="8610600" y="6356350"/>
            <a:ext cx="2743200" cy="365125"/>
          </a:xfrm>
        </p:spPr>
        <p:txBody>
          <a:bodyPr/>
          <a:lstStyle/>
          <a:p>
            <a:fld id="{312A73BE-F097-4DBB-AEB2-4CC070160BA0}" type="slidenum">
              <a:rPr lang="de-DE" smtClean="0"/>
              <a:t>6</a:t>
            </a:fld>
            <a:endParaRPr lang="de-DE"/>
          </a:p>
        </p:txBody>
      </p:sp>
      <p:sp>
        <p:nvSpPr>
          <p:cNvPr id="3" name="Inhaltsplatzhalter 2">
            <a:extLst>
              <a:ext uri="{FF2B5EF4-FFF2-40B4-BE49-F238E27FC236}">
                <a16:creationId xmlns:a16="http://schemas.microsoft.com/office/drawing/2014/main" id="{50BD76A7-3FE5-43CA-85B6-AEFFA8D44786}"/>
              </a:ext>
            </a:extLst>
          </p:cNvPr>
          <p:cNvSpPr>
            <a:spLocks noGrp="1"/>
          </p:cNvSpPr>
          <p:nvPr>
            <p:ph idx="1"/>
          </p:nvPr>
        </p:nvSpPr>
        <p:spPr/>
        <p:txBody>
          <a:bodyPr/>
          <a:lstStyle/>
          <a:p>
            <a:r>
              <a:rPr lang="de-DE" dirty="0"/>
              <a:t>Die Kohäsion ist die Beziehung innerhalb eines Moduls, um so höher die Kohäsion um </a:t>
            </a:r>
            <a:r>
              <a:rPr lang="de-DE"/>
              <a:t>so besser.</a:t>
            </a:r>
            <a:endParaRPr lang="de-DE" dirty="0"/>
          </a:p>
          <a:p>
            <a:r>
              <a:rPr lang="de-DE" dirty="0"/>
              <a:t>Die Kopplung ist die Beziehung von Modulen, um so niedriger diese Koppelung um so besser. Der Grund dafür ist einfach, denn um so niedriger die Kopplung um so einfacher können wir Module austauschen oder Änderungen an ihnen vornehmen, ohne ein anderes Modul zu beeinflussen.</a:t>
            </a:r>
          </a:p>
        </p:txBody>
      </p:sp>
    </p:spTree>
    <p:extLst>
      <p:ext uri="{BB962C8B-B14F-4D97-AF65-F5344CB8AC3E}">
        <p14:creationId xmlns:p14="http://schemas.microsoft.com/office/powerpoint/2010/main" val="2306327092"/>
      </p:ext>
    </p:extLst>
  </p:cSld>
  <p:clrMapOvr>
    <a:masterClrMapping/>
  </p:clrMapOvr>
</p:sld>
</file>

<file path=ppt/theme/theme1.xml><?xml version="1.0" encoding="utf-8"?>
<a:theme xmlns:a="http://schemas.openxmlformats.org/drawingml/2006/main" name="Tiefe">
  <a:themeElements>
    <a:clrScheme name="Tiefe">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Tiefe">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ief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Template</Template>
  <TotalTime>0</TotalTime>
  <Words>206</Words>
  <Application>Microsoft Office PowerPoint</Application>
  <PresentationFormat>Breitbild</PresentationFormat>
  <Paragraphs>37</Paragraphs>
  <Slides>6</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6</vt:i4>
      </vt:variant>
    </vt:vector>
  </HeadingPairs>
  <TitlesOfParts>
    <vt:vector size="9" baseType="lpstr">
      <vt:lpstr>Arial</vt:lpstr>
      <vt:lpstr>Corbel</vt:lpstr>
      <vt:lpstr>Tiefe</vt:lpstr>
      <vt:lpstr>PowerPoint-Präsentation</vt:lpstr>
      <vt:lpstr>Table of Content</vt:lpstr>
      <vt:lpstr>Kohäsion (cohesion)</vt:lpstr>
      <vt:lpstr>Kopplung (coupling)</vt:lpstr>
      <vt:lpstr>Grafische Darstellung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Sebastian Meine</dc:creator>
  <cp:lastModifiedBy>Sebastian Meine</cp:lastModifiedBy>
  <cp:revision>1</cp:revision>
  <dcterms:created xsi:type="dcterms:W3CDTF">2022-01-31T13:24:51Z</dcterms:created>
  <dcterms:modified xsi:type="dcterms:W3CDTF">2022-01-31T14:15:43Z</dcterms:modified>
</cp:coreProperties>
</file>