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AB4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DE3F-109F-4A8E-AD2B-568A5C0EC149}" v="4" dt="2021-07-20T19:37:4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3463DE3F-109F-4A8E-AD2B-568A5C0EC149}"/>
    <pc:docChg chg="custSel modSld">
      <pc:chgData name="Sebastian Meine" userId="f54488a2a6b7dc9e" providerId="LiveId" clId="{3463DE3F-109F-4A8E-AD2B-568A5C0EC149}" dt="2021-07-20T19:38:00.434" v="9"/>
      <pc:docMkLst>
        <pc:docMk/>
      </pc:docMkLst>
      <pc:sldChg chg="modSp">
        <pc:chgData name="Sebastian Meine" userId="f54488a2a6b7dc9e" providerId="LiveId" clId="{3463DE3F-109F-4A8E-AD2B-568A5C0EC149}" dt="2021-07-20T19:37:49.124" v="3" actId="6549"/>
        <pc:sldMkLst>
          <pc:docMk/>
          <pc:sldMk cId="238189655" sldId="256"/>
        </pc:sldMkLst>
        <pc:spChg chg="mod">
          <ac:chgData name="Sebastian Meine" userId="f54488a2a6b7dc9e" providerId="LiveId" clId="{3463DE3F-109F-4A8E-AD2B-568A5C0EC149}" dt="2021-07-20T19:37:49.124" v="3" actId="6549"/>
          <ac:spMkLst>
            <pc:docMk/>
            <pc:sldMk cId="238189655" sldId="256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463DE3F-109F-4A8E-AD2B-568A5C0EC149}" dt="2021-07-20T19:37:56.333" v="7" actId="20577"/>
        <pc:sldMkLst>
          <pc:docMk/>
          <pc:sldMk cId="2109793123" sldId="258"/>
        </pc:sldMkLst>
        <pc:spChg chg="mod">
          <ac:chgData name="Sebastian Meine" userId="f54488a2a6b7dc9e" providerId="LiveId" clId="{3463DE3F-109F-4A8E-AD2B-568A5C0EC149}" dt="2021-07-20T19:37:56.333" v="7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463DE3F-109F-4A8E-AD2B-568A5C0EC149}" dt="2021-07-20T19:38:00.434" v="9"/>
        <pc:sldMkLst>
          <pc:docMk/>
          <pc:sldMk cId="583026924" sldId="259"/>
        </pc:sldMkLst>
        <pc:spChg chg="mod">
          <ac:chgData name="Sebastian Meine" userId="f54488a2a6b7dc9e" providerId="LiveId" clId="{3463DE3F-109F-4A8E-AD2B-568A5C0EC149}" dt="2021-07-20T19:38:00.434" v="9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463DE3F-109F-4A8E-AD2B-568A5C0EC149}" dt="2021-07-20T19:37:58.459" v="8"/>
        <pc:sldMkLst>
          <pc:docMk/>
          <pc:sldMk cId="2205865153" sldId="260"/>
        </pc:sldMkLst>
        <pc:spChg chg="mod">
          <ac:chgData name="Sebastian Meine" userId="f54488a2a6b7dc9e" providerId="LiveId" clId="{3463DE3F-109F-4A8E-AD2B-568A5C0EC149}" dt="2021-07-20T19:37:58.459" v="8"/>
          <ac:spMkLst>
            <pc:docMk/>
            <pc:sldMk cId="2205865153" sldId="260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E7B2-9624-D04F-9833-6D05D714EB80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4672-8746-0942-A132-FB5FC8CFB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C4672-8746-0942-A132-FB5FC8CFB8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Table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bringen uns Funktionen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Aufbau von Funktionen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Funktions-Parameter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Rückgabewert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Default-Parameter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Variable-Parameter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bringen uns Funktionen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Ohne Funktionen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Spagetti-Code 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Unübersichtlich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Im Späteren verlauf nicht mehr Wartbar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Schlecht bis Nicht Testbar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Code Duplizierung 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DD7BDAFF-D2AB-2649-921B-BFD853F8B5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Funktionen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Erstellung Logischer Blöcke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Lesbarer Code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Testbar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Wiederverwendbar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248508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Eine Funktion besteht aus einem…</a:t>
            </a:r>
          </a:p>
          <a:p>
            <a:pPr lvl="1"/>
            <a:r>
              <a:rPr lang="de-DE" sz="2000" dirty="0">
                <a:solidFill>
                  <a:srgbClr val="AB49F6"/>
                </a:solidFill>
              </a:rPr>
              <a:t>Schlüsselwort</a:t>
            </a:r>
          </a:p>
          <a:p>
            <a:pPr lvl="1"/>
            <a:r>
              <a:rPr lang="de-DE" sz="2000" dirty="0">
                <a:solidFill>
                  <a:srgbClr val="00B050"/>
                </a:solidFill>
              </a:rPr>
              <a:t>Namen</a:t>
            </a:r>
          </a:p>
          <a:p>
            <a:pPr lvl="1"/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Runde Klammern</a:t>
            </a:r>
          </a:p>
          <a:p>
            <a:pPr lvl="1"/>
            <a:r>
              <a:rPr lang="de-DE" sz="2000" dirty="0">
                <a:solidFill>
                  <a:srgbClr val="FFC000"/>
                </a:solidFill>
              </a:rPr>
              <a:t>Parameter (optional)</a:t>
            </a:r>
          </a:p>
          <a:p>
            <a:pPr lvl="1"/>
            <a:r>
              <a:rPr lang="de-DE" sz="2000" dirty="0">
                <a:solidFill>
                  <a:srgbClr val="FFFF00"/>
                </a:solidFill>
              </a:rPr>
              <a:t>Doppelpunkt</a:t>
            </a:r>
          </a:p>
          <a:p>
            <a:pPr lvl="1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Inhalt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Aufbau von Funktionen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FBAAD-19F5-4D04-A8CB-A12454F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D951D-CFCF-46C6-91EB-50913F6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90FB59-357D-44F2-A4A7-2F771FE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C4BD74-D757-B946-A3F8-836972C2C17F}"/>
              </a:ext>
            </a:extLst>
          </p:cNvPr>
          <p:cNvGrpSpPr/>
          <p:nvPr/>
        </p:nvGrpSpPr>
        <p:grpSpPr>
          <a:xfrm>
            <a:off x="2802982" y="4634103"/>
            <a:ext cx="6586036" cy="941814"/>
            <a:chOff x="2926413" y="4983056"/>
            <a:chExt cx="6586036" cy="941814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2E707DF-03FE-1A4B-97C9-4B88F2FB32AC}"/>
                </a:ext>
              </a:extLst>
            </p:cNvPr>
            <p:cNvSpPr txBox="1"/>
            <p:nvPr/>
          </p:nvSpPr>
          <p:spPr>
            <a:xfrm>
              <a:off x="2926413" y="4983057"/>
              <a:ext cx="7405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 err="1">
                  <a:solidFill>
                    <a:srgbClr val="AB49F6"/>
                  </a:solidFill>
                  <a:latin typeface="Courier" pitchFamily="2" charset="0"/>
                </a:rPr>
                <a:t>def</a:t>
              </a:r>
              <a:endPara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FE6CF7E-C7F5-E14D-A7DD-72B021992039}"/>
                </a:ext>
              </a:extLst>
            </p:cNvPr>
            <p:cNvSpPr txBox="1"/>
            <p:nvPr/>
          </p:nvSpPr>
          <p:spPr>
            <a:xfrm>
              <a:off x="3886864" y="4988507"/>
              <a:ext cx="345607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 err="1">
                  <a:solidFill>
                    <a:srgbClr val="00B050"/>
                  </a:solidFill>
                  <a:latin typeface="Courier" pitchFamily="2" charset="0"/>
                </a:rPr>
                <a:t>meine_funktion</a:t>
              </a:r>
              <a:endParaRPr lang="de-DE" sz="3200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CFA3A1-6924-A24A-BF20-DAB78E578202}"/>
                </a:ext>
              </a:extLst>
            </p:cNvPr>
            <p:cNvSpPr txBox="1"/>
            <p:nvPr/>
          </p:nvSpPr>
          <p:spPr>
            <a:xfrm>
              <a:off x="7720660" y="4991009"/>
              <a:ext cx="1234312" cy="49244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 err="1">
                  <a:solidFill>
                    <a:srgbClr val="FFC000"/>
                  </a:solidFill>
                  <a:latin typeface="Courier" pitchFamily="2" charset="0"/>
                </a:rPr>
                <a:t>param</a:t>
              </a:r>
              <a:endParaRPr lang="de-DE" sz="3200" dirty="0">
                <a:solidFill>
                  <a:srgbClr val="FFFF00"/>
                </a:solidFill>
                <a:latin typeface="Courier" pitchFamily="2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5076051-E77D-8040-B4C9-640C01F03A16}"/>
                </a:ext>
              </a:extLst>
            </p:cNvPr>
            <p:cNvSpPr txBox="1"/>
            <p:nvPr/>
          </p:nvSpPr>
          <p:spPr>
            <a:xfrm>
              <a:off x="9265587" y="4983057"/>
              <a:ext cx="24686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>
                  <a:solidFill>
                    <a:srgbClr val="FFFF00"/>
                  </a:solidFill>
                  <a:latin typeface="Courier" pitchFamily="2" charset="0"/>
                </a:rPr>
                <a:t>:</a:t>
              </a:r>
              <a:endPara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4002007-700D-1C48-95F8-DD7837C2CFCD}"/>
                </a:ext>
              </a:extLst>
            </p:cNvPr>
            <p:cNvSpPr txBox="1"/>
            <p:nvPr/>
          </p:nvSpPr>
          <p:spPr>
            <a:xfrm>
              <a:off x="3886864" y="5432427"/>
              <a:ext cx="4937249" cy="49244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 err="1">
                  <a:solidFill>
                    <a:schemeClr val="tx1">
                      <a:lumMod val="75000"/>
                    </a:schemeClr>
                  </a:solidFill>
                  <a:latin typeface="Courier" pitchFamily="2" charset="0"/>
                </a:rPr>
                <a:t>print</a:t>
              </a:r>
              <a:r>
                <a:rPr lang="de-DE" sz="3200" dirty="0">
                  <a:solidFill>
                    <a:schemeClr val="tx1">
                      <a:lumMod val="75000"/>
                    </a:schemeClr>
                  </a:solidFill>
                  <a:latin typeface="Courier" pitchFamily="2" charset="0"/>
                </a:rPr>
                <a:t>(„</a:t>
              </a:r>
              <a:r>
                <a:rPr lang="de-DE" sz="3200" dirty="0" err="1">
                  <a:solidFill>
                    <a:schemeClr val="tx1">
                      <a:lumMod val="75000"/>
                    </a:schemeClr>
                  </a:solidFill>
                  <a:latin typeface="Courier" pitchFamily="2" charset="0"/>
                </a:rPr>
                <a:t>Hello</a:t>
              </a:r>
              <a:r>
                <a:rPr lang="de-DE" sz="3200" dirty="0">
                  <a:solidFill>
                    <a:schemeClr val="tx1">
                      <a:lumMod val="75000"/>
                    </a:schemeClr>
                  </a:solidFill>
                  <a:latin typeface="Courier" pitchFamily="2" charset="0"/>
                </a:rPr>
                <a:t> World“)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65A2520-96BF-864A-A1E1-0E03BB921CD6}"/>
                </a:ext>
              </a:extLst>
            </p:cNvPr>
            <p:cNvSpPr txBox="1"/>
            <p:nvPr/>
          </p:nvSpPr>
          <p:spPr>
            <a:xfrm>
              <a:off x="7473797" y="4985118"/>
              <a:ext cx="246862" cy="49244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(</a:t>
              </a:r>
              <a:endParaRPr lang="de-DE" sz="3200" dirty="0">
                <a:solidFill>
                  <a:srgbClr val="FFFF00"/>
                </a:solidFill>
                <a:latin typeface="Courier" pitchFamily="2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49D045-C254-B94F-80B7-220498B09513}"/>
                </a:ext>
              </a:extLst>
            </p:cNvPr>
            <p:cNvSpPr txBox="1"/>
            <p:nvPr/>
          </p:nvSpPr>
          <p:spPr>
            <a:xfrm>
              <a:off x="8944767" y="4983056"/>
              <a:ext cx="246862" cy="49244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200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)</a:t>
              </a:r>
              <a:endParaRPr lang="de-DE" sz="3200" dirty="0">
                <a:solidFill>
                  <a:srgbClr val="FFFF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0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Funktions-Parameter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6391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besondere Variablen, die nur innerhalb der Funktion verwendet werden können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5FE114-A784-F941-BA2E-8F02D2A9D6D8}"/>
              </a:ext>
            </a:extLst>
          </p:cNvPr>
          <p:cNvSpPr/>
          <p:nvPr/>
        </p:nvSpPr>
        <p:spPr>
          <a:xfrm>
            <a:off x="1670461" y="2735909"/>
            <a:ext cx="6482939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say_hello_to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}!"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"Wie geht es Dir?"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say_hello_to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FBA5E5-4427-3847-8ECB-2AD739F6E446}"/>
              </a:ext>
            </a:extLst>
          </p:cNvPr>
          <p:cNvSpPr/>
          <p:nvPr/>
        </p:nvSpPr>
        <p:spPr>
          <a:xfrm>
            <a:off x="1670461" y="4854288"/>
            <a:ext cx="6482939" cy="830997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Hallo, Peter!</a:t>
            </a:r>
          </a:p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Wie geht es Dir?</a:t>
            </a:r>
          </a:p>
        </p:txBody>
      </p:sp>
    </p:spTree>
    <p:extLst>
      <p:ext uri="{BB962C8B-B14F-4D97-AF65-F5344CB8AC3E}">
        <p14:creationId xmlns:p14="http://schemas.microsoft.com/office/powerpoint/2010/main" val="40055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Rückgabewert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9582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Variablen aus der Funktion im restlichen Programm verwenden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return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5FE114-A784-F941-BA2E-8F02D2A9D6D8}"/>
              </a:ext>
            </a:extLst>
          </p:cNvPr>
          <p:cNvSpPr/>
          <p:nvPr/>
        </p:nvSpPr>
        <p:spPr>
          <a:xfrm>
            <a:off x="1670461" y="2735909"/>
            <a:ext cx="6482939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(a, b) -&gt; 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summe = a + b</a:t>
            </a:r>
          </a:p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summe</a:t>
            </a: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"ergebnis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FBA5E5-4427-3847-8ECB-2AD739F6E446}"/>
              </a:ext>
            </a:extLst>
          </p:cNvPr>
          <p:cNvSpPr/>
          <p:nvPr/>
        </p:nvSpPr>
        <p:spPr>
          <a:xfrm>
            <a:off x="1670461" y="5123520"/>
            <a:ext cx="6482939" cy="461665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128182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Default-Parameter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9582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Falls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parameter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benötigt werden, aber nicht gesetzt werden, kann man Parameter mit standartwerten erstellen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BE9060-73B9-CC4A-9B94-409FFC1271F9}"/>
              </a:ext>
            </a:extLst>
          </p:cNvPr>
          <p:cNvSpPr/>
          <p:nvPr/>
        </p:nvSpPr>
        <p:spPr>
          <a:xfrm>
            <a:off x="1670461" y="2735909"/>
            <a:ext cx="6940139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say_hello_to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"Hans"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4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}!"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say_hello_to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say_hello_to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13E77B-3598-FB4F-BBB6-1EBA38E20264}"/>
              </a:ext>
            </a:extLst>
          </p:cNvPr>
          <p:cNvSpPr/>
          <p:nvPr/>
        </p:nvSpPr>
        <p:spPr>
          <a:xfrm>
            <a:off x="1670461" y="4754188"/>
            <a:ext cx="6940139" cy="830997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Hallo, Peter!</a:t>
            </a:r>
          </a:p>
          <a:p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Hallo, Hans!</a:t>
            </a:r>
          </a:p>
        </p:txBody>
      </p:sp>
    </p:spTree>
    <p:extLst>
      <p:ext uri="{BB962C8B-B14F-4D97-AF65-F5344CB8AC3E}">
        <p14:creationId xmlns:p14="http://schemas.microsoft.com/office/powerpoint/2010/main" val="17844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Variable-Parameter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9582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Manchmal variiert die Anzahl der werte die man übergeben kann, dies kann mit Variablen Parametern lösen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28.07.21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BE9060-73B9-CC4A-9B94-409FFC1271F9}"/>
              </a:ext>
            </a:extLst>
          </p:cNvPr>
          <p:cNvSpPr/>
          <p:nvPr/>
        </p:nvSpPr>
        <p:spPr>
          <a:xfrm>
            <a:off x="1682337" y="2697825"/>
            <a:ext cx="8287988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de-DE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400" dirty="0"/>
              <a:t>   </a:t>
            </a:r>
          </a:p>
          <a:p>
            <a:r>
              <a:rPr lang="de-DE" sz="2400" dirty="0"/>
              <a:t>	</a:t>
            </a:r>
            <a:r>
              <a:rPr lang="de-DE" sz="2400" dirty="0" err="1"/>
              <a:t>result</a:t>
            </a:r>
            <a:r>
              <a:rPr lang="de-DE" sz="2400" dirty="0"/>
              <a:t> =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e-DE" sz="2400" dirty="0"/>
              <a:t>[</a:t>
            </a:r>
            <a:r>
              <a:rPr lang="de-DE" sz="2400" dirty="0">
                <a:solidFill>
                  <a:srgbClr val="6897BB"/>
                </a:solidFill>
              </a:rPr>
              <a:t>0</a:t>
            </a:r>
            <a:r>
              <a:rPr lang="de-DE" sz="2400" dirty="0"/>
              <a:t>]</a:t>
            </a:r>
            <a:br>
              <a:rPr lang="de-DE" sz="2400" dirty="0"/>
            </a:br>
            <a:r>
              <a:rPr lang="de-DE" sz="2400" dirty="0"/>
              <a:t>	</a:t>
            </a:r>
            <a:r>
              <a:rPr lang="de-DE" sz="2400" dirty="0" err="1">
                <a:solidFill>
                  <a:srgbClr val="CC7832"/>
                </a:solidFill>
              </a:rPr>
              <a:t>for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/>
              <a:t>zahl </a:t>
            </a:r>
            <a:r>
              <a:rPr lang="de-DE" sz="2400" dirty="0">
                <a:solidFill>
                  <a:srgbClr val="CC7832"/>
                </a:solidFill>
              </a:rPr>
              <a:t>in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dirty="0"/>
              <a:t>        	</a:t>
            </a:r>
            <a:r>
              <a:rPr lang="de-DE" sz="2400" dirty="0" err="1">
                <a:solidFill>
                  <a:srgbClr val="CC7832"/>
                </a:solidFill>
              </a:rPr>
              <a:t>if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/>
              <a:t>zahl &gt; </a:t>
            </a:r>
            <a:r>
              <a:rPr lang="de-DE" sz="2400" dirty="0" err="1"/>
              <a:t>result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dirty="0"/>
              <a:t>            		</a:t>
            </a:r>
            <a:r>
              <a:rPr lang="de-DE" sz="2400" dirty="0" err="1"/>
              <a:t>result</a:t>
            </a:r>
            <a:r>
              <a:rPr lang="de-DE" sz="2400" dirty="0"/>
              <a:t> = zahl</a:t>
            </a:r>
            <a:br>
              <a:rPr lang="de-DE" sz="2400" dirty="0"/>
            </a:br>
            <a:r>
              <a:rPr lang="de-DE" sz="2400" dirty="0"/>
              <a:t>	</a:t>
            </a:r>
            <a:r>
              <a:rPr lang="de-DE" sz="2400" dirty="0" err="1">
                <a:solidFill>
                  <a:srgbClr val="CC7832"/>
                </a:solidFill>
              </a:rPr>
              <a:t>return</a:t>
            </a:r>
            <a:r>
              <a:rPr lang="de-DE" sz="2400" dirty="0">
                <a:solidFill>
                  <a:srgbClr val="CC7832"/>
                </a:solidFill>
              </a:rPr>
              <a:t> </a:t>
            </a:r>
            <a:r>
              <a:rPr lang="de-DE" sz="2400" dirty="0" err="1"/>
              <a:t>result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2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“höchstezahl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de-DE" sz="2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1,2,3,4,5,6,7,8,9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13E77B-3598-FB4F-BBB6-1EBA38E20264}"/>
              </a:ext>
            </a:extLst>
          </p:cNvPr>
          <p:cNvSpPr/>
          <p:nvPr/>
        </p:nvSpPr>
        <p:spPr>
          <a:xfrm>
            <a:off x="1682337" y="5798426"/>
            <a:ext cx="8308990" cy="461665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höchstezahl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5501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348</Words>
  <Application>Microsoft Macintosh PowerPoint</Application>
  <PresentationFormat>Breitbild</PresentationFormat>
  <Paragraphs>93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Corbel</vt:lpstr>
      <vt:lpstr>Courier</vt:lpstr>
      <vt:lpstr>Tiefe</vt:lpstr>
      <vt:lpstr>Funktionen </vt:lpstr>
      <vt:lpstr>Table of Content</vt:lpstr>
      <vt:lpstr>Was bringen uns Funktionen</vt:lpstr>
      <vt:lpstr>Aufbau von Funktionen</vt:lpstr>
      <vt:lpstr>Funktions-Parameter</vt:lpstr>
      <vt:lpstr>Rückgabewert</vt:lpstr>
      <vt:lpstr>Default-Parameter</vt:lpstr>
      <vt:lpstr>Variable-Parameter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16</cp:revision>
  <dcterms:created xsi:type="dcterms:W3CDTF">2021-07-04T13:15:28Z</dcterms:created>
  <dcterms:modified xsi:type="dcterms:W3CDTF">2021-07-28T05:59:27Z</dcterms:modified>
</cp:coreProperties>
</file>