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58" r:id="rId5"/>
    <p:sldId id="259" r:id="rId6"/>
    <p:sldId id="260" r:id="rId7"/>
    <p:sldId id="262" r:id="rId8"/>
    <p:sldId id="261" r:id="rId9"/>
    <p:sldId id="263" r:id="rId10"/>
    <p:sldId id="264" r:id="rId11"/>
    <p:sldId id="265" r:id="rId12"/>
    <p:sldId id="266" r:id="rId13"/>
    <p:sldId id="267" r:id="rId14"/>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E40B300-8A6E-4561-B74A-176115E316F8}" type="datetimeFigureOut">
              <a:rPr lang="es-CR" smtClean="0"/>
              <a:t>18/9/2018</a:t>
            </a:fld>
            <a:endParaRPr lang="es-CR"/>
          </a:p>
        </p:txBody>
      </p:sp>
      <p:sp>
        <p:nvSpPr>
          <p:cNvPr id="17" name="Footer Placeholder 16"/>
          <p:cNvSpPr>
            <a:spLocks noGrp="1"/>
          </p:cNvSpPr>
          <p:nvPr>
            <p:ph type="ftr" sz="quarter" idx="11"/>
          </p:nvPr>
        </p:nvSpPr>
        <p:spPr>
          <a:xfrm>
            <a:off x="5410200" y="4205288"/>
            <a:ext cx="1295400" cy="457200"/>
          </a:xfrm>
        </p:spPr>
        <p:txBody>
          <a:bodyPr/>
          <a:lstStyle/>
          <a:p>
            <a:endParaRPr lang="es-C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F0AF5F1-AFF2-46CF-9ECF-F93C570783EE}" type="slidenum">
              <a:rPr lang="es-CR" smtClean="0"/>
              <a:t>‹#›</a:t>
            </a:fld>
            <a:endParaRPr lang="es-C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0B300-8A6E-4561-B74A-176115E316F8}" type="datetimeFigureOut">
              <a:rPr lang="es-CR" smtClean="0"/>
              <a:t>18/9/2018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0B300-8A6E-4561-B74A-176115E316F8}" type="datetimeFigureOut">
              <a:rPr lang="es-CR" smtClean="0"/>
              <a:t>18/9/2018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0B300-8A6E-4561-B74A-176115E316F8}" type="datetimeFigureOut">
              <a:rPr lang="es-CR" smtClean="0"/>
              <a:t>18/9/2018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40B300-8A6E-4561-B74A-176115E316F8}" type="datetimeFigureOut">
              <a:rPr lang="es-CR" smtClean="0"/>
              <a:t>18/9/2018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40B300-8A6E-4561-B74A-176115E316F8}" type="datetimeFigureOut">
              <a:rPr lang="es-CR" smtClean="0"/>
              <a:t>18/9/2018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E40B300-8A6E-4561-B74A-176115E316F8}" type="datetimeFigureOut">
              <a:rPr lang="es-CR" smtClean="0"/>
              <a:t>18/9/2018</a:t>
            </a:fld>
            <a:endParaRPr lang="es-CR"/>
          </a:p>
        </p:txBody>
      </p:sp>
      <p:sp>
        <p:nvSpPr>
          <p:cNvPr id="27" name="Slide Number Placeholder 26"/>
          <p:cNvSpPr>
            <a:spLocks noGrp="1"/>
          </p:cNvSpPr>
          <p:nvPr>
            <p:ph type="sldNum" sz="quarter" idx="11"/>
          </p:nvPr>
        </p:nvSpPr>
        <p:spPr/>
        <p:txBody>
          <a:bodyPr rtlCol="0"/>
          <a:lstStyle/>
          <a:p>
            <a:fld id="{CF0AF5F1-AFF2-46CF-9ECF-F93C570783EE}" type="slidenum">
              <a:rPr lang="es-CR" smtClean="0"/>
              <a:t>‹#›</a:t>
            </a:fld>
            <a:endParaRPr lang="es-CR"/>
          </a:p>
        </p:txBody>
      </p:sp>
      <p:sp>
        <p:nvSpPr>
          <p:cNvPr id="28" name="Footer Placeholder 27"/>
          <p:cNvSpPr>
            <a:spLocks noGrp="1"/>
          </p:cNvSpPr>
          <p:nvPr>
            <p:ph type="ftr" sz="quarter" idx="12"/>
          </p:nvPr>
        </p:nvSpPr>
        <p:spPr/>
        <p:txBody>
          <a:bodyPr rtlCol="0"/>
          <a:lstStyle/>
          <a:p>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E40B300-8A6E-4561-B74A-176115E316F8}" type="datetimeFigureOut">
              <a:rPr lang="es-CR" smtClean="0"/>
              <a:t>18/9/2018</a:t>
            </a:fld>
            <a:endParaRPr lang="es-CR"/>
          </a:p>
        </p:txBody>
      </p:sp>
      <p:sp>
        <p:nvSpPr>
          <p:cNvPr id="4" name="Footer Placeholder 3"/>
          <p:cNvSpPr>
            <a:spLocks noGrp="1"/>
          </p:cNvSpPr>
          <p:nvPr>
            <p:ph type="ftr" sz="quarter" idx="11"/>
          </p:nvPr>
        </p:nvSpPr>
        <p:spPr>
          <a:xfrm>
            <a:off x="5257800" y="612648"/>
            <a:ext cx="1325880" cy="457200"/>
          </a:xfrm>
        </p:spPr>
        <p:txBody>
          <a:bodyPr/>
          <a:lstStyle/>
          <a:p>
            <a:endParaRPr lang="es-CR"/>
          </a:p>
        </p:txBody>
      </p:sp>
      <p:sp>
        <p:nvSpPr>
          <p:cNvPr id="5" name="Slide Number Placeholder 4"/>
          <p:cNvSpPr>
            <a:spLocks noGrp="1"/>
          </p:cNvSpPr>
          <p:nvPr>
            <p:ph type="sldNum" sz="quarter" idx="12"/>
          </p:nvPr>
        </p:nvSpPr>
        <p:spPr>
          <a:xfrm>
            <a:off x="8174736" y="2272"/>
            <a:ext cx="762000" cy="365760"/>
          </a:xfrm>
        </p:spPr>
        <p:txBody>
          <a:bodyPr/>
          <a:lstStyle/>
          <a:p>
            <a:fld id="{CF0AF5F1-AFF2-46CF-9ECF-F93C570783EE}" type="slidenum">
              <a:rPr lang="es-CR" smtClean="0"/>
              <a:t>‹#›</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0B300-8A6E-4561-B74A-176115E316F8}" type="datetimeFigureOut">
              <a:rPr lang="es-CR" smtClean="0"/>
              <a:t>18/9/2018</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40B300-8A6E-4561-B74A-176115E316F8}" type="datetimeFigureOut">
              <a:rPr lang="es-CR" smtClean="0"/>
              <a:t>18/9/2018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40B300-8A6E-4561-B74A-176115E316F8}" type="datetimeFigureOut">
              <a:rPr lang="es-CR" smtClean="0"/>
              <a:t>18/9/2018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F0AF5F1-AFF2-46CF-9ECF-F93C570783EE}" type="slidenum">
              <a:rPr lang="es-CR" smtClean="0"/>
              <a:t>‹#›</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E40B300-8A6E-4561-B74A-176115E316F8}" type="datetimeFigureOut">
              <a:rPr lang="es-CR" smtClean="0"/>
              <a:t>18/9/2018</a:t>
            </a:fld>
            <a:endParaRPr lang="es-C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C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F0AF5F1-AFF2-46CF-9ECF-F93C570783EE}" type="slidenum">
              <a:rPr lang="es-CR" smtClean="0"/>
              <a:t>‹#›</a:t>
            </a:fld>
            <a:endParaRPr lang="es-C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ANALISIS Y VISUALIZACIÓN DEL CONSUMO DE ENERGIA</a:t>
            </a:r>
            <a:endParaRPr lang="es-C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152" y="5009892"/>
            <a:ext cx="4286848" cy="1848108"/>
          </a:xfrm>
          <a:prstGeom prst="rect">
            <a:avLst/>
          </a:prstGeom>
        </p:spPr>
      </p:pic>
    </p:spTree>
    <p:extLst>
      <p:ext uri="{BB962C8B-B14F-4D97-AF65-F5344CB8AC3E}">
        <p14:creationId xmlns:p14="http://schemas.microsoft.com/office/powerpoint/2010/main" val="507879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Objetivo del Proyecto</a:t>
            </a:r>
            <a:endParaRPr lang="es-CR" dirty="0"/>
          </a:p>
        </p:txBody>
      </p:sp>
      <p:sp>
        <p:nvSpPr>
          <p:cNvPr id="3" name="Content Placeholder 2"/>
          <p:cNvSpPr>
            <a:spLocks noGrp="1"/>
          </p:cNvSpPr>
          <p:nvPr>
            <p:ph idx="1"/>
          </p:nvPr>
        </p:nvSpPr>
        <p:spPr/>
        <p:txBody>
          <a:bodyPr>
            <a:normAutofit lnSpcReduction="10000"/>
          </a:bodyPr>
          <a:lstStyle/>
          <a:p>
            <a:r>
              <a:rPr lang="es-CR" dirty="0" smtClean="0"/>
              <a:t>El objetivo principal del presente proyecto, es mostrar el consumo de energía de una manera mas especifica y predecir futuros comportamientos.</a:t>
            </a:r>
          </a:p>
          <a:p>
            <a:endParaRPr lang="es-CR" dirty="0"/>
          </a:p>
          <a:p>
            <a:r>
              <a:rPr lang="es-CR" dirty="0" smtClean="0"/>
              <a:t>El objetivo si es alcanzado, por medio de diferentes gráficos se visualiza como se comporta el consumo durante diferentes etapas del tiempo. Por medio de esto, se logra generar una predicción de como se comportara a futuro.</a:t>
            </a:r>
          </a:p>
        </p:txBody>
      </p:sp>
    </p:spTree>
    <p:extLst>
      <p:ext uri="{BB962C8B-B14F-4D97-AF65-F5344CB8AC3E}">
        <p14:creationId xmlns:p14="http://schemas.microsoft.com/office/powerpoint/2010/main" val="243400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Recomendaciones</a:t>
            </a:r>
            <a:endParaRPr lang="es-CR" dirty="0"/>
          </a:p>
        </p:txBody>
      </p:sp>
      <p:sp>
        <p:nvSpPr>
          <p:cNvPr id="3" name="Content Placeholder 2"/>
          <p:cNvSpPr>
            <a:spLocks noGrp="1"/>
          </p:cNvSpPr>
          <p:nvPr>
            <p:ph idx="1"/>
          </p:nvPr>
        </p:nvSpPr>
        <p:spPr/>
        <p:txBody>
          <a:bodyPr>
            <a:normAutofit fontScale="77500" lnSpcReduction="20000"/>
          </a:bodyPr>
          <a:lstStyle/>
          <a:p>
            <a:r>
              <a:rPr lang="es-CR" dirty="0" smtClean="0"/>
              <a:t>Analizar las predicciones de consumo, para así tener un estimado del consumo máximo que podría alcanzar un hogar, para generar un cobro rentable al ofrecer energía prepago.</a:t>
            </a:r>
          </a:p>
          <a:p>
            <a:r>
              <a:rPr lang="es-CR" dirty="0" smtClean="0"/>
              <a:t>Agregar mas electrodomésticos a las sub-divisiones que se mide. Al igual que agregar una sub-división mas que mida el consumo de energía de ocio o entretenimiento</a:t>
            </a:r>
            <a:r>
              <a:rPr lang="es-CR" dirty="0" smtClean="0"/>
              <a:t>.</a:t>
            </a:r>
          </a:p>
          <a:p>
            <a:r>
              <a:rPr lang="es-CR" dirty="0" smtClean="0"/>
              <a:t>Medir no solo la sub-divisiones, sino también el desempeño individual de cada objeto.</a:t>
            </a:r>
          </a:p>
          <a:p>
            <a:r>
              <a:rPr lang="es-CR" dirty="0" smtClean="0"/>
              <a:t>Generar limites de consumo, generar una alerta cada vez que se este consumiendo mas de cierta cantidad de watts por minuto.</a:t>
            </a:r>
          </a:p>
          <a:p>
            <a:r>
              <a:rPr lang="es-CR" dirty="0" smtClean="0"/>
              <a:t>Mantener control constante y brindarle la información a tiempo real a los clientes del consumo.</a:t>
            </a:r>
          </a:p>
          <a:p>
            <a:endParaRPr lang="es-CR" dirty="0" smtClean="0"/>
          </a:p>
          <a:p>
            <a:endParaRPr lang="es-CR" dirty="0" smtClean="0"/>
          </a:p>
          <a:p>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3165125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Lecciones Aprendidas</a:t>
            </a:r>
            <a:endParaRPr lang="es-CR" dirty="0"/>
          </a:p>
        </p:txBody>
      </p:sp>
      <p:sp>
        <p:nvSpPr>
          <p:cNvPr id="3" name="Content Placeholder 2"/>
          <p:cNvSpPr>
            <a:spLocks noGrp="1"/>
          </p:cNvSpPr>
          <p:nvPr>
            <p:ph idx="1"/>
          </p:nvPr>
        </p:nvSpPr>
        <p:spPr/>
        <p:txBody>
          <a:bodyPr>
            <a:normAutofit fontScale="92500" lnSpcReduction="20000"/>
          </a:bodyPr>
          <a:lstStyle/>
          <a:p>
            <a:r>
              <a:rPr lang="es-CR" dirty="0" smtClean="0"/>
              <a:t>Visualizar la data. Este siempre será una lección, nunca se visualiza la data de la misma forma, siempre hay que tomar en cuenta el objetivo, para moldear la data de una manera que de respuestas a las preguntas planteadas.</a:t>
            </a:r>
          </a:p>
          <a:p>
            <a:r>
              <a:rPr lang="es-CR" dirty="0" smtClean="0"/>
              <a:t>Saber extraer las variables para dar con visualizaciones certeras al momento de realizar el modelo.</a:t>
            </a:r>
          </a:p>
          <a:p>
            <a:r>
              <a:rPr lang="es-CR" dirty="0" smtClean="0"/>
              <a:t>Fragmentar el tiempo en lapsos relativos para el objetivo.</a:t>
            </a:r>
          </a:p>
          <a:p>
            <a:r>
              <a:rPr lang="es-CR" dirty="0" smtClean="0"/>
              <a:t>Los gráficos siempre muestran la data de una mejor manera.</a:t>
            </a:r>
          </a:p>
          <a:p>
            <a:endParaRPr lang="es-CR" dirty="0" smtClean="0"/>
          </a:p>
          <a:p>
            <a:endParaRPr lang="es-CR" dirty="0" smtClean="0"/>
          </a:p>
        </p:txBody>
      </p:sp>
    </p:spTree>
    <p:extLst>
      <p:ext uri="{BB962C8B-B14F-4D97-AF65-F5344CB8AC3E}">
        <p14:creationId xmlns:p14="http://schemas.microsoft.com/office/powerpoint/2010/main" val="3214935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828800"/>
            <a:ext cx="8458200" cy="4757738"/>
          </a:xfrm>
        </p:spPr>
      </p:pic>
    </p:spTree>
    <p:extLst>
      <p:ext uri="{BB962C8B-B14F-4D97-AF65-F5344CB8AC3E}">
        <p14:creationId xmlns:p14="http://schemas.microsoft.com/office/powerpoint/2010/main" val="1806995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Índice</a:t>
            </a:r>
            <a:endParaRPr lang="es-CR" dirty="0"/>
          </a:p>
        </p:txBody>
      </p:sp>
      <p:sp>
        <p:nvSpPr>
          <p:cNvPr id="3" name="Content Placeholder 2"/>
          <p:cNvSpPr>
            <a:spLocks noGrp="1"/>
          </p:cNvSpPr>
          <p:nvPr>
            <p:ph idx="1"/>
          </p:nvPr>
        </p:nvSpPr>
        <p:spPr/>
        <p:txBody>
          <a:bodyPr/>
          <a:lstStyle/>
          <a:p>
            <a:endParaRPr lang="es-CR" dirty="0" smtClean="0"/>
          </a:p>
          <a:p>
            <a:endParaRPr lang="es-CR" dirty="0"/>
          </a:p>
          <a:p>
            <a:r>
              <a:rPr lang="es-CR" dirty="0" smtClean="0"/>
              <a:t>Gráficos Comparativos </a:t>
            </a:r>
            <a:endParaRPr lang="es-CR" dirty="0"/>
          </a:p>
          <a:p>
            <a:r>
              <a:rPr lang="es-CR" dirty="0" smtClean="0"/>
              <a:t>Correlaciones y Predicciones</a:t>
            </a:r>
          </a:p>
          <a:p>
            <a:r>
              <a:rPr lang="es-CR" dirty="0" smtClean="0"/>
              <a:t>Objetivos del Proyecto</a:t>
            </a:r>
          </a:p>
          <a:p>
            <a:r>
              <a:rPr lang="es-CR" dirty="0" smtClean="0"/>
              <a:t>Recomendaciones</a:t>
            </a:r>
          </a:p>
          <a:p>
            <a:r>
              <a:rPr lang="es-CR" dirty="0" smtClean="0"/>
              <a:t>Lecciones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4096753"/>
            <a:ext cx="4191000" cy="2761248"/>
          </a:xfrm>
          <a:prstGeom prst="rect">
            <a:avLst/>
          </a:prstGeom>
        </p:spPr>
      </p:pic>
    </p:spTree>
    <p:extLst>
      <p:ext uri="{BB962C8B-B14F-4D97-AF65-F5344CB8AC3E}">
        <p14:creationId xmlns:p14="http://schemas.microsoft.com/office/powerpoint/2010/main" val="322975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3788653"/>
            <a:ext cx="4184073" cy="30762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25452"/>
            <a:ext cx="4115181" cy="30256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727363"/>
            <a:ext cx="3789060" cy="2785847"/>
          </a:xfrm>
          <a:prstGeom prst="rect">
            <a:avLst/>
          </a:prstGeom>
        </p:spPr>
      </p:pic>
      <p:sp>
        <p:nvSpPr>
          <p:cNvPr id="7" name="TextBox 6"/>
          <p:cNvSpPr txBox="1"/>
          <p:nvPr/>
        </p:nvSpPr>
        <p:spPr>
          <a:xfrm>
            <a:off x="6525332" y="789708"/>
            <a:ext cx="2618667" cy="923330"/>
          </a:xfrm>
          <a:prstGeom prst="rect">
            <a:avLst/>
          </a:prstGeom>
          <a:noFill/>
        </p:spPr>
        <p:txBody>
          <a:bodyPr wrap="square" rtlCol="0">
            <a:spAutoFit/>
          </a:bodyPr>
          <a:lstStyle/>
          <a:p>
            <a:r>
              <a:rPr lang="es-CR" dirty="0" err="1" smtClean="0"/>
              <a:t>Week</a:t>
            </a:r>
            <a:r>
              <a:rPr lang="es-CR" dirty="0" smtClean="0"/>
              <a:t> 20</a:t>
            </a:r>
          </a:p>
          <a:p>
            <a:r>
              <a:rPr lang="es-CR" dirty="0" err="1" smtClean="0"/>
              <a:t>Year</a:t>
            </a:r>
            <a:r>
              <a:rPr lang="es-CR" dirty="0" smtClean="0"/>
              <a:t> 2008</a:t>
            </a:r>
          </a:p>
          <a:p>
            <a:r>
              <a:rPr lang="es-CR" dirty="0" err="1" smtClean="0"/>
              <a:t>Frecuency</a:t>
            </a:r>
            <a:r>
              <a:rPr lang="es-CR" dirty="0" smtClean="0"/>
              <a:t> 1 </a:t>
            </a:r>
            <a:r>
              <a:rPr lang="es-CR" dirty="0" err="1" smtClean="0"/>
              <a:t>hour</a:t>
            </a:r>
            <a:endParaRPr lang="es-CR" dirty="0"/>
          </a:p>
        </p:txBody>
      </p:sp>
      <p:sp>
        <p:nvSpPr>
          <p:cNvPr id="8" name="TextBox 7"/>
          <p:cNvSpPr txBox="1"/>
          <p:nvPr/>
        </p:nvSpPr>
        <p:spPr>
          <a:xfrm>
            <a:off x="-6927" y="2514600"/>
            <a:ext cx="2618667" cy="1200329"/>
          </a:xfrm>
          <a:prstGeom prst="rect">
            <a:avLst/>
          </a:prstGeom>
          <a:noFill/>
        </p:spPr>
        <p:txBody>
          <a:bodyPr wrap="square" rtlCol="0">
            <a:spAutoFit/>
          </a:bodyPr>
          <a:lstStyle/>
          <a:p>
            <a:r>
              <a:rPr lang="es-CR" dirty="0" err="1" smtClean="0"/>
              <a:t>Month</a:t>
            </a:r>
            <a:r>
              <a:rPr lang="es-CR" dirty="0" smtClean="0"/>
              <a:t> 6</a:t>
            </a:r>
          </a:p>
          <a:p>
            <a:r>
              <a:rPr lang="es-CR" dirty="0" smtClean="0"/>
              <a:t>Day 5</a:t>
            </a:r>
          </a:p>
          <a:p>
            <a:r>
              <a:rPr lang="es-CR" dirty="0" err="1" smtClean="0"/>
              <a:t>Year</a:t>
            </a:r>
            <a:r>
              <a:rPr lang="es-CR" dirty="0" smtClean="0"/>
              <a:t> 2008</a:t>
            </a:r>
          </a:p>
          <a:p>
            <a:r>
              <a:rPr lang="es-CR" dirty="0" err="1" smtClean="0"/>
              <a:t>Frecuency</a:t>
            </a:r>
            <a:r>
              <a:rPr lang="es-CR" dirty="0" smtClean="0"/>
              <a:t> 5 minutes</a:t>
            </a:r>
            <a:endParaRPr lang="es-CR" dirty="0"/>
          </a:p>
        </p:txBody>
      </p:sp>
      <p:sp>
        <p:nvSpPr>
          <p:cNvPr id="9" name="TextBox 8"/>
          <p:cNvSpPr txBox="1"/>
          <p:nvPr/>
        </p:nvSpPr>
        <p:spPr>
          <a:xfrm>
            <a:off x="6477031" y="2514600"/>
            <a:ext cx="2618667" cy="1200329"/>
          </a:xfrm>
          <a:prstGeom prst="rect">
            <a:avLst/>
          </a:prstGeom>
          <a:noFill/>
        </p:spPr>
        <p:txBody>
          <a:bodyPr wrap="square" rtlCol="0">
            <a:spAutoFit/>
          </a:bodyPr>
          <a:lstStyle/>
          <a:p>
            <a:r>
              <a:rPr lang="es-CR" dirty="0" err="1" smtClean="0"/>
              <a:t>Month</a:t>
            </a:r>
            <a:r>
              <a:rPr lang="es-CR" dirty="0" smtClean="0"/>
              <a:t> 1</a:t>
            </a:r>
          </a:p>
          <a:p>
            <a:r>
              <a:rPr lang="es-CR" dirty="0" smtClean="0"/>
              <a:t>Day 9</a:t>
            </a:r>
          </a:p>
          <a:p>
            <a:r>
              <a:rPr lang="es-CR" dirty="0" err="1" smtClean="0"/>
              <a:t>Year</a:t>
            </a:r>
            <a:r>
              <a:rPr lang="es-CR" dirty="0" smtClean="0"/>
              <a:t> 2008</a:t>
            </a:r>
          </a:p>
          <a:p>
            <a:r>
              <a:rPr lang="es-CR" dirty="0" err="1" smtClean="0"/>
              <a:t>Frecuency</a:t>
            </a:r>
            <a:r>
              <a:rPr lang="es-CR" dirty="0" smtClean="0"/>
              <a:t> 10 minutes</a:t>
            </a:r>
            <a:endParaRPr lang="es-CR" dirty="0"/>
          </a:p>
        </p:txBody>
      </p:sp>
    </p:spTree>
    <p:extLst>
      <p:ext uri="{BB962C8B-B14F-4D97-AF65-F5344CB8AC3E}">
        <p14:creationId xmlns:p14="http://schemas.microsoft.com/office/powerpoint/2010/main" val="1399219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 y="3657600"/>
            <a:ext cx="4346548" cy="3200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796636"/>
            <a:ext cx="4282523" cy="31532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988" y="3657600"/>
            <a:ext cx="4386012" cy="3229458"/>
          </a:xfrm>
          <a:prstGeom prst="rect">
            <a:avLst/>
          </a:prstGeom>
        </p:spPr>
      </p:pic>
      <p:sp>
        <p:nvSpPr>
          <p:cNvPr id="7" name="TextBox 6"/>
          <p:cNvSpPr txBox="1"/>
          <p:nvPr/>
        </p:nvSpPr>
        <p:spPr>
          <a:xfrm>
            <a:off x="6629400" y="796636"/>
            <a:ext cx="2209800" cy="923330"/>
          </a:xfrm>
          <a:prstGeom prst="rect">
            <a:avLst/>
          </a:prstGeom>
          <a:noFill/>
        </p:spPr>
        <p:txBody>
          <a:bodyPr wrap="square" rtlCol="0">
            <a:spAutoFit/>
          </a:bodyPr>
          <a:lstStyle/>
          <a:p>
            <a:r>
              <a:rPr lang="en-US" dirty="0" smtClean="0"/>
              <a:t>Weekday 7</a:t>
            </a:r>
          </a:p>
          <a:p>
            <a:r>
              <a:rPr lang="en-US" dirty="0" smtClean="0"/>
              <a:t>Hour 16</a:t>
            </a:r>
          </a:p>
          <a:p>
            <a:r>
              <a:rPr lang="en-US" dirty="0" smtClean="0"/>
              <a:t>Minute 20</a:t>
            </a:r>
          </a:p>
        </p:txBody>
      </p:sp>
      <p:sp>
        <p:nvSpPr>
          <p:cNvPr id="8" name="TextBox 7"/>
          <p:cNvSpPr txBox="1"/>
          <p:nvPr/>
        </p:nvSpPr>
        <p:spPr>
          <a:xfrm>
            <a:off x="6927" y="3195935"/>
            <a:ext cx="2209800" cy="923330"/>
          </a:xfrm>
          <a:prstGeom prst="rect">
            <a:avLst/>
          </a:prstGeom>
          <a:noFill/>
        </p:spPr>
        <p:txBody>
          <a:bodyPr wrap="square" rtlCol="0">
            <a:spAutoFit/>
          </a:bodyPr>
          <a:lstStyle/>
          <a:p>
            <a:r>
              <a:rPr lang="en-US" dirty="0" smtClean="0"/>
              <a:t>Weekday 5</a:t>
            </a:r>
          </a:p>
          <a:p>
            <a:r>
              <a:rPr lang="en-US" dirty="0" smtClean="0"/>
              <a:t>Hour 10</a:t>
            </a:r>
          </a:p>
          <a:p>
            <a:r>
              <a:rPr lang="en-US" dirty="0" smtClean="0"/>
              <a:t>Minute 15 </a:t>
            </a:r>
          </a:p>
        </p:txBody>
      </p:sp>
      <p:sp>
        <p:nvSpPr>
          <p:cNvPr id="9" name="TextBox 8"/>
          <p:cNvSpPr txBox="1"/>
          <p:nvPr/>
        </p:nvSpPr>
        <p:spPr>
          <a:xfrm>
            <a:off x="6629400" y="3195935"/>
            <a:ext cx="2209800" cy="923330"/>
          </a:xfrm>
          <a:prstGeom prst="rect">
            <a:avLst/>
          </a:prstGeom>
          <a:noFill/>
        </p:spPr>
        <p:txBody>
          <a:bodyPr wrap="square" rtlCol="0">
            <a:spAutoFit/>
          </a:bodyPr>
          <a:lstStyle/>
          <a:p>
            <a:r>
              <a:rPr lang="en-US" dirty="0" smtClean="0"/>
              <a:t>Weekday 2</a:t>
            </a:r>
          </a:p>
          <a:p>
            <a:r>
              <a:rPr lang="en-US" dirty="0" smtClean="0"/>
              <a:t>Hour 20</a:t>
            </a:r>
          </a:p>
          <a:p>
            <a:r>
              <a:rPr lang="en-US" dirty="0" smtClean="0"/>
              <a:t>Minute 1 </a:t>
            </a:r>
          </a:p>
        </p:txBody>
      </p:sp>
    </p:spTree>
    <p:extLst>
      <p:ext uri="{BB962C8B-B14F-4D97-AF65-F5344CB8AC3E}">
        <p14:creationId xmlns:p14="http://schemas.microsoft.com/office/powerpoint/2010/main" val="354917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678873"/>
            <a:ext cx="4396352" cy="33056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486" y="3528771"/>
            <a:ext cx="4521514" cy="3329229"/>
          </a:xfrm>
          <a:prstGeom prst="rect">
            <a:avLst/>
          </a:prstGeom>
        </p:spPr>
      </p:pic>
      <p:sp>
        <p:nvSpPr>
          <p:cNvPr id="8" name="TextBox 7"/>
          <p:cNvSpPr txBox="1"/>
          <p:nvPr/>
        </p:nvSpPr>
        <p:spPr>
          <a:xfrm>
            <a:off x="0" y="2605441"/>
            <a:ext cx="2209800" cy="923330"/>
          </a:xfrm>
          <a:prstGeom prst="rect">
            <a:avLst/>
          </a:prstGeom>
          <a:noFill/>
        </p:spPr>
        <p:txBody>
          <a:bodyPr wrap="square" rtlCol="0">
            <a:spAutoFit/>
          </a:bodyPr>
          <a:lstStyle/>
          <a:p>
            <a:r>
              <a:rPr lang="en-US" dirty="0" smtClean="0"/>
              <a:t>Weekday 5</a:t>
            </a:r>
          </a:p>
          <a:p>
            <a:r>
              <a:rPr lang="en-US" dirty="0" smtClean="0"/>
              <a:t>Hour 10</a:t>
            </a:r>
          </a:p>
          <a:p>
            <a:r>
              <a:rPr lang="en-US" dirty="0" smtClean="0"/>
              <a:t>Minute 15 </a:t>
            </a:r>
          </a:p>
        </p:txBody>
      </p:sp>
      <p:sp>
        <p:nvSpPr>
          <p:cNvPr id="9" name="TextBox 8"/>
          <p:cNvSpPr txBox="1"/>
          <p:nvPr/>
        </p:nvSpPr>
        <p:spPr>
          <a:xfrm>
            <a:off x="7368152" y="803561"/>
            <a:ext cx="1623448" cy="923330"/>
          </a:xfrm>
          <a:prstGeom prst="rect">
            <a:avLst/>
          </a:prstGeom>
          <a:noFill/>
        </p:spPr>
        <p:txBody>
          <a:bodyPr wrap="square" rtlCol="0">
            <a:spAutoFit/>
          </a:bodyPr>
          <a:lstStyle/>
          <a:p>
            <a:r>
              <a:rPr lang="en-US" dirty="0" smtClean="0"/>
              <a:t>Weekday 7</a:t>
            </a:r>
          </a:p>
          <a:p>
            <a:r>
              <a:rPr lang="en-US" dirty="0" smtClean="0"/>
              <a:t>Hour 16</a:t>
            </a:r>
          </a:p>
          <a:p>
            <a:r>
              <a:rPr lang="en-US" dirty="0" smtClean="0"/>
              <a:t>Minute 20</a:t>
            </a:r>
          </a:p>
        </p:txBody>
      </p:sp>
      <p:sp>
        <p:nvSpPr>
          <p:cNvPr id="10" name="TextBox 9"/>
          <p:cNvSpPr txBox="1"/>
          <p:nvPr/>
        </p:nvSpPr>
        <p:spPr>
          <a:xfrm>
            <a:off x="7480838" y="2660073"/>
            <a:ext cx="1398076" cy="923330"/>
          </a:xfrm>
          <a:prstGeom prst="rect">
            <a:avLst/>
          </a:prstGeom>
          <a:noFill/>
        </p:spPr>
        <p:txBody>
          <a:bodyPr wrap="square" rtlCol="0">
            <a:spAutoFit/>
          </a:bodyPr>
          <a:lstStyle/>
          <a:p>
            <a:r>
              <a:rPr lang="en-US" dirty="0" smtClean="0"/>
              <a:t>Weekday 2</a:t>
            </a:r>
          </a:p>
          <a:p>
            <a:r>
              <a:rPr lang="en-US" dirty="0" smtClean="0"/>
              <a:t>Hour 20</a:t>
            </a:r>
          </a:p>
          <a:p>
            <a:r>
              <a:rPr lang="en-US" dirty="0" smtClean="0"/>
              <a:t>Minute 1 </a:t>
            </a:r>
          </a:p>
        </p:txBody>
      </p:sp>
      <p:graphicFrame>
        <p:nvGraphicFramePr>
          <p:cNvPr id="12" name="Table 11"/>
          <p:cNvGraphicFramePr>
            <a:graphicFrameLocks noGrp="1"/>
          </p:cNvGraphicFramePr>
          <p:nvPr>
            <p:extLst>
              <p:ext uri="{D42A27DB-BD31-4B8C-83A1-F6EECF244321}">
                <p14:modId xmlns:p14="http://schemas.microsoft.com/office/powerpoint/2010/main" val="308377792"/>
              </p:ext>
            </p:extLst>
          </p:nvPr>
        </p:nvGraphicFramePr>
        <p:xfrm>
          <a:off x="76199" y="521239"/>
          <a:ext cx="2895600" cy="1845099"/>
        </p:xfrm>
        <a:graphic>
          <a:graphicData uri="http://schemas.openxmlformats.org/drawingml/2006/table">
            <a:tbl>
              <a:tblPr>
                <a:tableStyleId>{5C22544A-7EE6-4342-B048-85BDC9FD1C3A}</a:tableStyleId>
              </a:tblPr>
              <a:tblGrid>
                <a:gridCol w="482600"/>
                <a:gridCol w="482600"/>
                <a:gridCol w="482600"/>
                <a:gridCol w="482600"/>
                <a:gridCol w="482600"/>
                <a:gridCol w="482600"/>
              </a:tblGrid>
              <a:tr h="447969">
                <a:tc gridSpan="6">
                  <a:txBody>
                    <a:bodyPr/>
                    <a:lstStyle/>
                    <a:p>
                      <a:pPr algn="ctr" fontAlgn="b"/>
                      <a:r>
                        <a:rPr lang="es-CR" sz="1200" u="none" strike="noStrike" dirty="0" err="1">
                          <a:effectLst/>
                        </a:rPr>
                        <a:t>Forecast</a:t>
                      </a:r>
                      <a:r>
                        <a:rPr lang="es-CR" sz="1200" u="none" strike="noStrike" dirty="0">
                          <a:effectLst/>
                        </a:rPr>
                        <a:t> Linear </a:t>
                      </a:r>
                      <a:r>
                        <a:rPr lang="es-CR" sz="1200" u="none" strike="noStrike" dirty="0" err="1">
                          <a:effectLst/>
                        </a:rPr>
                        <a:t>Regresion</a:t>
                      </a:r>
                      <a:r>
                        <a:rPr lang="es-CR" sz="1200" u="none" strike="noStrike" dirty="0">
                          <a:effectLst/>
                        </a:rPr>
                        <a:t> </a:t>
                      </a:r>
                      <a:endParaRPr lang="es-CR" sz="1200" b="1" i="0" u="none" strike="noStrike" dirty="0">
                        <a:solidFill>
                          <a:srgbClr val="000000"/>
                        </a:solidFill>
                        <a:effectLst/>
                        <a:latin typeface="Calibri"/>
                      </a:endParaRPr>
                    </a:p>
                  </a:txBody>
                  <a:tcPr marL="9525" marR="9525" marT="9525" marB="0" anchor="b"/>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r>
              <a:tr h="465710">
                <a:tc gridSpan="2">
                  <a:txBody>
                    <a:bodyPr/>
                    <a:lstStyle/>
                    <a:p>
                      <a:pPr algn="ctr" fontAlgn="b"/>
                      <a:r>
                        <a:rPr lang="es-CR" sz="1100" u="none" strike="noStrike">
                          <a:effectLst/>
                        </a:rPr>
                        <a:t>SM1</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c gridSpan="2">
                  <a:txBody>
                    <a:bodyPr/>
                    <a:lstStyle/>
                    <a:p>
                      <a:pPr algn="ctr" fontAlgn="b"/>
                      <a:r>
                        <a:rPr lang="es-CR" sz="1100" u="none" strike="noStrike">
                          <a:effectLst/>
                        </a:rPr>
                        <a:t>SM2</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c gridSpan="2">
                  <a:txBody>
                    <a:bodyPr/>
                    <a:lstStyle/>
                    <a:p>
                      <a:pPr algn="ctr" fontAlgn="b"/>
                      <a:r>
                        <a:rPr lang="es-CR" sz="1100" u="none" strike="noStrike">
                          <a:effectLst/>
                        </a:rPr>
                        <a:t>SM3</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r>
              <a:tr h="465710">
                <a:tc>
                  <a:txBody>
                    <a:bodyPr/>
                    <a:lstStyle/>
                    <a:p>
                      <a:pPr algn="ctr" fontAlgn="b"/>
                      <a:r>
                        <a:rPr lang="es-CR" sz="1100" u="none" strike="noStrike">
                          <a:effectLst/>
                        </a:rPr>
                        <a:t>R2</a:t>
                      </a:r>
                      <a:endParaRPr lang="es-CR" sz="1100" b="1" i="0" u="none" strike="noStrike">
                        <a:solidFill>
                          <a:srgbClr val="000000"/>
                        </a:solidFill>
                        <a:effectLst/>
                        <a:latin typeface="Calibri"/>
                      </a:endParaRPr>
                    </a:p>
                  </a:txBody>
                  <a:tcPr marL="9525" marR="9525" marT="9525" marB="0" anchor="b"/>
                </a:tc>
                <a:tc>
                  <a:txBody>
                    <a:bodyPr/>
                    <a:lstStyle/>
                    <a:p>
                      <a:pPr algn="ctr" fontAlgn="b"/>
                      <a:r>
                        <a:rPr lang="es-CR" sz="1100" u="none" strike="noStrike">
                          <a:effectLst/>
                        </a:rPr>
                        <a:t>RMSE</a:t>
                      </a:r>
                      <a:endParaRPr lang="es-CR" sz="1100" b="1" i="0" u="none" strike="noStrike">
                        <a:solidFill>
                          <a:srgbClr val="000000"/>
                        </a:solidFill>
                        <a:effectLst/>
                        <a:latin typeface="Calibri"/>
                      </a:endParaRPr>
                    </a:p>
                  </a:txBody>
                  <a:tcPr marL="9525" marR="9525" marT="9525" marB="0" anchor="b"/>
                </a:tc>
                <a:tc>
                  <a:txBody>
                    <a:bodyPr/>
                    <a:lstStyle/>
                    <a:p>
                      <a:pPr algn="ctr" fontAlgn="b"/>
                      <a:r>
                        <a:rPr lang="es-CR" sz="1100" u="none" strike="noStrike">
                          <a:effectLst/>
                        </a:rPr>
                        <a:t>R2</a:t>
                      </a:r>
                      <a:endParaRPr lang="es-CR" sz="1100" b="1" i="0" u="none" strike="noStrike">
                        <a:solidFill>
                          <a:srgbClr val="000000"/>
                        </a:solidFill>
                        <a:effectLst/>
                        <a:latin typeface="Calibri"/>
                      </a:endParaRPr>
                    </a:p>
                  </a:txBody>
                  <a:tcPr marL="9525" marR="9525" marT="9525" marB="0" anchor="b"/>
                </a:tc>
                <a:tc>
                  <a:txBody>
                    <a:bodyPr/>
                    <a:lstStyle/>
                    <a:p>
                      <a:pPr algn="ctr" fontAlgn="b"/>
                      <a:r>
                        <a:rPr lang="es-CR" sz="1100" u="none" strike="noStrike">
                          <a:effectLst/>
                        </a:rPr>
                        <a:t>RMSE</a:t>
                      </a:r>
                      <a:endParaRPr lang="es-CR" sz="1100" b="1" i="0" u="none" strike="noStrike">
                        <a:solidFill>
                          <a:srgbClr val="000000"/>
                        </a:solidFill>
                        <a:effectLst/>
                        <a:latin typeface="Calibri"/>
                      </a:endParaRPr>
                    </a:p>
                  </a:txBody>
                  <a:tcPr marL="9525" marR="9525" marT="9525" marB="0" anchor="b"/>
                </a:tc>
                <a:tc>
                  <a:txBody>
                    <a:bodyPr/>
                    <a:lstStyle/>
                    <a:p>
                      <a:pPr algn="ctr" fontAlgn="b"/>
                      <a:r>
                        <a:rPr lang="es-CR" sz="1100" u="none" strike="noStrike" dirty="0">
                          <a:effectLst/>
                        </a:rPr>
                        <a:t>R2</a:t>
                      </a:r>
                      <a:endParaRPr lang="es-CR" sz="1100" b="1" i="0" u="none" strike="noStrike" dirty="0">
                        <a:solidFill>
                          <a:srgbClr val="000000"/>
                        </a:solidFill>
                        <a:effectLst/>
                        <a:latin typeface="Calibri"/>
                      </a:endParaRPr>
                    </a:p>
                  </a:txBody>
                  <a:tcPr marL="9525" marR="9525" marT="9525" marB="0" anchor="b"/>
                </a:tc>
                <a:tc>
                  <a:txBody>
                    <a:bodyPr/>
                    <a:lstStyle/>
                    <a:p>
                      <a:pPr algn="ctr" fontAlgn="b"/>
                      <a:r>
                        <a:rPr lang="es-CR" sz="1100" u="none" strike="noStrike">
                          <a:effectLst/>
                        </a:rPr>
                        <a:t>RMSE</a:t>
                      </a:r>
                      <a:endParaRPr lang="es-CR" sz="1100" b="1" i="0" u="none" strike="noStrike">
                        <a:solidFill>
                          <a:srgbClr val="000000"/>
                        </a:solidFill>
                        <a:effectLst/>
                        <a:latin typeface="Calibri"/>
                      </a:endParaRPr>
                    </a:p>
                  </a:txBody>
                  <a:tcPr marL="9525" marR="9525" marT="9525" marB="0" anchor="b"/>
                </a:tc>
              </a:tr>
              <a:tr h="465710">
                <a:tc>
                  <a:txBody>
                    <a:bodyPr/>
                    <a:lstStyle/>
                    <a:p>
                      <a:pPr algn="r" fontAlgn="ctr"/>
                      <a:r>
                        <a:rPr lang="es-CR" sz="1000" u="none" strike="noStrike">
                          <a:effectLst/>
                        </a:rPr>
                        <a:t>0.451</a:t>
                      </a:r>
                      <a:endParaRPr lang="es-CR" sz="1000" b="0" i="0" u="none" strike="noStrike">
                        <a:solidFill>
                          <a:srgbClr val="000000"/>
                        </a:solidFill>
                        <a:effectLst/>
                        <a:latin typeface="Lucida Console"/>
                      </a:endParaRPr>
                    </a:p>
                  </a:txBody>
                  <a:tcPr marL="9525" marR="9525" marT="9525" marB="0" anchor="ctr"/>
                </a:tc>
                <a:tc>
                  <a:txBody>
                    <a:bodyPr/>
                    <a:lstStyle/>
                    <a:p>
                      <a:pPr algn="r" fontAlgn="ctr"/>
                      <a:r>
                        <a:rPr lang="es-CR" sz="1000" u="none" strike="noStrike">
                          <a:effectLst/>
                        </a:rPr>
                        <a:t>8.14474</a:t>
                      </a:r>
                      <a:endParaRPr lang="es-CR" sz="1000" b="0" i="0" u="none" strike="noStrike">
                        <a:solidFill>
                          <a:srgbClr val="000000"/>
                        </a:solidFill>
                        <a:effectLst/>
                        <a:latin typeface="Lucida Console"/>
                      </a:endParaRPr>
                    </a:p>
                  </a:txBody>
                  <a:tcPr marL="9525" marR="9525" marT="9525" marB="0" anchor="ctr"/>
                </a:tc>
                <a:tc>
                  <a:txBody>
                    <a:bodyPr/>
                    <a:lstStyle/>
                    <a:p>
                      <a:pPr algn="r" fontAlgn="ctr"/>
                      <a:r>
                        <a:rPr lang="es-CR" sz="1000" u="none" strike="noStrike">
                          <a:effectLst/>
                        </a:rPr>
                        <a:t>0.4689</a:t>
                      </a:r>
                      <a:endParaRPr lang="es-CR" sz="1000" b="0" i="0" u="none" strike="noStrike">
                        <a:solidFill>
                          <a:srgbClr val="000000"/>
                        </a:solidFill>
                        <a:effectLst/>
                        <a:latin typeface="Lucida Console"/>
                      </a:endParaRPr>
                    </a:p>
                  </a:txBody>
                  <a:tcPr marL="9525" marR="9525" marT="9525" marB="0" anchor="ctr"/>
                </a:tc>
                <a:tc>
                  <a:txBody>
                    <a:bodyPr/>
                    <a:lstStyle/>
                    <a:p>
                      <a:pPr algn="r" fontAlgn="ctr"/>
                      <a:r>
                        <a:rPr lang="es-CR" sz="1000" u="none" strike="noStrike">
                          <a:effectLst/>
                        </a:rPr>
                        <a:t>7.12931</a:t>
                      </a:r>
                      <a:endParaRPr lang="es-CR" sz="1000" b="0" i="0" u="none" strike="noStrike">
                        <a:solidFill>
                          <a:srgbClr val="000000"/>
                        </a:solidFill>
                        <a:effectLst/>
                        <a:latin typeface="Lucida Console"/>
                      </a:endParaRPr>
                    </a:p>
                  </a:txBody>
                  <a:tcPr marL="9525" marR="9525" marT="9525" marB="0" anchor="ctr"/>
                </a:tc>
                <a:tc>
                  <a:txBody>
                    <a:bodyPr/>
                    <a:lstStyle/>
                    <a:p>
                      <a:pPr algn="r" fontAlgn="ctr"/>
                      <a:r>
                        <a:rPr lang="es-CR" sz="1000" u="none" strike="noStrike">
                          <a:effectLst/>
                        </a:rPr>
                        <a:t>0.3831</a:t>
                      </a:r>
                      <a:endParaRPr lang="es-CR" sz="1000" b="0" i="0" u="none" strike="noStrike">
                        <a:solidFill>
                          <a:srgbClr val="000000"/>
                        </a:solidFill>
                        <a:effectLst/>
                        <a:latin typeface="Lucida Console"/>
                      </a:endParaRPr>
                    </a:p>
                  </a:txBody>
                  <a:tcPr marL="9525" marR="9525" marT="9525" marB="0" anchor="ctr"/>
                </a:tc>
                <a:tc>
                  <a:txBody>
                    <a:bodyPr/>
                    <a:lstStyle/>
                    <a:p>
                      <a:pPr algn="r" fontAlgn="ctr"/>
                      <a:r>
                        <a:rPr lang="es-CR" sz="1000" u="none" strike="noStrike" dirty="0">
                          <a:effectLst/>
                        </a:rPr>
                        <a:t>5.59236</a:t>
                      </a:r>
                      <a:endParaRPr lang="es-CR" sz="1000" b="0" i="0" u="none" strike="noStrike" dirty="0">
                        <a:solidFill>
                          <a:srgbClr val="000000"/>
                        </a:solidFill>
                        <a:effectLst/>
                        <a:latin typeface="Lucida Console"/>
                      </a:endParaRPr>
                    </a:p>
                  </a:txBody>
                  <a:tcPr marL="9525" marR="9525" marT="9525" marB="0" anchor="ctr"/>
                </a:tc>
              </a:tr>
            </a:tbl>
          </a:graphicData>
        </a:graphic>
      </p:graphicFrame>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3505200"/>
            <a:ext cx="4553526" cy="3352800"/>
          </a:xfrm>
        </p:spPr>
      </p:pic>
    </p:spTree>
    <p:extLst>
      <p:ext uri="{BB962C8B-B14F-4D97-AF65-F5344CB8AC3E}">
        <p14:creationId xmlns:p14="http://schemas.microsoft.com/office/powerpoint/2010/main" val="362559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27" y="2660073"/>
            <a:ext cx="2209800" cy="923330"/>
          </a:xfrm>
          <a:prstGeom prst="rect">
            <a:avLst/>
          </a:prstGeom>
          <a:noFill/>
        </p:spPr>
        <p:txBody>
          <a:bodyPr wrap="square" rtlCol="0">
            <a:spAutoFit/>
          </a:bodyPr>
          <a:lstStyle/>
          <a:p>
            <a:r>
              <a:rPr lang="en-US" dirty="0" smtClean="0"/>
              <a:t>Weekday 5</a:t>
            </a:r>
          </a:p>
          <a:p>
            <a:r>
              <a:rPr lang="en-US" dirty="0" smtClean="0"/>
              <a:t>Hour 10</a:t>
            </a:r>
          </a:p>
          <a:p>
            <a:r>
              <a:rPr lang="en-US" dirty="0" smtClean="0"/>
              <a:t>Minute 15 </a:t>
            </a:r>
          </a:p>
        </p:txBody>
      </p:sp>
      <p:sp>
        <p:nvSpPr>
          <p:cNvPr id="9" name="TextBox 8"/>
          <p:cNvSpPr txBox="1"/>
          <p:nvPr/>
        </p:nvSpPr>
        <p:spPr>
          <a:xfrm>
            <a:off x="6560757" y="796636"/>
            <a:ext cx="2209800" cy="923330"/>
          </a:xfrm>
          <a:prstGeom prst="rect">
            <a:avLst/>
          </a:prstGeom>
          <a:noFill/>
        </p:spPr>
        <p:txBody>
          <a:bodyPr wrap="square" rtlCol="0">
            <a:spAutoFit/>
          </a:bodyPr>
          <a:lstStyle/>
          <a:p>
            <a:r>
              <a:rPr lang="en-US" dirty="0" smtClean="0"/>
              <a:t>Weekday 7</a:t>
            </a:r>
          </a:p>
          <a:p>
            <a:r>
              <a:rPr lang="en-US" dirty="0" smtClean="0"/>
              <a:t>Hour 16</a:t>
            </a:r>
          </a:p>
          <a:p>
            <a:r>
              <a:rPr lang="en-US" dirty="0" smtClean="0"/>
              <a:t>Minute 20</a:t>
            </a:r>
          </a:p>
        </p:txBody>
      </p:sp>
      <p:sp>
        <p:nvSpPr>
          <p:cNvPr id="10" name="TextBox 9"/>
          <p:cNvSpPr txBox="1"/>
          <p:nvPr/>
        </p:nvSpPr>
        <p:spPr>
          <a:xfrm>
            <a:off x="6781800" y="2660073"/>
            <a:ext cx="2209800" cy="923330"/>
          </a:xfrm>
          <a:prstGeom prst="rect">
            <a:avLst/>
          </a:prstGeom>
          <a:noFill/>
        </p:spPr>
        <p:txBody>
          <a:bodyPr wrap="square" rtlCol="0">
            <a:spAutoFit/>
          </a:bodyPr>
          <a:lstStyle/>
          <a:p>
            <a:r>
              <a:rPr lang="en-US" dirty="0" smtClean="0"/>
              <a:t>Weekday 2</a:t>
            </a:r>
          </a:p>
          <a:p>
            <a:r>
              <a:rPr lang="en-US" dirty="0" smtClean="0"/>
              <a:t>Hour 20</a:t>
            </a:r>
          </a:p>
          <a:p>
            <a:r>
              <a:rPr lang="en-US" dirty="0" smtClean="0"/>
              <a:t>Minute 1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811" y="3569547"/>
            <a:ext cx="4496189" cy="32745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3402"/>
            <a:ext cx="4447317" cy="327459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022" y="648376"/>
            <a:ext cx="4307923" cy="2935028"/>
          </a:xfrm>
          <a:prstGeom prst="rect">
            <a:avLst/>
          </a:prstGeom>
        </p:spPr>
      </p:pic>
    </p:spTree>
    <p:extLst>
      <p:ext uri="{BB962C8B-B14F-4D97-AF65-F5344CB8AC3E}">
        <p14:creationId xmlns:p14="http://schemas.microsoft.com/office/powerpoint/2010/main" val="367388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CR" b="1" dirty="0" smtClean="0"/>
              <a:t>Comparación de resumen de descomposición</a:t>
            </a:r>
            <a:endParaRPr lang="es-CR"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520330"/>
              </p:ext>
            </p:extLst>
          </p:nvPr>
        </p:nvGraphicFramePr>
        <p:xfrm>
          <a:off x="533400" y="2819400"/>
          <a:ext cx="8153400" cy="3276599"/>
        </p:xfrm>
        <a:graphic>
          <a:graphicData uri="http://schemas.openxmlformats.org/drawingml/2006/table">
            <a:tbl>
              <a:tblPr>
                <a:tableStyleId>{5C22544A-7EE6-4342-B048-85BDC9FD1C3A}</a:tableStyleId>
              </a:tblPr>
              <a:tblGrid>
                <a:gridCol w="679450"/>
                <a:gridCol w="679450"/>
                <a:gridCol w="679450"/>
                <a:gridCol w="679450"/>
                <a:gridCol w="679450"/>
                <a:gridCol w="679450"/>
                <a:gridCol w="679450"/>
                <a:gridCol w="679450"/>
                <a:gridCol w="679450"/>
                <a:gridCol w="679450"/>
                <a:gridCol w="679450"/>
                <a:gridCol w="679450"/>
              </a:tblGrid>
              <a:tr h="359323">
                <a:tc gridSpan="12">
                  <a:txBody>
                    <a:bodyPr/>
                    <a:lstStyle/>
                    <a:p>
                      <a:pPr algn="ctr" fontAlgn="b"/>
                      <a:r>
                        <a:rPr lang="es-CR" sz="1200" u="none" strike="noStrike">
                          <a:effectLst/>
                        </a:rPr>
                        <a:t>Decomposition</a:t>
                      </a:r>
                      <a:endParaRPr lang="es-CR" sz="1200" b="1" i="0" u="none" strike="noStrike">
                        <a:solidFill>
                          <a:srgbClr val="000000"/>
                        </a:solidFill>
                        <a:effectLst/>
                        <a:latin typeface="Calibri"/>
                      </a:endParaRPr>
                    </a:p>
                  </a:txBody>
                  <a:tcPr marL="9525" marR="9525" marT="9525" marB="0" anchor="b"/>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c hMerge="1">
                  <a:txBody>
                    <a:bodyPr/>
                    <a:lstStyle/>
                    <a:p>
                      <a:endParaRPr lang="es-CR"/>
                    </a:p>
                  </a:txBody>
                  <a:tcPr/>
                </a:tc>
              </a:tr>
              <a:tr h="373554">
                <a:tc gridSpan="4">
                  <a:txBody>
                    <a:bodyPr/>
                    <a:lstStyle/>
                    <a:p>
                      <a:pPr algn="ctr" fontAlgn="b"/>
                      <a:r>
                        <a:rPr lang="es-CR" sz="1100" u="none" strike="noStrike">
                          <a:effectLst/>
                        </a:rPr>
                        <a:t>SM1</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c hMerge="1">
                  <a:txBody>
                    <a:bodyPr/>
                    <a:lstStyle/>
                    <a:p>
                      <a:endParaRPr lang="es-CR"/>
                    </a:p>
                  </a:txBody>
                  <a:tcPr/>
                </a:tc>
                <a:tc hMerge="1">
                  <a:txBody>
                    <a:bodyPr/>
                    <a:lstStyle/>
                    <a:p>
                      <a:endParaRPr lang="es-CR"/>
                    </a:p>
                  </a:txBody>
                  <a:tcPr/>
                </a:tc>
                <a:tc gridSpan="4">
                  <a:txBody>
                    <a:bodyPr/>
                    <a:lstStyle/>
                    <a:p>
                      <a:pPr algn="ctr" fontAlgn="b"/>
                      <a:r>
                        <a:rPr lang="es-CR" sz="1100" u="none" strike="noStrike">
                          <a:effectLst/>
                        </a:rPr>
                        <a:t>SM2</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c hMerge="1">
                  <a:txBody>
                    <a:bodyPr/>
                    <a:lstStyle/>
                    <a:p>
                      <a:endParaRPr lang="es-CR"/>
                    </a:p>
                  </a:txBody>
                  <a:tcPr/>
                </a:tc>
                <a:tc hMerge="1">
                  <a:txBody>
                    <a:bodyPr/>
                    <a:lstStyle/>
                    <a:p>
                      <a:endParaRPr lang="es-CR"/>
                    </a:p>
                  </a:txBody>
                  <a:tcPr/>
                </a:tc>
                <a:tc gridSpan="4">
                  <a:txBody>
                    <a:bodyPr/>
                    <a:lstStyle/>
                    <a:p>
                      <a:pPr algn="ctr" fontAlgn="b"/>
                      <a:r>
                        <a:rPr lang="es-CR" sz="1100" u="none" strike="noStrike">
                          <a:effectLst/>
                        </a:rPr>
                        <a:t>SM3</a:t>
                      </a:r>
                      <a:endParaRPr lang="es-CR" sz="1100" b="1" i="0" u="none" strike="noStrike">
                        <a:solidFill>
                          <a:srgbClr val="000000"/>
                        </a:solidFill>
                        <a:effectLst/>
                        <a:latin typeface="Calibri"/>
                      </a:endParaRPr>
                    </a:p>
                  </a:txBody>
                  <a:tcPr marL="9525" marR="9525" marT="9525" marB="0" anchor="b"/>
                </a:tc>
                <a:tc hMerge="1">
                  <a:txBody>
                    <a:bodyPr/>
                    <a:lstStyle/>
                    <a:p>
                      <a:endParaRPr lang="es-CR"/>
                    </a:p>
                  </a:txBody>
                  <a:tcPr/>
                </a:tc>
                <a:tc hMerge="1">
                  <a:txBody>
                    <a:bodyPr/>
                    <a:lstStyle/>
                    <a:p>
                      <a:endParaRPr lang="es-CR"/>
                    </a:p>
                  </a:txBody>
                  <a:tcPr/>
                </a:tc>
                <a:tc hMerge="1">
                  <a:txBody>
                    <a:bodyPr/>
                    <a:lstStyle/>
                    <a:p>
                      <a:endParaRPr lang="es-CR"/>
                    </a:p>
                  </a:txBody>
                  <a:tcPr/>
                </a:tc>
              </a:tr>
              <a:tr h="373554">
                <a:tc>
                  <a:txBody>
                    <a:bodyPr/>
                    <a:lstStyle/>
                    <a:p>
                      <a:pPr algn="l" fontAlgn="b"/>
                      <a:r>
                        <a:rPr lang="es-CR" sz="1100" u="none" strike="noStrike" dirty="0">
                          <a:effectLst/>
                        </a:rPr>
                        <a:t> </a:t>
                      </a:r>
                      <a:endParaRPr lang="es-CR" sz="1100" b="1" i="0" u="none" strike="noStrike" dirty="0">
                        <a:solidFill>
                          <a:srgbClr val="000000"/>
                        </a:solidFill>
                        <a:effectLst/>
                        <a:latin typeface="Calibri"/>
                      </a:endParaRPr>
                    </a:p>
                  </a:txBody>
                  <a:tcPr marL="9525" marR="9525" marT="9525" marB="0" anchor="b"/>
                </a:tc>
                <a:tc>
                  <a:txBody>
                    <a:bodyPr/>
                    <a:lstStyle/>
                    <a:p>
                      <a:pPr algn="l" fontAlgn="b"/>
                      <a:r>
                        <a:rPr lang="es-CR" sz="1100" u="none" strike="noStrike">
                          <a:effectLst/>
                        </a:rPr>
                        <a:t>Length</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Class</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Mode</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 </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Length</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Class</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Mode</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 </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Length</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Class</a:t>
                      </a:r>
                      <a:endParaRPr lang="es-CR" sz="1100" b="1"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Mode</a:t>
                      </a:r>
                      <a:endParaRPr lang="es-CR" sz="1100" b="1" i="0" u="none" strike="noStrike">
                        <a:solidFill>
                          <a:srgbClr val="000000"/>
                        </a:solidFill>
                        <a:effectLst/>
                        <a:latin typeface="Calibri"/>
                      </a:endParaRPr>
                    </a:p>
                  </a:txBody>
                  <a:tcPr marL="9525" marR="9525" marT="9525" marB="0" anchor="b"/>
                </a:tc>
              </a:tr>
              <a:tr h="373554">
                <a:tc>
                  <a:txBody>
                    <a:bodyPr/>
                    <a:lstStyle/>
                    <a:p>
                      <a:pPr algn="l" fontAlgn="b"/>
                      <a:r>
                        <a:rPr lang="es-CR" sz="1100" u="none" strike="noStrike">
                          <a:effectLst/>
                        </a:rPr>
                        <a:t>x</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x</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x</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157</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r>
              <a:tr h="355765">
                <a:tc>
                  <a:txBody>
                    <a:bodyPr/>
                    <a:lstStyle/>
                    <a:p>
                      <a:pPr algn="l" fontAlgn="b"/>
                      <a:r>
                        <a:rPr lang="es-CR" sz="1100" u="none" strike="noStrike">
                          <a:effectLst/>
                        </a:rPr>
                        <a:t>Seasonal </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Seasonal </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Seasonal </a:t>
                      </a:r>
                      <a:endParaRPr lang="es-CR" sz="1100" b="0" i="0" u="none" strike="noStrike">
                        <a:solidFill>
                          <a:srgbClr val="000000"/>
                        </a:solidFill>
                        <a:effectLst/>
                        <a:latin typeface="Calibri"/>
                      </a:endParaRPr>
                    </a:p>
                  </a:txBody>
                  <a:tcPr marL="9525" marR="9525" marT="9525" marB="0" anchor="b"/>
                </a:tc>
                <a:tc>
                  <a:txBody>
                    <a:bodyPr/>
                    <a:lstStyle/>
                    <a:p>
                      <a:pPr algn="r" fontAlgn="b"/>
                      <a:r>
                        <a:rPr lang="es-CR" sz="1100" u="none" strike="noStrike">
                          <a:effectLst/>
                        </a:rPr>
                        <a:t>157</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r>
              <a:tr h="355765">
                <a:tc>
                  <a:txBody>
                    <a:bodyPr/>
                    <a:lstStyle/>
                    <a:p>
                      <a:pPr algn="l" fontAlgn="ctr"/>
                      <a:r>
                        <a:rPr lang="es-CR" sz="1000" u="none" strike="noStrike">
                          <a:effectLst/>
                        </a:rPr>
                        <a:t>trend  </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trend  </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trend  </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157</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r>
              <a:tr h="355765">
                <a:tc>
                  <a:txBody>
                    <a:bodyPr/>
                    <a:lstStyle/>
                    <a:p>
                      <a:pPr algn="l" fontAlgn="ctr"/>
                      <a:r>
                        <a:rPr lang="es-CR" sz="1000" u="none" strike="noStrike">
                          <a:effectLst/>
                        </a:rPr>
                        <a:t>random</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random</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113</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random</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157</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ts</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r>
              <a:tr h="355765">
                <a:tc>
                  <a:txBody>
                    <a:bodyPr/>
                    <a:lstStyle/>
                    <a:p>
                      <a:pPr algn="l" fontAlgn="ctr"/>
                      <a:r>
                        <a:rPr lang="es-CR" sz="1000" u="none" strike="noStrike">
                          <a:effectLst/>
                        </a:rPr>
                        <a:t>figure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56</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figure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56</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figure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52</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numeric</a:t>
                      </a:r>
                      <a:endParaRPr lang="es-CR" sz="1100" b="0" i="0" u="none" strike="noStrike">
                        <a:solidFill>
                          <a:srgbClr val="000000"/>
                        </a:solidFill>
                        <a:effectLst/>
                        <a:latin typeface="Calibri"/>
                      </a:endParaRPr>
                    </a:p>
                  </a:txBody>
                  <a:tcPr marL="9525" marR="9525" marT="9525" marB="0" anchor="b"/>
                </a:tc>
              </a:tr>
              <a:tr h="373554">
                <a:tc>
                  <a:txBody>
                    <a:bodyPr/>
                    <a:lstStyle/>
                    <a:p>
                      <a:pPr algn="l" fontAlgn="ctr"/>
                      <a:r>
                        <a:rPr lang="es-CR" sz="1000" u="none" strike="noStrike">
                          <a:effectLst/>
                        </a:rPr>
                        <a:t>type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carácter</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type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carácter</a:t>
                      </a:r>
                      <a:endParaRPr lang="es-CR" sz="1100" b="0" i="0" u="none" strike="noStrike">
                        <a:solidFill>
                          <a:srgbClr val="000000"/>
                        </a:solidFill>
                        <a:effectLst/>
                        <a:latin typeface="Calibri"/>
                      </a:endParaRPr>
                    </a:p>
                  </a:txBody>
                  <a:tcPr marL="9525" marR="9525" marT="9525" marB="0" anchor="b"/>
                </a:tc>
                <a:tc>
                  <a:txBody>
                    <a:bodyPr/>
                    <a:lstStyle/>
                    <a:p>
                      <a:pPr algn="l" fontAlgn="ctr"/>
                      <a:r>
                        <a:rPr lang="es-CR" sz="1000" u="none" strike="noStrike">
                          <a:effectLst/>
                        </a:rPr>
                        <a:t>type</a:t>
                      </a:r>
                      <a:endParaRPr lang="es-CR" sz="1000" b="0" i="0" u="none" strike="noStrike">
                        <a:solidFill>
                          <a:srgbClr val="000000"/>
                        </a:solidFill>
                        <a:effectLst/>
                        <a:latin typeface="Lucida Console"/>
                      </a:endParaRPr>
                    </a:p>
                  </a:txBody>
                  <a:tcPr marL="9525" marR="9525" marT="9525" marB="0" anchor="ctr"/>
                </a:tc>
                <a:tc>
                  <a:txBody>
                    <a:bodyPr/>
                    <a:lstStyle/>
                    <a:p>
                      <a:pPr algn="r" fontAlgn="b"/>
                      <a:r>
                        <a:rPr lang="es-CR" sz="1100" u="none" strike="noStrike">
                          <a:effectLst/>
                        </a:rPr>
                        <a:t>1</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a:effectLst/>
                        </a:rPr>
                        <a:t>none</a:t>
                      </a:r>
                      <a:endParaRPr lang="es-CR" sz="1100" b="0" i="0" u="none" strike="noStrike">
                        <a:solidFill>
                          <a:srgbClr val="000000"/>
                        </a:solidFill>
                        <a:effectLst/>
                        <a:latin typeface="Calibri"/>
                      </a:endParaRPr>
                    </a:p>
                  </a:txBody>
                  <a:tcPr marL="9525" marR="9525" marT="9525" marB="0" anchor="b"/>
                </a:tc>
                <a:tc>
                  <a:txBody>
                    <a:bodyPr/>
                    <a:lstStyle/>
                    <a:p>
                      <a:pPr algn="l" fontAlgn="b"/>
                      <a:r>
                        <a:rPr lang="es-CR" sz="1100" u="none" strike="noStrike" dirty="0">
                          <a:effectLst/>
                        </a:rPr>
                        <a:t>carácter</a:t>
                      </a:r>
                      <a:endParaRPr lang="es-CR"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936417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27" y="2660073"/>
            <a:ext cx="2209800" cy="923330"/>
          </a:xfrm>
          <a:prstGeom prst="rect">
            <a:avLst/>
          </a:prstGeom>
          <a:noFill/>
        </p:spPr>
        <p:txBody>
          <a:bodyPr wrap="square" rtlCol="0">
            <a:spAutoFit/>
          </a:bodyPr>
          <a:lstStyle/>
          <a:p>
            <a:r>
              <a:rPr lang="en-US" dirty="0" smtClean="0"/>
              <a:t>Weekday 5</a:t>
            </a:r>
          </a:p>
          <a:p>
            <a:r>
              <a:rPr lang="en-US" dirty="0" smtClean="0"/>
              <a:t>Hour 10</a:t>
            </a:r>
          </a:p>
          <a:p>
            <a:r>
              <a:rPr lang="en-US" dirty="0" smtClean="0"/>
              <a:t>Minute 15 </a:t>
            </a:r>
          </a:p>
        </p:txBody>
      </p:sp>
      <p:sp>
        <p:nvSpPr>
          <p:cNvPr id="9" name="TextBox 8"/>
          <p:cNvSpPr txBox="1"/>
          <p:nvPr/>
        </p:nvSpPr>
        <p:spPr>
          <a:xfrm>
            <a:off x="6560757" y="796636"/>
            <a:ext cx="2209800" cy="923330"/>
          </a:xfrm>
          <a:prstGeom prst="rect">
            <a:avLst/>
          </a:prstGeom>
          <a:noFill/>
        </p:spPr>
        <p:txBody>
          <a:bodyPr wrap="square" rtlCol="0">
            <a:spAutoFit/>
          </a:bodyPr>
          <a:lstStyle/>
          <a:p>
            <a:r>
              <a:rPr lang="en-US" dirty="0" smtClean="0"/>
              <a:t>Weekday 7</a:t>
            </a:r>
          </a:p>
          <a:p>
            <a:r>
              <a:rPr lang="en-US" dirty="0" smtClean="0"/>
              <a:t>Hour 16</a:t>
            </a:r>
          </a:p>
          <a:p>
            <a:r>
              <a:rPr lang="en-US" dirty="0" smtClean="0"/>
              <a:t>Minute 20</a:t>
            </a:r>
          </a:p>
        </p:txBody>
      </p:sp>
      <p:sp>
        <p:nvSpPr>
          <p:cNvPr id="10" name="TextBox 9"/>
          <p:cNvSpPr txBox="1"/>
          <p:nvPr/>
        </p:nvSpPr>
        <p:spPr>
          <a:xfrm>
            <a:off x="6781800" y="2660073"/>
            <a:ext cx="2209800" cy="923330"/>
          </a:xfrm>
          <a:prstGeom prst="rect">
            <a:avLst/>
          </a:prstGeom>
          <a:noFill/>
        </p:spPr>
        <p:txBody>
          <a:bodyPr wrap="square" rtlCol="0">
            <a:spAutoFit/>
          </a:bodyPr>
          <a:lstStyle/>
          <a:p>
            <a:r>
              <a:rPr lang="en-US" dirty="0" smtClean="0"/>
              <a:t>Weekday 2</a:t>
            </a:r>
          </a:p>
          <a:p>
            <a:r>
              <a:rPr lang="en-US" dirty="0" smtClean="0"/>
              <a:t>Hour 20</a:t>
            </a:r>
          </a:p>
          <a:p>
            <a:r>
              <a:rPr lang="en-US" dirty="0" smtClean="0"/>
              <a:t>Minute 1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 y="3583403"/>
            <a:ext cx="4502727" cy="324131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277" y="689938"/>
            <a:ext cx="4696480" cy="30438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552" y="3583403"/>
            <a:ext cx="4454447" cy="3253815"/>
          </a:xfrm>
          <a:prstGeom prst="rect">
            <a:avLst/>
          </a:prstGeom>
        </p:spPr>
      </p:pic>
    </p:spTree>
    <p:extLst>
      <p:ext uri="{BB962C8B-B14F-4D97-AF65-F5344CB8AC3E}">
        <p14:creationId xmlns:p14="http://schemas.microsoft.com/office/powerpoint/2010/main" val="1856415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Correlación o Predicción</a:t>
            </a:r>
            <a:endParaRPr lang="es-CR" dirty="0"/>
          </a:p>
        </p:txBody>
      </p:sp>
      <p:sp>
        <p:nvSpPr>
          <p:cNvPr id="3" name="Content Placeholder 2"/>
          <p:cNvSpPr>
            <a:spLocks noGrp="1"/>
          </p:cNvSpPr>
          <p:nvPr>
            <p:ph idx="1"/>
          </p:nvPr>
        </p:nvSpPr>
        <p:spPr/>
        <p:txBody>
          <a:bodyPr>
            <a:normAutofit fontScale="85000" lnSpcReduction="20000"/>
          </a:bodyPr>
          <a:lstStyle/>
          <a:p>
            <a:r>
              <a:rPr lang="es-CR" dirty="0" smtClean="0"/>
              <a:t>Realmente la data no muestra ninguna correlación directa. </a:t>
            </a:r>
            <a:endParaRPr lang="es-CR" dirty="0"/>
          </a:p>
          <a:p>
            <a:r>
              <a:rPr lang="es-CR" dirty="0" smtClean="0"/>
              <a:t>Se ve una pequeña relación entre el sub meter 1 y el sub meter 3. Esto demuestra que el a/c o el calentador de agua suele estar en constante uso cuando se cocina.</a:t>
            </a:r>
          </a:p>
          <a:p>
            <a:r>
              <a:rPr lang="es-CR" dirty="0" smtClean="0"/>
              <a:t>El Sub meter 2, tiene un consumo constante, pero bajo, una vez cada cierto tiempo hace un pico de consumo, por medio de predicciones se puede tener un estimado de cuando puede ser el próximo pico.</a:t>
            </a:r>
          </a:p>
          <a:p>
            <a:r>
              <a:rPr lang="es-CR" dirty="0" smtClean="0"/>
              <a:t>Se podría medir otras fuentes de consumo, como lo son las luces de cada área, para tener mejor control.</a:t>
            </a:r>
          </a:p>
          <a:p>
            <a:r>
              <a:rPr lang="es-CR" dirty="0" smtClean="0"/>
              <a:t>Además los electrodomésticos de entretenimiento puede ser medidos.</a:t>
            </a:r>
          </a:p>
          <a:p>
            <a:endParaRPr lang="es-CR" dirty="0"/>
          </a:p>
        </p:txBody>
      </p:sp>
    </p:spTree>
    <p:extLst>
      <p:ext uri="{BB962C8B-B14F-4D97-AF65-F5344CB8AC3E}">
        <p14:creationId xmlns:p14="http://schemas.microsoft.com/office/powerpoint/2010/main" val="4131511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3171</TotalTime>
  <Words>605</Words>
  <Application>Microsoft Office PowerPoint</Application>
  <PresentationFormat>On-screen Show (4:3)</PresentationFormat>
  <Paragraphs>187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ANALISIS Y VISUALIZACIÓN DEL CONSUMO DE ENERGIA</vt:lpstr>
      <vt:lpstr>Índice</vt:lpstr>
      <vt:lpstr>PowerPoint Presentation</vt:lpstr>
      <vt:lpstr>PowerPoint Presentation</vt:lpstr>
      <vt:lpstr>PowerPoint Presentation</vt:lpstr>
      <vt:lpstr>PowerPoint Presentation</vt:lpstr>
      <vt:lpstr>Comparación de resumen de descomposición</vt:lpstr>
      <vt:lpstr>PowerPoint Presentation</vt:lpstr>
      <vt:lpstr>Correlación o Predicción</vt:lpstr>
      <vt:lpstr>Objetivo del Proyecto</vt:lpstr>
      <vt:lpstr>Recomendaciones</vt:lpstr>
      <vt:lpstr>Lecciones Aprendidas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Esteban Vargas</dc:creator>
  <cp:lastModifiedBy>Esteban Vargas</cp:lastModifiedBy>
  <cp:revision>22</cp:revision>
  <dcterms:created xsi:type="dcterms:W3CDTF">2018-09-16T02:36:58Z</dcterms:created>
  <dcterms:modified xsi:type="dcterms:W3CDTF">2018-09-20T01:54:13Z</dcterms:modified>
</cp:coreProperties>
</file>