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7" r:id="rId1"/>
  </p:sldMasterIdLst>
  <p:sldIdLst>
    <p:sldId id="256" r:id="rId2"/>
  </p:sldIdLst>
  <p:sldSz cx="8120063" cy="10826750" type="B4ISO"/>
  <p:notesSz cx="6858000" cy="9144000"/>
  <p:defaultTextStyle>
    <a:defPPr>
      <a:defRPr lang="es-PE"/>
    </a:defPPr>
    <a:lvl1pPr marL="0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640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280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9918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558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198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9838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477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117" algn="l" defTabSz="10332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12">
          <p15:clr>
            <a:srgbClr val="A4A3A4"/>
          </p15:clr>
        </p15:guide>
        <p15:guide id="2" pos="2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8F3"/>
    <a:srgbClr val="F7710D"/>
    <a:srgbClr val="EAE9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4745" autoAdjust="0"/>
  </p:normalViewPr>
  <p:slideViewPr>
    <p:cSldViewPr>
      <p:cViewPr varScale="1">
        <p:scale>
          <a:sx n="44" d="100"/>
          <a:sy n="44" d="100"/>
        </p:scale>
        <p:origin x="2052" y="72"/>
      </p:cViewPr>
      <p:guideLst>
        <p:guide orient="horz" pos="3412"/>
        <p:guide pos="2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09005" y="3363312"/>
            <a:ext cx="6902054" cy="23207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18010" y="6135158"/>
            <a:ext cx="5684044" cy="27668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98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066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228702" y="684191"/>
            <a:ext cx="1621193" cy="1458353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60892" y="684191"/>
            <a:ext cx="4732475" cy="1458353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296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77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1430" y="6957192"/>
            <a:ext cx="6902054" cy="2150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1430" y="4588841"/>
            <a:ext cx="6902054" cy="23683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62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60893" y="3987353"/>
            <a:ext cx="3176129" cy="112803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672356" y="3987353"/>
            <a:ext cx="3177539" cy="112803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02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004" y="433572"/>
            <a:ext cx="7308057" cy="1804458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003" y="2423488"/>
            <a:ext cx="3587771" cy="10099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6003" y="3433483"/>
            <a:ext cx="3587771" cy="6237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124880" y="2423488"/>
            <a:ext cx="3589181" cy="10099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24880" y="3433483"/>
            <a:ext cx="3589181" cy="6237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297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4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24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004" y="431065"/>
            <a:ext cx="2671445" cy="18345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74720" y="431068"/>
            <a:ext cx="4539341" cy="92403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06004" y="2265600"/>
            <a:ext cx="2671445" cy="740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28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91589" y="7578725"/>
            <a:ext cx="4872038" cy="8947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91589" y="967390"/>
            <a:ext cx="4872038" cy="6496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91589" y="8473436"/>
            <a:ext cx="4872038" cy="1270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713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06004" y="433572"/>
            <a:ext cx="7308057" cy="1804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004" y="2526244"/>
            <a:ext cx="7308057" cy="714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06003" y="10034794"/>
            <a:ext cx="189468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966F-F3EC-4BC9-82FB-11B746113A19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774356" y="10034794"/>
            <a:ext cx="2571353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19380" y="10034794"/>
            <a:ext cx="189468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AB94-9BFF-4DA6-9504-3608371DB3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9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U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" y="186237"/>
            <a:ext cx="963202" cy="12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TEhQUEhQWFRQXFyAYGBgYFyMgHhohHyAfICAfIB8cHyggHB0oHiAaIjEiJiksLi4uGx81ODMsNyktLi0BCgoKBQUFDgUFDisZExkrKysrKysrKysrKysrKysrKysrKysrKysrKysrKysrKysrKysrKysrKysrKysrKysrK//AABEIAQIAwwMBIgACEQEDEQH/xAAcAAACAwADAQAAAAAAAAAAAAAABgQFBwECAwj/xABTEAACAQIEAwUEBQQLDgYDAAABAgMEEQAFEiEGEzEHIkFRYRQycYEjQlJikRUzQ3IIJFNUc4KSoaKx0RYXNDVEY3SDlLKzwdLwJVVkk8LTZaO0/8QAFAEBAAAAAAAAAAAAAAAAAAAAAP/EABQRAQAAAAAAAAAAAAAAAAAAAAD/2gAMAwEAAhEDEQA/ANxwYMGAMGDBgDBgwYAwHFLxDxNDSaVbVJM/5uGMXdvM+SIPF2IUeeEDn12bkgBTT9CquwpV63DyLaStb7qaIr9WbAN+bceU0RdYtVS8fviK2iPz5kzERR2tuC1x5YWDxjX1ZtSJZfOmiMxHxqJzFTg/qiT545hoaCndYSr5pVx2tDGi8qE+kYtT0wuOrHV6nHpQcVS1s6U4raekZyQsVPG0znSLsBPIoguN/dVumxv0DzHCmZz7zSlQfCatlY/NKRYU/pH448J+AYRcz1WXqfEmmBPzaedzbHEeWK+aigqopJ15RmEtTWSScxAdI0xKFiVtX1SOgPpjzly4S1VdFl1Jl8SUSrfmUqu08hUtpvcaFFrX3Nx67BxFwPRNsldlzEeHssB/ELID/OMTI+AqlBemnpyALDlSVMHTwHLndB/IOK/iDPYjllHmEFBRSc4lZIXpgxJUOX0MLaQvLluSDcW+dhSUFDUVcEdNl8SxTU4qRUQTNC6ISBusaqb6ja2rwPlbAcmbOKTc891HXUsdUn/6uTUD+S3zxYZN2khrioh9333piZAnq8LKtTGPjGR64nVOUS0rIIMzdDI2lIqwiZXNr6VJKy3t5OcQc6lBt+V8vFl92spryBPW6gVEPyBHrgHTKs0hqYxJTypKh+sjAj4G3Q+h3xMxlVTwvKn7by6oapVtxLE6Cott1baGrUfYlGvyfFvw52hA9ytCpZtHPUFUDXsEmR+/TSHye6Gxsx2wD9gxwDfpjnAGDBgwBgwYMAYMGDAGDBgwBgwYMAYSOM+NuTqhpSpkDBJJSCyRFuiKo3mqCPdiX4sQBjw464tYFqalZg1wkssYu4ZvdhhHRqhhv5Rrdj4YgUOWJlywySwifMHDLSUkZuIr7tpZvHxlqW3PwsCEWl4cjiRqrNnKpI4PIZi0tQ22kTld5WuO7Txjlr5NucWWdtWTUk1RIjU1LDGzrSRvomlVN7SypflDSD9Em/gW8ML2cV1XT1gNfRS1MkyOsc1PJYxi13WkQXKlR9YkSMAW2Ati17MeJKSXn5YjEoNbRB0KuUe+uOQEd6VGJBNzqUg9Q2AteHMyo6/Kp4srCQkwOnKUBWid0IBYDrc/X8bHe4OKvg/imjXK6XnIpqaVlgFPZeeJgeWAiNYh2ve+3Vr9Dil4V4KflRVslRPQSwsUlnkVYy8KAKlkYAKtlF2lUk2ub7YcfymtRNzsty+OWTp7bMgiQj7r6DLKP1Rp+9gPDjekqVzPLqqmp5J+UsqyhCoGlgAAWdgt7ljYnwx6V3DVbDVVs1A0BWtRQ4mZlMLqukOulW1ixJINt7eGPbMKGVV15jm3IQ/Vh0U6fAO5aQ/Jhhdqs14ejP0tZJM3mampl/3WK4C3i4YlpTlFPFCZ6emLmaQMq96RHQsUdgSt3dja5tsL4gcFZFJlM+ZPMsrUsQRabShcmNnkcqqrdjpZ7E+dz0xCjz3htiNNTLG3gVkq0/nuB+OL3K44ZDbLc6ct1EckqVA/kyfSgfBxgE01k9VnGVVNShVZ5GemUSAqsQQFV0jvCXUSXJFjdQNlsH3tL4hmp1poKJrVlROqRKVBBUHvlwQbJuASLEXvfY4jZpHIskU2Y0CVBhIKVdHqLpY3GqK4lC3uSFZx1uLHFS8M5rHzelMeaoImjgRGCPT3ubaSDqO5U7h7Mdj0wDRLwkwtPTSrSVhAMpiX6CZvra4SbEE3swIcX944pa+GKrlEFYgoczKFY5VsyTr4qpYaZ4+hMMguL9PrYfMs5vJj5+nnaBzNAsuq3etcna9/HHnnOUQ1URinQOh38ipHRlI3Vh4EbjAZvlWa1WVzimlQtERdYVuwKjq9IzbsAN2pWJZeqEjbGmZZmMVREk0LrJG4urKdj/YfAg7g7HCNNIqKaPMZBU0pk5cVZqGqKQe7HMy/m5l20yi19r2J3p71OUVdwGmSVrso2FUAN2Qe6lao3ZBYTgXHfwGt4MRcszCOoiSaFw8cihlYeIP9R8CDuDcYlYAwYMGAMGDBgDBgwYAwn9oHFHs0ZiikWOZkLtIRqEEQNmlK/Wa50on1nIHnhgz/ADZKWCSeS5CjZV3Z2Oyoo8WZiFA8zjOOG6TmyzV9cw5UDmWVj7rzJewXzhphdFt70hdt9sBIyagGXxLVTRPJVy3io6W92XXuQx8ZntrmmPQbdAAW/hfIWh1T1LCWtmA5sg6KPCKMH3Yl8B1JuTuds1ouI56vM35U0FPVmO0SVKk8pDYiFFG3OYWeRjc+6gHdbDxwXxRUSzy0WYRLDWRLzO5+bmjJsJEuSbXsDv4+BuoC44uyb2qmZF7syfSQONikqbowJBtvsfQkeOKCtqlh9nesp4ajNjcwx0y2be495zdYwuzO3d62HQYt+KM/aJo6alUS1k35tD7sa+M0ttxGv4sbKNzsoVmZ+wSGkor1+c1FjNK/1fvSWNo4wD3YhYAWv17wSs+lgpwtVnk6yyX1QUke8akfYjO8z/5x9gTtpx0jkznMrFLZVSHpcaqhx8D7lx+qR94YtOEeAVgk9rrZDV17bmZ/dT0jU7KB0va/lpBtiVxBI9XVDL42ZIljEtXIhs2hiQkKnqpezEkbhVPngEul4Xy/mssFNNm9Sh0yTTTfRI32XkJ0Ej7Kq5HjviPmblmemkpKSOnhdEaKjB1VMzDUlKHKJ915CoICixPUDQ+Iqj2KligokRJZXWmp1C91Ga5LEAdEQO589NvHFPwRkae0SOLtFRlqaAvuzynepnY+MjOdF/JG88AungCWEa/YIgSBqNDVOrj/AFVQDDJa52J38vDFYuS0kmvnUqVCR7yiOI01bT3+tJDHZJlG3eT1IDY3LFHxLw/7RoliYRVUJ1QzWvb7SMAQWjYXUrfxv1GATKPIMwpo0nyiv9spmGoQVR1alt9STw8rd0De/ljyy/N6erqSAHynOBsysNpvIMDZahD4Xs32TbfFtkDTZZM0dYYvZ6qXVG8KsIoZW96Mh2YormzA306iw2uMMPFfCdNmEXLqUuR7ki7PGfNW8Pgbg23BwEfJuJm5opa5BT1ZBKgG8U4HVoXNibdShsw9RviHx1xt7IVpqaJ56+YDkRaTpN7jUzbDStiSAb9L2F2ClW1MlEUoM7+nonYCmrxcPGw93Ww3Rx1D3uLHdhfTfy03NZKHMXbmbtRV0TaHfbwdfcnC9R7rjex6YBdyrKWpa6ClnnNXU1/MfMYiAYtGglTa3dIYWB2uL7DujFvl1TA8cdHPKZ6CpOmiqbkMjL0hdiAyTIRdGNidNjuLFSzPK6iOWto8shlimSIyVFVNJrqKld9CxEb6XI3Kgb7GxFixcMcGyrpp2peRRzwXqYzNr0yAnlPG1rioFlLkAJsttxbAdcozGbK6t4qjeFm1TMNgVJstWi+FzZZ0HusVcXBONWU33GM7mo5KuN6OoKflKi+khlYd2dGBVWI8Y5FvHKvQG/3cevZnn3+RPcaQxpwxuyqh0yU7k9ZIX7v3kKHzwGgYMGDAGDBgwBgwYpOMM3ampmaMAzORFAp8ZHOlfkPeP3VbAJHF9c9dXR09O20chijYbgSgXmn6/wCTxnSv+dlH2cemdZhRRT01DI6wZfSFQ9w2mSZQHjiZgNNlH0r6juxUG++PDha1HRS1ygyyOBS0QbrL3yFbexvPOWlYk+7p8sd6WpyielbKpayKSdyTJJuNU7HU0iuwCM3MOwBO1l3G2Abc/wAhos2gAYpKBvHNEwLIT4o4v6bdDYXGFnLaOoy5Xqa6U1lZY0dEgPekUtqQE2vrYgFmN9KpuTvio4J4CjNTJJOktPUU04MpiHLp5VAuipZrle6krdN3t8Lau4hjRZs5nGqNA0GXRHYtfYuPHVKymxttGoPicB4ZvWzUVqamKz53XWaWS3djFratxtGguEU7bEkHoZKZcMly6ompNFVWRsslW7m7vchnuQdSWViwBvtuQxO8PL8oraSlkqkhafOK9gGba1OGBYAkmyIgX4atC7gDHjTDnftikDvXRxiDMqKaySVKWCksNl1i91kGxBt6EGvhLtEpq2TkH6Cq8YXIN9tXcde64tv4HY7Yk8L29uzW/v8APi/k8iPT8r6/nfHvwVw2lFSQwABimptRjCtdifeAJ74UhSb72xD4hDUdWlcovDLopqpfIF7RSjz0M5Uj7L+mA8ONq9VqqQO3Ljpllr5Htc6Yl5egDx1c03+G2FuHig0FbGZ45qSmrHkkaOoeNkBI1GVGQkxtq0hom68wEb4duMuFEr4tJdopArKsiWJAcaXUg7MjC118wCCCMVeScAlZIpswqnr5IRpg5iBUj6d7Tc6n2HeYnoPEA4D3p88rK5Q9DGkFO3u1NQCWcfajhUg28QXZb+WF7PK2CCbkVuZ5jJKNJk5I5aRhzZSxhQaQSRtqJ6YZ+zVrUEcJ96neSnb4xOyD8VCn54ts3y6lb6eohicwjWHeIOyBe9dTYsLWvtgEbh3hAVlJLzayus8s8RU1BddCSuigrKGUmyje1/hi3zbMJMro4aaN3rKuQmGl5tgWPhra4GlRa5JBNh53Hfs0rBJHVGIOaY1TyU8jIUDrLaRtIYA2WRnW9rG3ocMGf5HDWQtDUIHQ7jwKnwZT1Vh4EYDMo46ikoxNmRkqKGo2rYakDmwSM+kyRBbjlFrMFG4GlhvfEaNFo+XQVchmyqqs1DWBu9Tv1Qax7pBsVbp8tQVzi4OkmqVeuk5tPTWWlgLFgdIA50xYfSSnf0HzOJ3EORZemXvTTiKnpNxuQoRmJIKk7BtRuPw9MBSx5THmB9kzLUK2ktqeNuWaiJttQK/o5ALOg91gRtth8poFjRURQqIoVVAsFAFgAPAAbYyPJ5qkE0r97NMsu8DE2FZTnql/G62HowQ9Q2Hyu46ooaSGsllKwT25bBGbcgnSdINm2IsfEHywHPGWWSMsdVTC9VSkuijbmofzkJ9HXp5MqnCbxZEH9nzKicBKgxsGPSOcd2F28le5p5R5Fb+7iVJxVmVc8UmX0UkdLHIJGeZlRqhRsUVGNrEG4a9rgbjobP8AJyR1NRl8wvSV6PLEL+7J+njHle4lW3Q6/LAM/D2bpVU8c6AqHG6nqjA2ZGHgysCp+GLLGZdn9e9PVyUs570rsrm1h7RGAWYfw8JSf9YSY03AGDBgwBjMOPahqquSkiYjRaEEeEk6sZG+MVIshHkZl9MaVUzrGjOxsqqWY+QAuf5sZdwGwaaor59lhiadyfqyVNpnG/ilMtOnzPyCfxBk7Vs/sVLKtPFRQqqtpJ0ySLp7qgjeOnvbfYzKdrA4W85VqSnFFndGs1Iq6IK2mTdLCyalt3H/AAB6WYXOLLLOC651jzGmq+RWTK0pikjun0zayjE3I7vKS9rgRgbWFrzhziKrqak0NfQRo8SCWV9YaM2YcplUg7lwSAWuNF+osAj6al6HL8tlZhU1EQ9pa/ejgQDmXO/fIKRX8S7HwxWxyxVuYtNIVjyvKe4lyBG0wsL2tbSmwHwS3vEY5znPjHTVuZJczVT+x0NtzoUlFK7fWfmy+tkxGz3KIaOiost50cUqstSwnVlgqmBOqN5BsO9YgE9Alx0wFbnuc1c9eOVS/k7MLKEles+jqFB93SY+XOLHaxv062tjUMiyp3MdTXwU610YKCSEk3U+pAIvv3Tqt4Hc4S8uzCpzF4aGtpQWV3mq+dCNCRXIiWFlNnLXAEgN+63XfGqjAGFTtKlYUYUJIyPNEJWRC5jjDq7uVUFiAFtsDuRhrwhdoWfVCyLR0xWPmLEJZiTqVZ5eQOWARZwbtqPSwsLnYGfLuJqOcXhqoH/VlW4+IvcfPEXMeM6KLu89ZZD0ig+lkb4JHdvmbDHovB9Dy442pKd1jUIuuJWIAAHVhe+wufHEuOlpqONmWOGniRSzFUVFAG5J0gbYCp4Moplernmj5C1MolSDUGZLIqFnI2DvpBKi4Fup3xP4urGho55UlELRxl9bR6wNO5GnUtyQCo36kYocvyuTMj7TVmaKnP8AgtOkjRkLt9LKY2DGRvBb2VT5k4mngCkNtRqXUEHS9XMymxvupexF/A4CbwPl7U+X0kMgs6QIGHkbbj5HbF5gwYAxluTciSrqJM6mT2mmltHFMyrBGh3jkiVjZyw+u1yCB0sMaljOu2rJ4moZKoU6vURGMrKFUsiq17nUO+gubpY3v6XAROPKiGo05jlk0U1Xl9nYRsG1xG+pCV8Laj8Ndtzj3yaSnlkWPQHo68CtpVY2CToQ8sVx0OoB7Da4mG42wpZJxNLl8TJHTRwQwtDJVmo/wioWdgC6IvcUWJ7oLabAeeJ0FA9LLW5bH79O4zLLvUA3aIb9CNUdvG7nAW3EHGtd7C1SI0oBcxqG+lnkmuV5caWCqNQbvNqNhfTjmipJBQLSNMZs1pFFeqk3YMXZuXe+9wWjYX+uPAjEvi3LaatSnzKrrJIqGKJZkjTunU2+ouDqLe6oVQGBBsbnEThjifLo2ieHLammiY8tKx6eyHmFQC8uosQxC99ifC+A8uNBzPZcwpOtSiGP+HjBlp7+rDnU5vb84BjS8ozBKiCKeM3SVFdfgwvv64RRlTNDmeWps8T+00h6aeYedHb0WoWRfgPHxl9lOZrJDLEmyKwmiX7MU45gXbwSTmx/xMA9YMGDAK3aRN+0zCDY1MiU/wDFc/SH5QiQ/LCvFFryuCMCz5pVB2A/c5G5jD4CmQJ+GPXtanZ5IoUPeWGRtvt1DJSR/gJZW/iemJXEuZxUtdT3R3Sjpfo4ohd3knYRRKq+LaI5fgCfPALOS8S1DPEtFUtUVlczyPC764KFNV9x76sq90LqA693dbs83ENQ2W1Rfl+2c5qFHiuFeRmEaMurcaS+43sUa3liBWcXZQaWWWWJ6V5ZRFPGq8mpDAg6mCMrsourEgnra17jFkMshgny2iiJ9np1lrW1Hfu91C2wv35Wa537nzwFYaBJs5oqKP8AwbKqcSMPAyEKIwfvAaHB6+9jnKszjlkzD8o1S85DLGaKoKrAiAgxvpYXcFbHmDwbp0OKfh6KqqMtzKup1fn11Tty/wA4IEYKQlyBrCmQAX8PPHSooZTUZdFNBAA0qxQ0EsKSyLTLfXLLK12DbatINvjuAGgdmdHEtDFLCjRLOol5RdmWMsNwgYnSpO9vXHGc8aoldBl9OomqZGBkF7LCgGpmYgHvabkL8L2uL1Haxx+uWwcmAj2qRe4LbRL01kdPRR4keQOKL9j/AMPMI5sxmu0k7FEZtyVBu7Encln8T9j1wGwYQe1LKrrHU6tKgGCZx+jR2Vkm8/op1if9XXh+x41tKksbxyKGR1KMp6EMLEfhgKvhLOTU04aQaJ42MU6fYkTZvkdmXzVlxR9sBdcteVLMIZYpXjPuyqrrdG+6dif1cUOVSS0E0rNqc0wWKsUC7TU/+T1Ytu0iIND2vcK32Rh04tRarLKoRMHWWmcoym4buEqQR13tgLXKq9J4YpozdJUV1+DC4+B9MS8JXZNVBqIxjpFKwT9SQCaP5BJVHyw64AwYMGAWONeLPyd7PJLEWpXk5c0ikloiR3G0gd5bhr736WubA3bCGqgI7ssEyW2N1dWHmOoIOI/E+SpWUs1NJ7sqFb/ZPVW+IYA/LGC9l/HEuV1TUFabU/MKHV+ge9iwP2Ceo6b6h43C1y3hWmNXVvNmBphRSiGJaho5JFWMdxwZQQI7t3VA8B4jFhmmYzmiyzOZe9LSzlJJNGnmwOxTXp8NS2sPvkjFt2vZMrvDKjKZ5F5dPDHSxvLNILkMZXvpiQEE7Cwub7i1fwlkVRUR1sMyVYSahSOQ1eq/tK6vzerrGCQQR0sMBYVGWs8FRSwoJmoaxKyCE+7NFJeRI/K12lUeAKLtiYlLW1lDUw5o4obzB9d4yOSbOIw17Aqe7q9B13vVdn9dzRlzvqHtFJLQTfr051R38dRj52/r8MKuTcHJVvHGkvOq6Z5BVCqMrqBExjCIFVU0t3WsZAwtboDgNM/KcTVeXVsEnNhnEtC0nTURd0NrC/fikHS3fuNjio4d/aubtF0UyS09vuyAVcHyBNUgPpb4ebZZLDltc4pTTJBUrW0sTspKiLlyMLIzBQSkm19tZx37Q35VXFVr7phjnBHiaaVS34088w+AwGpYMcA4MBmGZ/T52qncLUQx9PCCCWoPy5ksXzUY4zHI566rqpqapWmkirERHZNR+ggtZVOx788l/j6Y78H/AEubzP4BquT8ZYqdfxWBsJtfVRtIGlpJarVHVzpog5oR5ql1jkZCygroh6E9LYBjXhjNqSbm2oatpqhDLPyCZ1DFVJAsFVABfbYbnHvx1mfLTPKj7EMNDGf1xqe3w5wP8XFZw3xI1ZWUAkmnWtMpM0arJFGIlidtLIXKOddu8ALg7jxxG4xHOoY4wd6/OZLnzVZHiH4BYx8sBqfAOWezZdSQ2sVhUsPvMNTf0icenFmdw0NPLVygXRbD7Tk+6gPXdvw3PhiLxXmEoanpKRxHPOSTJpDcmKMXeSx7pNyiAHa7+mMJ7T+Ia2uWJXjJgiUyiSNCFmUuyCcqSSinSQLnxv0YYBYiFRm2YqGOqepksTbZR42F/dRB08lx9cZVl6U8McMQtHGgRR6KLD4n1xjX7Hbhewlr5B1vFDfy21sPnZb+jY2/AGDBiPW10cKF5pEjQdWdgoHzJAwFBxdRSI8VdTIXmpwVkjXrNC1taDzYEK6+qkfWws5ryoaX2rKakqtQdEdJpDxTSPcaVjNmhe99WkgDSSV2OLTMu1rK4iVFQZW8okZr/BraT8jhaTi2jFV7ZBk+YNLv3xBZbtszhQxXmEbF7aiNr4Cw7NRLS101DUJpcUsTBhcpLyfoeYhPnHyQR4FGxp2M5/voWN3ynMlt4+z7jz6ken4Y96Ttfy1iFleWnc7FZoWBHx06gPje2Af8GIWV5vBULqp5o5l843DW+NjsfjibgDHz5+yG4Y5VRHWxjuT9yT0kUbH+Mg/oHzx9B4o+NeH1r6KamawLr3D9lxup/lAX9L4DOewfjXnx+w1BBlhW8DHq0Y6pfzXb4r+rjYsfGmT+1UtTzYUcTUr6n7p7hU2Ie3QE3Ug9b28cfQeU8UVhljqalhHCZzSVFKI7Gmdrcp2c7yXJQFhZbSggbHALdP8AtabMYugo80grF9EnYK/yETb/ABw5Z/mFdTPVyyVNNT0KspieWEu9ii6lUJItzrDWDAkk7bdF3jKkP5WrYh0q8oew8C6X0/EgL/PifxYcrqYsvlzOeSPXBzYwHZUPdQsTpB7/AHhaxv8AHAduAGr6wzTZhN+1qiJo4IHjVGddryaFOwsSNyxIYb2sTAq4vaMoyoyDdX9kkN7ka45aRt/PWVx1yriLI1rqQ0ss8tS0vKDF5WB5g098z9VvawXxscTa4FctzNB1pa55V9AJY6keHSzEYB14LrTPQUkp954Iy3x0i/8APfBhd4Pztaem5LEfRTToL+AWeQKOvTTbHGAq+zZ/pamUb2pQ/X90qauTw2Hh/Nily/iBKOnpWGZrTOlDB+15IDJG5cO9zoOsk3Fytiu173xYdnD6aOsc7Bcvpxt6Qyvf43Y/hjplXGGW0fJjmpHNQlLTBpVhD6gYUKgG+pbDbw+eAYOCeM0zFleWjkjlhVyk3LYxEGwYpIVBGoAHSQDbzthPFOXPC8bb6meob1a6S3/En+zDdRdpEFY88EEUoC0kszPIug93SAoXxvqJvfaw89qOjQ+2cLodrUbm1uh9nW/9WAbO0+lplopqqdSJII2MUiOUcM3dCh13szEAjcHyx85ZdnM0/JhZJKmRRyo11uQI9BAQRJ7wVgsm3XRYg41r9kfnGinpqVTvLIZGt5ILAH0LNf8AiYq/2O3C+p5a+RdlvFDceJ99h8BZQR5v5YBy4byaJYVfJKsAoAskMpZo3YCx5kZ79PITuSoB81OLmPjmKK6ZgpoZVBNpDeOQDqYpBtJ4d3Z/u4gdpjUNNGKqbXHVe7C9O2id28FBGzr0uHDLbw3AK/lPFFTKnsmb0a1f0Ykm5Ca3gBtp58QXSsh3a0Z1AC+gYDnOe0WqqUZqBUpKQGxrqvYN1/NIQdZ22ADE9CFOKvL+B5KthLJFPWt15+YSNDGN73jp0vMy+jFFNhbbF/k+RpG61uWtHmMKgIsU0haSnUfVp3ckRmx9xwDsO8MKPHXbNWLLJBTQGk0kgtKt5fCx0nupt5huo3wGjZZwJIgsavkj7FFTxQL8NWl5D8dWOc04ey6nANXVzpr2BnzCVdVutryi/UYXeybtNSemePMKhEmh35krKvMQnY+A1Ke6fO69SThI7euJ4KyemWmlWVIkYlkNwGcja/jso/HAapluT5TO5Slq3d7atMOYyk2Ft7CY7bjfEqu4IZlKx1s5H2KlUqU+YlXX/Tx8/wDZJnaUmZwyyuI4iHSRj0AKm3T7wXG58bdpVLT0LzUs8M0zdyJUcNZj4sBuAou2/XYeOAV837PXiYyilKOL2qMrlMbj400ht8RG9z/V6ZPxtX0oYyEZnTR7SPGpjqoB/nYWAYdD1Fja+vCZw321V8BtUaatPv2Rx8HUWt8VONPzVWzVo5KOHkBLFcxfUjAePJVSrTL1HfIjPk2AvabtBy+SnE6VCspOkIATKW+wIwNZb0A9em+I8nttaC0hbLqS1yNQ9pcfeb3acfAs3quFilzHL8vcmhjFZVyyFHqmIWMSNvpae3LjJ+xGN9h6478HVKZrLLHmjuaqFjqoGGiFACLMEBvOOm7k2J6WIJDPePxR09QJKGNpqV2XXIryBTIga6CbcSXPLkJBJ1Idxc4uuxOojr6moFezzzjROgkclG0gIWKe6zqOXYtc/hfGscd8LpXUEtMqqrabw7ABXX3beQPum3gxx829muZtR5rTMwK/S8qRTtYP3DqHoTex8VwG6caqFzrJ28JFqYm9RoFh+LYpzWxRZZk001H7ZJG3syxqNTA6HVtKEWZrxAWI23xc9pY012SyeVZov498KPw23xVSCNcqpXap9l5OZSFJeWJAh9onUBgzABdLG5J2HhgOKvtJ0JII8nmAgZNetFVYj3SC2lToIBBHyxbV8GpOIYtu8usb/bpVF/5Snf09MUua0GUyxsY8zpKeSRCtTJFy9c+oqzbMxKAsNVl/HbDTTreuzYA3DUtOw+JWdf6lGAwfiriaaKqlVLBTpkHX9IqyeDW6tjjFFxb+fX/RqY/jTRYMBtnZ6mqhrk6Fsvg/ngcA/iD+GOU4hq8vpFnc0KxSxwtFzCwlcCCJdISJLv3gd2O197C1pHZrHYVMW5/aMSWO9+XJVRdR8LYW8gy+gV6aepzCaCr9kp2j2QqimMKAnMR9wUYki1tfxwD5kdVWVdHUz11JFTyGB0htfmaWUlg2q5RSQhtcXtuNhigpH1Zhwy56tROSPD/Br/8APF/wrTRTVFRJFmTVoNOIWRyupO8xvZFQBSD9m/XfwCtQTDm8LSf5mSIn15SoB+N8Ar9tpkrM6jpYhqdUjhVfDU5LX/Bhc+Q9MbQhp8ny1QxtDTR28Lu3oNhqdyfm2FbhThsy55mOYSqdMT8qG4tdtCqzC/kgAB6HWfLFRx5mwrq9o2Xm0WXldUY/ymqc6Y4R/GOk7bAS36jARMngq6+rSpkA9tmXXCDumX05vaUg7NM+/LU+N3Poy8Y8WUuRUywUyiSpfvhWNyxPvTTN7zEn1ux2FgNnDhPJDTQnmtrqZWMtRJ9p26geSKLKo8FUYxft94MMU35Qj3jmIWUE7q9tiL/VYDp4EeosF9wVE+dTTZgk0lC6OiAQKg1fRrq1tpvKC1yA97CwxPk4KfNTUpW1kj+z1LQo3IgDWCI3vrGGFyxuAbbDEX9jb/glV/Dj/cGHngr85mX+nv8A8KHAI/8AeCpf31P+Cf2YP7wVJ++p/wAE/sxr+DAZB/eCpP31P+Cf2YP7wVL++p/wT+zGv4MBlOW9iNPBIskdVLrXca4onAPnpkQrf1ttj37ReHp0opJ58wnnSCz8kpEqSWYXVxGi6lt4G+NPwo9rP+KK3+D/APkuAVOz7tFpcxD0FRTxQBrrDEAOWyeCeQcegAPhY7Yg8YcMywTw8pyKhD/4fUk7vYE+xzMdi2nVy2b3hdScZ12TcHHMawariCGzykGxO/dQEbgsQdx0AO97Y+nc8ymOqgeCUHS46jqpG6sp8GU2IPmMBVcB8VpmFMJLaJkOieI7GNx1FjvY9R+HUHGH9u3DJpa4VUQ0x1N3uPqyj3+nS+z+pLeWGNa+TLa4VkuxEgpMyAGzEi8VUFGwEigMdh3g46tjSO0bhsZjQSwixktzIT99d138mF1v5McAs8aVvtB4flHWWqil+RVWP9ePCoib8kKY6L29hXTvyiTpFp5wGZRvIo2GjodVz0xVUEpk/uXRgRp5pYHqDCFA+Hunb+rFhPFGcjoDLUtSo9SsvOW4ZeZJI+xHumzHvHpa5wFNmfBc6Gohky2nkeq0GOpgUJDS7BX2bvKFsWv9Yn1tjRKeQDMM1PXTS09/wqDhfrezE1ED8vNq6USIdOuo1xNfzA95fhiznqND59N+5xKvT7FNr8ep7/8AVgPnPi38+n+i0v8A/NDjjEnjOjcVbqqMQiRR3AJ9yJE6+PTBgNz4C7mZzxkdVqk/9urMg/FagHFXwrnlZT/QUmWiqMUXKaQSCJhy554wrMwIcAKLKLEXa977WafQZ55aqo/NailB/wCLSnDNwV3JcxhP1KxpAPuzIkv+8z4Cu4ehrqmujq6ykSjWGF4wolEjy8woe8V6Ium4B3ucKGaDl02WPf8AwXOXhb0Xnybeg0gDG04x/j2iJpc7hW4aKeGtTfoHVNRHlukp+OA0XjTOxRUNRU7XjjJW/QsdkH8ojGfdl2QHmQrJcmnX2ucm92qakHQGv4x09tvtS3xK7Sqxa2PKKVT3K6ZJXsesaqC3++D8Vwz9nia6R6k3DVc0k9/JWOmIDytEsdsBnXF/bTPTZhNDBHDJTxNyzq1amZfeIYNYd646Hp64z3tF4+lzWSMsnJijWyxB9Q1Hq97C5Ow6bAepxZdpHZhPl4adX59MW/OE2dSx2Dgnc/eHXyGM9wFvw8ZmfRFNJCnvSMrMLAWF9KkamJIVR1JZR443HJODqWkp2qM0llQyWIi9plBHlfluGlqGFtQXa+yja5pexDhUMwlkF1iCysD0aVheIf6uIiT9aceKDGp8R8Jx1c0ErSyxtEGX6JtJKvpuNVrp7o7yENYkX3wGOtApYwuZ4maV2jRKmRqp4y94wVeXk0qhCoLTXY2O3m25RwXFIyyVVTyFHSnhrpGJ6fnZXk7x9I1QepxfZrlOR0ehKmGijLDu81FLMB1JLAs3xJ3wrzVOQflCIgUHs/ssuruJo18yLTcWtq067el8BeZzwPQyKPZ6ySncG4IrHdW9HV5blf1WU+uEvN8uWmkVpn0DZbirmkpJenVkk9opXPm2tB54t+MKnIDSOKYUHN1R20Iga3MTV0HTTqv6XxewzcOOyqq5cWYgActNydh9XALGVZHDUwmEzS0uYGR5IVkqpWjlTUSiK4k0zJoIUvEdQtf45fxZFVQsySSVHLLFGjklJKMttSNvZrbMrdHUq21yB9G1XZ3SM8bRh4EWRZTFE2mJmQgg6CCENwLsmkkXF98LnbPwussYnUAFysMngLkkQSHyKyNoJtfRK3kMBh3A/FMmXVaVEfeA7siXsHQ9Vv4eBB8CBjRG7e52mjtTRRwaxzASzvpuNVj3QDa/1TvbGOuhBIIIINiD1B8jhn4E4FqM0kZYdKRpbmSt0W/QAdWYgHYeW5GA3jtFyiOUxSm3JqlFHOw3AEh1U8vl3J9Nj5SHEnsfzd5svWKbaelc00gPUaNlv/FsL+JU4sKzhYDKWoA7OVp+Wjt11ILxtt00sFt5WG/jhN7OMwtm09gFXMKOKtAHQPYBx8S7Sn5YD346rQM4iP70y6oqfS7K6/8AIfiMWVdT1kWW5bBRQRTS8tFfmjuR2hN3vcaTq6H1t44VuIG9ozDNiOpFLlym/wC7yIJPmLN/2cbSq2Fh0GAyrgzs7zClkhf2yKnRAokhp0ZklC2uXDkLzGAsXC3F9sSMzlvQZ7IP01S8K+vdip/H7+oY01msCT0GMsWb/wAIoS23tVYKh7/Z5r1bX9NCW/DAc5RwwKpZJtN9VROAbeCzyKPA+CjBhx7O4CmWUYIszQrI360nfb53Y44wCn2mXgrI6gfuSSfOlnR2/GCWb5KcMsH0ecSfZqqNXB82gcqf6MqfgcR+0+jVqeGRh3Y5lWT+DnBp5PwWXV/FxUQVrey5TWPvJTTClqL9RrvTSX/1wjb5X8sBpOEriWgDV4jbaOvopaVv1k76fPQ834emHXCv2hoVplqVvqo5kqdupVDaUfOJpMBi2S5uztSBz9Ll1BWalv0ZRKqj5Lo/DGztnNPlWW0zVBZY0jjiFlLEnRt0+B3NsZNnuVCmzbNdAHLqMtnnjPo6amP8tX+WHntny+WpymNaeJ5W5kb6Y1LHTpbew38RgM+7W+0ynzGnSnplmULKHZnAAYBWAAAYnqb7gdMZhl9NzZY4xtrdU/lED/ngrKGWI2ljeM+TqVP4EYk8Ntarpif3eP8A3xgPqXswpgtCsgAHPkkm28mciP8ACIRj4ADDZhZ7NP8AFdGPEQhT6FdiPkQRiq4ZyZ6qFppKytVjPOtknIUBJ5EUAW2GlRgLN/8AHSf6A3/GTDRhMq+C40f2hsxrYmVNBkadNlJBsTJGQBqA8sRfZKf/AM+qP9qp/wD6sA+4V+0v/F0v68P/ABo8VXslP/59Uf7VT/8A1YDw1T1YMP5XqqgGzNGtRCbhWBB7kVwAwXcemAfcVfFGWipo6mD90hdB6EqbH5GxxW/3H/8Arq//AGk/9OOnBszLFWLJLJKIaqVFaRtTaVCmxPja5wHy3xPY1LuNhKEmt5GVFkI+RYj5Ya+yHjmHK5ZzULI0cyqPowCQVJsSGYbWZumFTiRvpI/Sng/4KH/nisjjLEBQST0AFyflgPr7hHjWkzESeyuzGO2sMhUjVe3XY9D0OMxyjTT5llbXssZr6ZvRIXmKjbwAYfhiR+x1ymeE1rTQyxBxFpMkbKGtzL21AXtcdPMYU+0cyXgEN9cldmCqF6nmTBLfPcfPANvZ3EaiSkdhvU1dTmTg9QsY5UY+HMkJHwxs+M/4Gpo4GqpmZRBSRR0SudgBTqWne/kZGIPrH8g+xSBlDKbggEHzB6YCi4+rGiy+qZL6zEY0t11yfRpb11MuEjtHg0rS0UX6KlZFA+1MY6OP+jJMf4vpht4vPNqMvpRvqn9okH3IBq39OaYR/wBnCxf2vOtu8qVHyCUcZHzvU1NvK8XmMBpsEIRVVRYKAo+A2GOMeuDAQM+y1ammmgb3ZY2Q+moEX+IO/wAsZvwapq6euope69RFz/IpKbxT29VqYte37oPnq+Mrzo/k/NRN0iL88nw5c2mKpHl3JRTzfBnPngLBe1COKCmE0FRJUyxCyRR31yKzRyou/vI6m4PgVtfHrlU+bVVSklVSxwULq8T05kDSaWW4dvA7gLbY2c7eOKzPstMFZNoqBSldeYQTGPWFUrorI9P1htHLpHi1/A471PHMtTGaPKVlrZ9HLkrCBFHGSLF72ALD3gAAPLV0wCzUxstdl9NKSWi9oy2Qn6yNH9ASfvRyIfirY1bgKs5uXUjn3uSqt+sg0N/SU4yLtLhnNPT5gCgqqWVIaxUYMBJESYpDpO3vHbr9KoNiNtH7Pa5G9phQkIzCrg/gqkczb9WXnL6WHzBb/ZFSwmhiRpUEyzK6R37zLZlNh4DcG522x87qxBBBsRuCMWvFlLNFWVEdS7STJIVd2JJe3Rrkk2K2I9CMVOA+o+x/OFmppIwRdX5ygfYnJk/oymZPimO/BfFFFDTNHNV08Ui1NTdHmVWF6iUi4JuLgg/PGPdkdRWSzino25b6WDSkXEcLe/cE7sr6WjHgzPfZjbVMuyOFcwijy5NK0w01057yyk7iJwfzk5J1mTql7G99OAk9oHFFDPQTRRVdNK76AEWZGLfSJsADc7YmdneS0zZbSM1PCzGMXJiUk7nxIxY8eQKuW1zKqhhTSkEAAg6DuD4YW4cigparJzToY+YzhwHazD2d2tYsRbVvgHb8gUv72g/9pf7MZrl9VTUefVLSNDTR2kUFiqLflURCgmw+0bfHDh2hwh46SNr6HrYUcBiLqSbi6kG2IuQZNBT5nVRRRhYzSwyFSSw1F5lLd4nfSqj4AYC2/u2y79/0n+0J/wBWE+XN0/J+ZNDIre01skELq11JlCJqDDwVdTkjwQ4Yu0LKHkpbQrdFYNPElleaIe/Gr9VJG+1tVrXF8Zz2iZGpoPbspZTRuhLwrskesBGlReivpBjdbbamNgbnAY9ndYJqiWRfdZzoHko2UfJQB8sav+xvaITVWqRBMyosaE2ZhdixAPW3d6euMax6U5bUui+u406et77Wtve/S2A+2ppQqsxNgoJJ9BucfPy1IFTQyyLrNPRPXhDvqmqJWeJfjzJIbfLGm5+J4cpipZJTJV1CpSaybkvJtI1+p0JzGv5JufHGe8GBavNa2tay5fSEPfwKwKVhA9Aq80jzVPTANnEFfBltFS0NZDJUpKperaO/dsweSRtO5UzMLi4BBI36HrDmlNBFHU5TW6oTLGho2fWpEjhCqI/0sL97UADp7vu2xAyzjepM1NVe0CqgqeZzKGng1yU6qLg3TvFlvGG1W982BFiLLLa2kEFVmTZUKaeB2WPXFpaVjshUaQQ7syqdr3Y7nfAWv5TUVOZZg+8VHF7MlvEoObNb1LmNPjHiD2UZawaeWTd4wtMT5yXM1Qb/AMPKU2/cvSwr+KD7FQ0tG55km9XVDrzSjB9Przat4kHoTbD/AMJZSaWkhhY6nVbyN9qRiWdvm5Y4C3wYMGAMKXaTlfNphME1tTkuUHWSJlKTx/xoixA+0qYbccEYDMaSZ6igR47TVeWuCvnURadvO4npiD+t8MK/EWbVVPSCmoi8dNJ3qM00bF5Y375Lvd2QR6gjAAOxtuBi+ucpzDypwPxpne4PlemmYg+PKlH2cc8T8PMGeiV5FhlZqqkWJ9OvxqaTqB3gS6X27x8AcBR8GZ9lcMLZaIqmfnnRV1Bj0rd+5qNzrRQxAFwLHfrjnharfLp2hlJMmXOySeclFMQ2sDckxSFZPRZCMSX44GX06x5flq0wkRXhE5PMqCx07JGCXcHrqkBAI8wDacY5JWCnps0Ko9fTofaYkXuSwtctGRc6tKkg+YLHywDtWcG0FROamWmilldQC7jUGAFgdJ7p2sL2vYDyxlnbrwbFrpJKRVWolbkCnRbGSw2ZQNhp2UnpZl6W3Y+EeNYaWmCuzvSlNVEwBZ2Gw9kIHWeNiFAv3l0nwOFDtA4jngEkrA+3ygRMybpQRsCRAjjb2h1uWe9+trbHAJ+aVCZZy4aR71sbap6pD7jWI5Mdtii3Osm+pvKwGL7s37RnpSI9ipN3jd7LIfF0dto5j4hu4+5uh6peS8H1tXFJNT07yRxi5YDr5hL7uw6kLcj5i9GykGxFiOowH1hmeewZhQVkMEgWZqeRTFLdJEJQ21Ie9b1AI8icK9LVV1dPlqIKemaOm9sSTU0vckTlWKFEGvvXtqsPM9Dg9PnUqqEJEiAWVZFDBf1NW8Z8boRjTeMOIpKFsrkjaVS2VRJeJ1U+e+uOQEbdLD44B841y2up6dak1Yq46WRal45o1jY8vfuPEoA+DKfiPH0ouIORmNZJmLQU7LT08arHIz67tOw0Aoru25GlVJ6YxjOe0eoqIXieSpYOpUhp00m/mI4EJ+Ba2Lvt0zCSLNXETlNUEYJXZrd7bUO8Ab7gGx2ve2Aue0ntN5qtCqlI7fmb2eT+Gt+aj84gdbdG0A2OZZXxRLGwWUCenM3Okp22jkJFjsuym3SwsCFNtsUOL2Tg+tWlFYaeT2c/Xt4faK+8EP2rW9cBoHAvCFGMyp52kMlFNdqTWAdUo/QTeCyJuQOj6QQeoxsD8BZcZY5hSRLJG4dSi6O8DcEhbBt99wcfPHZrPUFpolp3qqMpqqY06qB0kQ+EykXUDdrW9Rrn92E4h9kWVZJXi5sNdtoFPuGnlH1ZI7FSp959PmQAr+0jiFmkkaHvNGTQ0gHV6iWwmcb/AKOMiMHwd2GOHpxl9KuWU7UxeKBquvadS6N3b6NC99r26gXVEU+O8DhcR97NnRvYqNTBl0THvSuWKmQ32LvIxu32mN/zeJ8nC4r6qelzKkjp6t4zUx1VK5N1JEZV9ZJPgLEAEBrBepD0r8ny2pMUlFMlJmMsJkheldkikcdU1aArWf3lsr2IJHhi8y+hLz01JJIZY8vVaiqkdiddQwLICWPRbvLbw+i8sU9BldTQBpq0RTGmYxZekaKntEswADsq7a9lS53AEhN7XPtxMwo6IUTuXmqNVRXOttTIx+kC/elYrTxjyI+zgOmRA5lmXPIPLDLUG/hFHqWkjPkXYyVJG/6P0ONWwv8ABGTNT095QBPMebNboGIACD7saBYx6L64YMAYMGDAGDBgwC9xtkHtUH0YXnxXeLUO6xIIaN/OORCUYeTX8MJvDcy1lN7A7PHLH9LQyuO/GY2sEN+stO/0bj6yWPRsanjNu0LIjBJ7dCSi61eVlF+RIuy1GkdYyvcmUe8m9iVwHbhrJ1q8w9tnJFRTKYpqZixWKeyASxgmwjeMXG2+x6jbR8Z7FWSVQFdSIEr6f6Kqpidpl97Rq8b/AJyGXoQbdCbOeSZvFVQrNCSVbYgizKRsysOqsDsRgMm434XOWvJPCjyZZM4eeGM2elkBus8B+oynceH1T3SLXXBlbSNSpQ1SxSxTktFUG5jrCTcly/eSq1bsjHUCO6fLTHUEEEXB2IPjjKeJezuWmMkmWIk1PKb1GXy/m39Y7+4w6ixBBGxt3cBqVLTJGipGqoiiyqoACgeAA2Ax8p9rles2bVbJbSriPYDqgCt06nUG3xqnCXHTq3KjLzaTZqOpYJVxfdid7JUqN+6xWSw8cW+Y5Nk2bsyuoiqyO8pHJqFP3kYDXbzIYYDA+GuDqquSeSmQMsK6nLNpv1OkE7FrAm39owx9rZumUn/8bD/Vje8o4ahy/L5KeC5URuzMbanYg3Y28eg+AGMZ4v4Zqa8ZVHSR8x1yqF2BdVsNhe7EDqRgMriiLGyi5sT8lBJPyAJ+WNR7esukavlnVbxxRwo5H1S/M039DoIv52HiMR8t7OK2jirairhEaJRyhTzEbvMAtrKxPulsbCMsjqa/NoJl1RyU1KrD48/ceRBsQfAgYD5h4frFhqqeVgCscqOwIuCFYEix9MfaOxHgQR8iMZnRcFZLlOlqgpJNe6mc63Y320RKNze1rKT03x14s4/dF3Y0ER6a1DVco8ooL2iB6B5SLX93AXmYZhTZaGpqCCL2h7ytGtkjiHjNO/SKID5nYKPLO+H8gOZySQQXFDzeZW1SqENXIDq0IALLECbqvQX1HvEYs8g4KqcwH7YR6LLy3MMBYmoqj11zyN3iSfO1vBRs2Ndy+hjhjWKFFSNBZVUWAGAqM64OpKqCKnmivBF7kasVUWUqPdI6A7YRjwlX5ZUKcvqebBOywyGoTW9Oi6m1a+mhRqtewuwFje+NYwl5vOcykemjbTQxNarmBtzCNzAjfZ/dG8u74nARkzJJXfNai4pKcMtGlt5CTpMwXqWc2jjHkSfrYq+Dsslrax6qpG0cgeRbgqZlH0cSnxSmUkE+MzOd9IxHzKskzKqihpAEgTenIGyKO61WV6CwulOvi2p9gBjTcoy2OmhjhhXTHGulR/zJ8STck+JJOAmYMGDAGDBgwBgwYMAY6ugIIIBBFiD0OO2DAZRn2WS5VOk9OQIPcjdj3YwTf2ac+EDN+bl/RMdJ7pGLqnmMjPX5ap519NZROQpcgb3HRJwOj+64A6ixw81ECyKyOoZGBVlYXDA7EEHYgjwxl2e5BNlje0UrsIUFhJpaQwoP0UyDvT0o+qw+ki8LqLYDQ8gz2Gri5kDXAJV1YWeNh1R1O6sPI/1YssZ1R1MdbIJaWQUWaBAzKSHjqE8CdJC1EJ3AkU6l9LWww5RxUGkFNVp7LVm+lGN0lt9aF+jj7uzDxGA78VcF0eYLapiBa1lkXaRfgw6/A3HphGzfs+zCNdEM8GY06+5BXx6mX9WT3r+GzILHGtYMBhr11ZTKUmpM1pVK6SKeUVUW+x2mV9At5PivyvjKKnljkWvZGipxSolRlxuI1a4B5UwuwsBfD1k/GdSYs4qpdMsdJK0cMaLpX6LVcljdjcFCbkgW2AxGybtEqZHkjeGnqm9i9rRaRmY7sAIXBDHmb+HptvsC3nnaIlVBLTyZihSRdBWHLn1EHrYvPYG2OkOaz1EkksEGcVUkoVXPcpYmVL6QWiUkAam+uL33OHE8e1FM6R11AKdiskrlJkccuONm1AIdQJYBO8Lb9bm2O3BHH9RW1SRmGAwyQc7VDLraDc2Sa/1zttYdfGxsFJlHBOaSEkezZWjbOYQZKlgftTMzNf1Eg38MOXCvZ1RUTc1VaaoJuZ5zre/mNrKdzuBfzJw3YMAYCcV+dZ1BSx8yokCKTZb7sx8FVR3nY+QBOFTMpJKuNpa8mhy0C5idtMsw/wA8Qfo0Ow5S943sT4YCTXZjJmLNBRyGOlUlairXqbe9HAehbqGl6L4XPRTzbNhUCPL8tiHsY7iIpsKrSbN3hutIh3kl6ynuqTcnHpmmaS1x9io4OXAqgLT7pqT6r1Gmxgp7dIRaSQD6oOHzhXhpKRSSeZO9ubKVAvYWCqo2jiUbKg2A/HAduE+HVo4iC3MmkOqaUixdrWAA6Kijuqg2VQPXF5gwYAwYMGAMGDBgDBgwYAwYMGAMGDBgEDibgAG8lEAtm1+z6yi6vF4JFGqml9V7rbal8cVMHEmsNR5pAalBuwaK1RGBtqeFb81Rv9PT3HiQuNVxW51kUFUoWeMPpN0bo6HzRxZkPqCMAs5WahIxLltTHmFL4RTSd9fRJxfpsNMi3Hi2JU/G8QVo5tdBUEEL7XGRGGtseYp5Tr8HBI8t7UWY8B1MMhmpJTI32uZyaj0vKimOf/XRk/exGbjGtphy62NHTofaojAT6c2MS0r/ABum/hvsHaj4LqDk1bSRzwySTyGVJomNpLsjMG8FLBSmxIsRfxxM4b4en/KMFT7EtDFDSmF1DxkysegtExGkbG7b7dMV1PPlc30gy+ogY9ZKMEr/AC6GRgR8RiQK7Ll93OK6nt9WSVgfwqYmP/YwEih4UqJ4s4NSuioq5JIonYg/QqoEVrE6Uve467XOPDhjhmr9qy15KVaRaGnaKR1dD7QWXQAAhJ037/fsbsfHfA2Z0B65/Ut42E0X/wAIAfljo4yxxc/lOuHjq9qZDbz1aYyPjtgHbNeLaOnOiWoTmeESd+Q/CNLufwxXHN66q2pKb2aM/p6sd63mkCnUfTWyfDwwqQ8ZQwXjy+ipqdjtpLK0vzgoxI5/jMvx8cd2yrM8w/PaxEeon+hit/o0LGWXbwllUb7r4YD2lzOjo3eVXbMa1NnqJXURw3vsZD9DTjqOXGC52FjiPQZRWZnIs0zskYsUlZNIT/RYHF1P/qJrt9lRhryPgSCHQ0pNRInua1Cxxn/NQqBHH8bFvvYa8BX5JksNLHy4E0gnUx6s7Hq7sd3c+JOLDBgwBgwYMAYMGDAGDBgwBgwYMAYMGDAGDBgwBgwYMAY4YX2O4wYMBn3aPkdMkfNSnhWXc6xEob+UBfHzsOJq1SQtXUqPSdx/U2OMGA7Hiyu/ftV/77/9WH3soQVbH2sCptJtz/pLbD7d8GDAfQlFQRQrphiSJfsogUfgoAxJwYMAYMGDAGDBgwBgwYMAYMGDAGDBgwH/2Q=="/>
          <p:cNvSpPr>
            <a:spLocks noChangeAspect="1" noChangeArrowheads="1"/>
          </p:cNvSpPr>
          <p:nvPr/>
        </p:nvSpPr>
        <p:spPr bwMode="auto">
          <a:xfrm>
            <a:off x="771171" y="-2361182"/>
            <a:ext cx="3332609" cy="78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329" tIns="51664" rIns="103329" bIns="51664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0" y="156791"/>
            <a:ext cx="8120063" cy="858390"/>
          </a:xfrm>
          <a:prstGeom prst="rect">
            <a:avLst/>
          </a:prstGeom>
          <a:noFill/>
        </p:spPr>
        <p:txBody>
          <a:bodyPr wrap="square" lIns="103329" tIns="51664" rIns="103329" bIns="51664" rtlCol="0">
            <a:spAutoFit/>
          </a:bodyPr>
          <a:lstStyle/>
          <a:p>
            <a:pPr algn="ctr"/>
            <a:r>
              <a:rPr lang="es-PE" sz="1800" b="1" dirty="0">
                <a:latin typeface="Arial" panose="020B0604020202020204" pitchFamily="34" charset="0"/>
                <a:cs typeface="Arial" panose="020B0604020202020204" pitchFamily="34" charset="0"/>
              </a:rPr>
              <a:t>UNIVERSIDAD NACIONAL DE INGENIERÍA</a:t>
            </a:r>
          </a:p>
          <a:p>
            <a:pPr algn="ctr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FACULTAD DE CIENCIAS</a:t>
            </a:r>
          </a:p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ESCUELA PROFESIONAL DE CIENCIA DE LA COMPUTACIÓN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207414" y="1002224"/>
            <a:ext cx="5732937" cy="81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PE" sz="2200" b="1" dirty="0">
                <a:solidFill>
                  <a:schemeClr val="tx2">
                    <a:lumMod val="75000"/>
                  </a:schemeClr>
                </a:solidFill>
                <a:effectLst/>
                <a:latin typeface="Arial"/>
                <a:ea typeface="Times New Roman"/>
                <a:cs typeface="Times New Roman"/>
              </a:rPr>
              <a:t>Dispositivo con Aplicación Móvil para el Control Automatizado </a:t>
            </a:r>
            <a:r>
              <a:rPr lang="es-PE" sz="2200" b="1">
                <a:solidFill>
                  <a:schemeClr val="tx2">
                    <a:lumMod val="75000"/>
                  </a:schemeClr>
                </a:solidFill>
                <a:effectLst/>
                <a:latin typeface="Arial"/>
                <a:ea typeface="Times New Roman"/>
                <a:cs typeface="Times New Roman"/>
              </a:rPr>
              <a:t>de Invernaderos</a:t>
            </a:r>
            <a:endParaRPr lang="es-PE" sz="2200" dirty="0">
              <a:solidFill>
                <a:schemeClr val="tx2">
                  <a:lumMod val="75000"/>
                </a:schemeClr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7841" y="1621367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Jose E. Muñoz Diaz,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Jarem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A. Villalobos Palomino, Gabriel R. Villalobos Palomino, Álvaro J.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Taipe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Cotrina.</a:t>
            </a:r>
          </a:p>
          <a:p>
            <a:r>
              <a:rPr lang="es-P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Cruz Salazar, César Martín, Escuela de Ciencia de la Computación, Facultad de Ciencias.</a:t>
            </a:r>
          </a:p>
          <a:p>
            <a:r>
              <a:rPr lang="es-P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Curso: Arquitectura de Computadores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*e-mail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ccruz@uni.edu.pe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48000" y="2684501"/>
            <a:ext cx="6840000" cy="848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PE" sz="1100" b="1" dirty="0">
                <a:effectLst/>
                <a:latin typeface="Arial"/>
                <a:ea typeface="Times New Roman"/>
                <a:cs typeface="Times New Roman"/>
              </a:rPr>
              <a:t>RESUMEN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  <a:p>
            <a:r>
              <a:rPr lang="es-PE" sz="900" dirty="0"/>
              <a:t>El proyecto presenta un sistema automatizado para gestionar las condiciones ambientales de un invernadero, usando el microcontrolador ESP32 y sensores para medir temperatura, humedad, CO2 y humedad del suelo. Los datos se visualizan y controlan a través de una aplicación móvil desarrollada en </a:t>
            </a:r>
            <a:r>
              <a:rPr lang="es-PE" sz="900" dirty="0" err="1"/>
              <a:t>Kotlin</a:t>
            </a:r>
            <a:r>
              <a:rPr lang="es-PE" sz="900" dirty="0"/>
              <a:t>, con soporte de almacenamiento en </a:t>
            </a:r>
            <a:r>
              <a:rPr lang="es-PE" sz="900" dirty="0" err="1"/>
              <a:t>Firebase</a:t>
            </a:r>
            <a:r>
              <a:rPr lang="es-PE" sz="900" dirty="0"/>
              <a:t> y conectividad </a:t>
            </a:r>
            <a:r>
              <a:rPr lang="es-PE" sz="900" dirty="0" err="1"/>
              <a:t>WiFi</a:t>
            </a:r>
            <a:r>
              <a:rPr lang="es-PE" sz="900" dirty="0"/>
              <a:t>. Esto permite el monitoreo remoto de los parámetros, favoreciendo un crecimiento óptimo de las plantas.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5763" y="3643619"/>
            <a:ext cx="3276000" cy="94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ES" sz="1100" b="1" dirty="0">
                <a:latin typeface="Arial"/>
                <a:ea typeface="Times New Roman"/>
                <a:cs typeface="Times New Roman"/>
              </a:rPr>
              <a:t>INTRODUCCIÓN</a:t>
            </a:r>
          </a:p>
          <a:p>
            <a:pPr>
              <a:lnSpc>
                <a:spcPct val="115000"/>
              </a:lnSpc>
            </a:pPr>
            <a:r>
              <a:rPr lang="es-PE" sz="900" dirty="0"/>
              <a:t>Este proyecto busca automatizar el control de un invernadero, utilizando el microcontrolador ESP32 y una aplicación móvil para gestionar de manera remota las condiciones ambientales y mejorar la eficiencia del cultivo.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 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4212000" y="7402540"/>
            <a:ext cx="3276000" cy="823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1100" b="1" dirty="0">
                <a:effectLst/>
                <a:latin typeface="Arial"/>
                <a:ea typeface="Times New Roman"/>
                <a:cs typeface="Times New Roman"/>
              </a:rPr>
              <a:t>CONCLUSIONES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  <a:p>
            <a:r>
              <a:rPr lang="es-PE" sz="900" dirty="0"/>
              <a:t>El sistema automatizado proporciona un control completo y remoto del invernadero, mejorando la eficiencia del cultivo. La aplicación móvil permite un monitoreo intuitivo, aunque se recomienda mejorar la interfaz y la precisión de los sensores.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4226951" y="3616790"/>
            <a:ext cx="3276000" cy="37352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1100" b="1" dirty="0">
                <a:effectLst/>
                <a:latin typeface="Arial"/>
                <a:ea typeface="Times New Roman"/>
                <a:cs typeface="Times New Roman"/>
              </a:rPr>
              <a:t>RESULTADOS Y DISCUSIONES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  <a:p>
            <a:r>
              <a:rPr lang="es-PE" sz="900" dirty="0"/>
              <a:t>El sistema logró mantener las condiciones ambientales dentro de los rangos establecidos, permitiendo un control eficiente del cultivo y facilitando la gestión remota. Se identificó la necesidad de mejorar la interfaz y la precisión de algunos sensores para versiones futuras.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4211999" y="8276618"/>
            <a:ext cx="3276000" cy="10073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1100" b="1" dirty="0">
                <a:effectLst/>
                <a:latin typeface="Arial"/>
                <a:ea typeface="Times New Roman"/>
                <a:cs typeface="Times New Roman"/>
              </a:rPr>
              <a:t>BIBLIOGRAFÍA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  Xavier </a:t>
            </a:r>
            <a:r>
              <a:rPr lang="es-ES" sz="1000" dirty="0" err="1">
                <a:effectLst/>
                <a:latin typeface="Arial"/>
                <a:ea typeface="Times New Roman"/>
                <a:cs typeface="Times New Roman"/>
              </a:rPr>
              <a:t>Ducrohet</a:t>
            </a: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. Android Studio: </a:t>
            </a:r>
            <a:r>
              <a:rPr lang="es-ES" sz="1000" dirty="0" err="1">
                <a:effectLst/>
                <a:latin typeface="Arial"/>
                <a:ea typeface="Times New Roman"/>
                <a:cs typeface="Times New Roman"/>
              </a:rPr>
              <a:t>An</a:t>
            </a: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 IDE </a:t>
            </a:r>
            <a:r>
              <a:rPr lang="es-ES" sz="1000" dirty="0" err="1">
                <a:effectLst/>
                <a:latin typeface="Arial"/>
                <a:ea typeface="Times New Roman"/>
                <a:cs typeface="Times New Roman"/>
              </a:rPr>
              <a:t>built</a:t>
            </a: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 </a:t>
            </a:r>
            <a:r>
              <a:rPr lang="es-ES" sz="1000" dirty="0" err="1">
                <a:effectLst/>
                <a:latin typeface="Arial"/>
                <a:ea typeface="Times New Roman"/>
                <a:cs typeface="Times New Roman"/>
              </a:rPr>
              <a:t>for</a:t>
            </a: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 Android, 2013.</a:t>
            </a:r>
            <a:br>
              <a:rPr lang="es-ES" sz="1000" dirty="0">
                <a:effectLst/>
                <a:latin typeface="Arial"/>
                <a:ea typeface="Times New Roman"/>
                <a:cs typeface="Times New Roman"/>
              </a:rPr>
            </a:b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Naylamp </a:t>
            </a:r>
            <a:r>
              <a:rPr lang="es-ES" sz="1000" dirty="0" err="1">
                <a:effectLst/>
                <a:latin typeface="Arial"/>
                <a:ea typeface="Times New Roman"/>
                <a:cs typeface="Times New Roman"/>
              </a:rPr>
              <a:t>Mechatronics</a:t>
            </a: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. </a:t>
            </a:r>
            <a:br>
              <a:rPr lang="es-ES" sz="1000" dirty="0">
                <a:effectLst/>
                <a:latin typeface="Arial"/>
                <a:ea typeface="Times New Roman"/>
                <a:cs typeface="Times New Roman"/>
              </a:rPr>
            </a:br>
            <a:r>
              <a:rPr lang="es-ES" sz="1000" dirty="0" err="1">
                <a:effectLst/>
                <a:latin typeface="Arial"/>
                <a:ea typeface="Times New Roman"/>
                <a:cs typeface="Times New Roman"/>
              </a:rPr>
              <a:t>Espressif</a:t>
            </a: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 </a:t>
            </a:r>
            <a:r>
              <a:rPr lang="es-ES" sz="1000" dirty="0" err="1">
                <a:effectLst/>
                <a:latin typeface="Arial"/>
                <a:ea typeface="Times New Roman"/>
                <a:cs typeface="Times New Roman"/>
              </a:rPr>
              <a:t>Systems</a:t>
            </a: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. ESP32-DevKitC V1 - User Guide. 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 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 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4211999" y="9284008"/>
            <a:ext cx="3276000" cy="9001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PE" sz="1100" b="1" dirty="0">
                <a:latin typeface="Arial"/>
                <a:ea typeface="Times New Roman"/>
                <a:cs typeface="Times New Roman"/>
              </a:rPr>
              <a:t>AGRADECIMIENTOS</a:t>
            </a:r>
            <a:endParaRPr lang="es-PE" sz="1100" dirty="0">
              <a:effectLst/>
              <a:latin typeface="Calibri"/>
              <a:ea typeface="Times New Roman"/>
              <a:cs typeface="Times New Roman"/>
            </a:endParaRPr>
          </a:p>
          <a:p>
            <a:r>
              <a:rPr lang="es-ES" sz="1000" dirty="0">
                <a:effectLst/>
                <a:latin typeface="Arial"/>
                <a:ea typeface="Times New Roman"/>
                <a:cs typeface="Times New Roman"/>
              </a:rPr>
              <a:t> </a:t>
            </a:r>
            <a:r>
              <a:rPr lang="es-PE" sz="1050" dirty="0"/>
              <a:t>Profesor César Cruz por incentivar nuestra participación en este proyecto. A la empresa </a:t>
            </a:r>
            <a:r>
              <a:rPr lang="es-PE" sz="1050" dirty="0" err="1"/>
              <a:t>Dots</a:t>
            </a:r>
            <a:r>
              <a:rPr lang="es-PE" sz="1050" dirty="0"/>
              <a:t>, por proporcionar los materiales necesarios, y a la Facultad de Ciencias por brindarnos el espacio para desarrollar nuestro trabajo.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645763" y="6218445"/>
            <a:ext cx="3276000" cy="39657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PE" sz="1100" b="1" dirty="0">
                <a:effectLst/>
                <a:latin typeface="Arial"/>
                <a:ea typeface="Times New Roman"/>
                <a:cs typeface="Times New Roman"/>
              </a:rPr>
              <a:t>METODOLOGÍA (en el caso experimental)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PE" sz="1100" b="1" dirty="0">
              <a:latin typeface="Arial"/>
              <a:ea typeface="Times New Roman"/>
              <a:cs typeface="Times New Roman"/>
            </a:endParaRPr>
          </a:p>
          <a:p>
            <a:r>
              <a:rPr lang="es-PE" sz="1050" dirty="0"/>
              <a:t>Se utilizaron el ESP32 y sensores (BME280, MQ135, ECH2O EC-5) para recolectar datos, los cuales fueron procesados y visualizados mediante una aplicación móvil. La comunicación se estableció usando </a:t>
            </a:r>
            <a:r>
              <a:rPr lang="es-PE" sz="1050" dirty="0" err="1"/>
              <a:t>WiFi</a:t>
            </a:r>
            <a:r>
              <a:rPr lang="es-PE" sz="1050" dirty="0"/>
              <a:t> y </a:t>
            </a:r>
            <a:r>
              <a:rPr lang="es-PE" sz="1050" dirty="0" err="1"/>
              <a:t>Firebase</a:t>
            </a:r>
            <a:r>
              <a:rPr lang="es-PE" sz="1050" dirty="0"/>
              <a:t> para el almacenamiento de datos, proporcionando un sistema de monitoreo en tiempo real.</a:t>
            </a:r>
          </a:p>
          <a:p>
            <a:endParaRPr lang="es-PE" sz="1050" dirty="0"/>
          </a:p>
        </p:txBody>
      </p:sp>
      <p:sp>
        <p:nvSpPr>
          <p:cNvPr id="17" name="5 CuadroTexto">
            <a:extLst>
              <a:ext uri="{FF2B5EF4-FFF2-40B4-BE49-F238E27FC236}">
                <a16:creationId xmlns:a16="http://schemas.microsoft.com/office/drawing/2014/main" id="{6C389DEB-FA22-4DF4-9474-B7551F79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238688"/>
            <a:ext cx="8120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hangingPunct="1">
              <a:lnSpc>
                <a:spcPct val="100000"/>
              </a:lnSpc>
              <a:buFont typeface="Times New Roman" pitchFamily="16" charset="0"/>
              <a:buNone/>
              <a:defRPr/>
            </a:pPr>
            <a:r>
              <a:rPr lang="es-PE" altLang="es-PE" sz="1600" b="1" dirty="0">
                <a:solidFill>
                  <a:srgbClr val="002060"/>
                </a:solidFill>
                <a:latin typeface="Arial" charset="0"/>
                <a:ea typeface="AR PL KaitiM GB" charset="0"/>
                <a:cs typeface="Arial" charset="0"/>
              </a:rPr>
              <a:t>¡CARRERA ACREDITADA INTERNACIONALMENTE POR  ABET 2020- 2026!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805C3A81-6B4B-9646-9CD2-E2E754555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63" y="4712625"/>
            <a:ext cx="3276000" cy="14175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/>
                <a:ea typeface="Times New Roman"/>
                <a:cs typeface="Times New Roman"/>
              </a:rPr>
              <a:t>MARCO TEÓRICO</a:t>
            </a:r>
            <a:endParaRPr lang="es-PE" sz="1100" dirty="0">
              <a:ea typeface="Times New Roman"/>
              <a:cs typeface="Times New Roman"/>
            </a:endParaRPr>
          </a:p>
          <a:p>
            <a:r>
              <a:rPr lang="es-PE" sz="900" dirty="0"/>
              <a:t>El sistema se basa en tecnologías </a:t>
            </a:r>
            <a:r>
              <a:rPr lang="es-PE" sz="900" dirty="0" err="1"/>
              <a:t>IoT</a:t>
            </a:r>
            <a:r>
              <a:rPr lang="es-PE" sz="900" dirty="0"/>
              <a:t>, utilizando el microcontrolador ESP32 con conectividad </a:t>
            </a:r>
            <a:r>
              <a:rPr lang="es-PE" sz="900" dirty="0" err="1"/>
              <a:t>WiFi</a:t>
            </a:r>
            <a:r>
              <a:rPr lang="es-PE" sz="900" dirty="0"/>
              <a:t> y sensores como el BME280 (temperatura y humedad), MQ135 (CO2) y ECH2O EC-5 (humedad del suelo). Estos dispositivos permiten medir las variables clave del ambiente y gestionar las condiciones óptimas del invernadero mediante una aplicación móvil desarrollada en </a:t>
            </a:r>
            <a:r>
              <a:rPr lang="es-PE" sz="900" dirty="0" err="1"/>
              <a:t>Kotlin</a:t>
            </a:r>
            <a:r>
              <a:rPr lang="es-PE" sz="900" dirty="0"/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0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</a:t>
            </a:r>
            <a:endParaRPr lang="es-P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1026" name="Picture 2" descr="File:ABET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51" y="190112"/>
            <a:ext cx="1208285" cy="12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E784E42-D50C-67A7-C9EE-AE8C88A94C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7" y="7821273"/>
            <a:ext cx="1063975" cy="54485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FF819E9-D1D6-D1EB-7B3E-EFFEA9AD00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7" y="8380218"/>
            <a:ext cx="1060502" cy="903791"/>
          </a:xfrm>
          <a:prstGeom prst="rect">
            <a:avLst/>
          </a:prstGeom>
        </p:spPr>
      </p:pic>
      <p:pic>
        <p:nvPicPr>
          <p:cNvPr id="27" name="Imagen 26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24E8FFDB-2EA2-5E35-954C-F475204727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29" y="7803748"/>
            <a:ext cx="1153072" cy="1238913"/>
          </a:xfrm>
          <a:prstGeom prst="rect">
            <a:avLst/>
          </a:prstGeom>
        </p:spPr>
      </p:pic>
      <p:pic>
        <p:nvPicPr>
          <p:cNvPr id="34" name="Imagen 33" descr="Imagen que contiene pipa, par, tabla, cuchillo&#10;&#10;Descripción generada automáticamente">
            <a:extLst>
              <a:ext uri="{FF2B5EF4-FFF2-40B4-BE49-F238E27FC236}">
                <a16:creationId xmlns:a16="http://schemas.microsoft.com/office/drawing/2014/main" id="{DC5F4907-B4C2-5DA8-6547-F542EAE97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7" y="9336503"/>
            <a:ext cx="1060501" cy="685384"/>
          </a:xfrm>
          <a:prstGeom prst="rect">
            <a:avLst/>
          </a:prstGeom>
        </p:spPr>
      </p:pic>
      <p:pic>
        <p:nvPicPr>
          <p:cNvPr id="36" name="Imagen 35" descr="Una caja de cartón&#10;&#10;Descripción generada automáticamente con confianza baja">
            <a:extLst>
              <a:ext uri="{FF2B5EF4-FFF2-40B4-BE49-F238E27FC236}">
                <a16:creationId xmlns:a16="http://schemas.microsoft.com/office/drawing/2014/main" id="{A8B61713-D643-9677-2657-601B4A5165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07" y="7832868"/>
            <a:ext cx="773660" cy="1209793"/>
          </a:xfrm>
          <a:prstGeom prst="rect">
            <a:avLst/>
          </a:prstGeom>
        </p:spPr>
      </p:pic>
      <p:pic>
        <p:nvPicPr>
          <p:cNvPr id="40" name="Imagen 39" descr="Imagen que contiene tabla, interior, escritorio, monitor&#10;&#10;Descripción generada automáticamente">
            <a:extLst>
              <a:ext uri="{FF2B5EF4-FFF2-40B4-BE49-F238E27FC236}">
                <a16:creationId xmlns:a16="http://schemas.microsoft.com/office/drawing/2014/main" id="{4A71053A-B2F1-EB63-2F7E-F72A72D8DC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98" y="4715329"/>
            <a:ext cx="2989093" cy="1210191"/>
          </a:xfrm>
          <a:prstGeom prst="rect">
            <a:avLst/>
          </a:prstGeom>
        </p:spPr>
      </p:pic>
      <p:pic>
        <p:nvPicPr>
          <p:cNvPr id="42" name="Imagen 4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E2E3D6F-FD29-FD07-A618-DBC2AA73AA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99" y="5981282"/>
            <a:ext cx="2989093" cy="1306927"/>
          </a:xfrm>
          <a:prstGeom prst="rect">
            <a:avLst/>
          </a:prstGeom>
        </p:spPr>
      </p:pic>
      <p:pic>
        <p:nvPicPr>
          <p:cNvPr id="45" name="Imagen 44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E5951BA3-EBEF-D4F2-4E68-BB32B1BD0A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64" y="9118095"/>
            <a:ext cx="1999237" cy="9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01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483</Words>
  <Application>Microsoft Office PowerPoint</Application>
  <PresentationFormat>Papel B4 (ISO) (250 x 353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DIF</dc:creator>
  <cp:lastModifiedBy>Muñoz Diaz Jose Estalin</cp:lastModifiedBy>
  <cp:revision>134</cp:revision>
  <dcterms:created xsi:type="dcterms:W3CDTF">2015-05-12T15:15:38Z</dcterms:created>
  <dcterms:modified xsi:type="dcterms:W3CDTF">2024-11-16T04:19:07Z</dcterms:modified>
</cp:coreProperties>
</file>