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505cab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505cab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59e0b1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59e0b1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59e0b1a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59e0b1a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b4dde7f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b4dde7f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b4dde7f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b4dde7f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2204c85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2204c85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505cabf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505cab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d505cab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d505cab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d505cabf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d505cabf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505cab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505cab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505cabf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505cab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ack.sinca.gob.ar/download.aspx?id=2457"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a:noFill/>
        </p:spPr>
        <p:txBody>
          <a:bodyPr anchorCtr="0" anchor="ctr"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s" sz="2450">
                <a:solidFill>
                  <a:srgbClr val="000000"/>
                </a:solidFill>
                <a:latin typeface="Comfortaa"/>
                <a:ea typeface="Comfortaa"/>
                <a:cs typeface="Comfortaa"/>
                <a:sym typeface="Comfortaa"/>
              </a:rPr>
              <a:t>Análisis de la sección "Teatro" de la Encuesta Nacional de Consumos culturales 2017, realizada por el Sistema de Información Cultural de la Argentina (SINCA)</a:t>
            </a:r>
            <a:endParaRPr sz="2450">
              <a:solidFill>
                <a:srgbClr val="000000"/>
              </a:solidFill>
              <a:latin typeface="Comfortaa"/>
              <a:ea typeface="Comfortaa"/>
              <a:cs typeface="Comfortaa"/>
              <a:sym typeface="Comfortaa"/>
            </a:endParaRPr>
          </a:p>
          <a:p>
            <a:pPr indent="0" lvl="0" marL="0" rtl="0" algn="ctr">
              <a:spcBef>
                <a:spcPts val="120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2905425" y="2302775"/>
            <a:ext cx="1421475" cy="1421475"/>
          </a:xfrm>
          <a:prstGeom prst="rect">
            <a:avLst/>
          </a:prstGeom>
          <a:noFill/>
          <a:ln>
            <a:noFill/>
          </a:ln>
          <a:effectLst>
            <a:outerShdw blurRad="614363" rotWithShape="0" algn="bl" dir="10800000" dist="171450">
              <a:srgbClr val="000000">
                <a:alpha val="50000"/>
              </a:srgbClr>
            </a:outerShdw>
          </a:effectLst>
        </p:spPr>
      </p:pic>
      <p:pic>
        <p:nvPicPr>
          <p:cNvPr id="56" name="Google Shape;56;p13"/>
          <p:cNvPicPr preferRelativeResize="0"/>
          <p:nvPr/>
        </p:nvPicPr>
        <p:blipFill>
          <a:blip r:embed="rId4">
            <a:alphaModFix/>
          </a:blip>
          <a:stretch>
            <a:fillRect/>
          </a:stretch>
        </p:blipFill>
        <p:spPr>
          <a:xfrm>
            <a:off x="4572000" y="4573350"/>
            <a:ext cx="4481850" cy="446400"/>
          </a:xfrm>
          <a:prstGeom prst="rect">
            <a:avLst/>
          </a:prstGeom>
          <a:noFill/>
          <a:ln>
            <a:noFill/>
          </a:ln>
        </p:spPr>
      </p:pic>
      <p:pic>
        <p:nvPicPr>
          <p:cNvPr id="57" name="Google Shape;57;p13"/>
          <p:cNvPicPr preferRelativeResize="0"/>
          <p:nvPr/>
        </p:nvPicPr>
        <p:blipFill rotWithShape="1">
          <a:blip r:embed="rId5">
            <a:alphaModFix/>
          </a:blip>
          <a:srcRect b="4900" l="5990" r="-5989" t="-4900"/>
          <a:stretch/>
        </p:blipFill>
        <p:spPr>
          <a:xfrm rot="-5">
            <a:off x="4572000" y="1653846"/>
            <a:ext cx="1421474" cy="22743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9577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s" sz="2450">
                <a:latin typeface="Comfortaa"/>
                <a:ea typeface="Comfortaa"/>
                <a:cs typeface="Comfortaa"/>
                <a:sym typeface="Comfortaa"/>
              </a:rPr>
              <a:t>Sólo el 15% de los encuestados concurrieron al cine y a recitales de música, cifra no muy lejana al 12% de asistentes al teatro</a:t>
            </a:r>
            <a:endParaRPr/>
          </a:p>
        </p:txBody>
      </p:sp>
      <p:pic>
        <p:nvPicPr>
          <p:cNvPr id="117" name="Google Shape;117;p22"/>
          <p:cNvPicPr preferRelativeResize="0"/>
          <p:nvPr/>
        </p:nvPicPr>
        <p:blipFill>
          <a:blip r:embed="rId3">
            <a:alphaModFix/>
          </a:blip>
          <a:stretch>
            <a:fillRect/>
          </a:stretch>
        </p:blipFill>
        <p:spPr>
          <a:xfrm>
            <a:off x="2712900" y="1983075"/>
            <a:ext cx="3718200" cy="293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195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2450">
                <a:latin typeface="Comfortaa"/>
                <a:ea typeface="Comfortaa"/>
                <a:cs typeface="Comfortaa"/>
                <a:sym typeface="Comfortaa"/>
              </a:rPr>
              <a:t>Vemos que entre quienes concurren al cine y a recitales, el porcentaje de asistentes al teatro es casi un 50% mayor que el de la encuesta general.</a:t>
            </a:r>
            <a:endParaRPr sz="2450">
              <a:latin typeface="Comfortaa"/>
              <a:ea typeface="Comfortaa"/>
              <a:cs typeface="Comfortaa"/>
              <a:sym typeface="Comfortaa"/>
            </a:endParaRPr>
          </a:p>
          <a:p>
            <a:pPr indent="0" lvl="0" marL="0" rtl="0" algn="just">
              <a:lnSpc>
                <a:spcPct val="115000"/>
              </a:lnSpc>
              <a:spcBef>
                <a:spcPts val="1200"/>
              </a:spcBef>
              <a:spcAft>
                <a:spcPts val="1200"/>
              </a:spcAft>
              <a:buClr>
                <a:schemeClr val="dk1"/>
              </a:buClr>
              <a:buSzPts val="1100"/>
              <a:buFont typeface="Arial"/>
              <a:buNone/>
            </a:pPr>
            <a:r>
              <a:t/>
            </a:r>
            <a:endParaRPr sz="2450">
              <a:latin typeface="Comfortaa"/>
              <a:ea typeface="Comfortaa"/>
              <a:cs typeface="Comfortaa"/>
              <a:sym typeface="Comfortaa"/>
            </a:endParaRPr>
          </a:p>
        </p:txBody>
      </p:sp>
      <p:pic>
        <p:nvPicPr>
          <p:cNvPr id="123" name="Google Shape;123;p23"/>
          <p:cNvPicPr preferRelativeResize="0"/>
          <p:nvPr/>
        </p:nvPicPr>
        <p:blipFill>
          <a:blip r:embed="rId3">
            <a:alphaModFix/>
          </a:blip>
          <a:stretch>
            <a:fillRect/>
          </a:stretch>
        </p:blipFill>
        <p:spPr>
          <a:xfrm>
            <a:off x="2294725" y="1896375"/>
            <a:ext cx="4554549" cy="293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99662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s" sz="2150">
                <a:solidFill>
                  <a:schemeClr val="dk1"/>
                </a:solidFill>
                <a:latin typeface="Comfortaa"/>
                <a:ea typeface="Comfortaa"/>
                <a:cs typeface="Comfortaa"/>
                <a:sym typeface="Comfortaa"/>
              </a:rPr>
              <a:t>Podríamos concluir entonces que, si bien el Teatro parece ser un consumo cultural de nicho, su caída entre 2013 y 2017 no es únicamente consecuencia de sus lógicas internas, sino un síntoma más de la disminución del consumo general y los cambios en las dinámicas culturales, que parecen moverse cada vez más vertiginosamente hacia el soporte digital.</a:t>
            </a:r>
            <a:endParaRPr sz="2150">
              <a:solidFill>
                <a:schemeClr val="dk1"/>
              </a:solidFill>
              <a:latin typeface="Comfortaa"/>
              <a:ea typeface="Comfortaa"/>
              <a:cs typeface="Comfortaa"/>
              <a:sym typeface="Comfortaa"/>
            </a:endParaRPr>
          </a:p>
          <a:p>
            <a:pPr indent="0" lvl="0" marL="0" rtl="0" algn="l">
              <a:spcBef>
                <a:spcPts val="1200"/>
              </a:spcBef>
              <a:spcAft>
                <a:spcPts val="1600"/>
              </a:spcAft>
              <a:buNone/>
            </a:pPr>
            <a:r>
              <a:t/>
            </a:r>
            <a:endParaRPr sz="2150">
              <a:solidFill>
                <a:schemeClr val="dk1"/>
              </a:solidFill>
              <a:latin typeface="Comfortaa"/>
              <a:ea typeface="Comfortaa"/>
              <a:cs typeface="Comfortaa"/>
              <a:sym typeface="Comfortaa"/>
            </a:endParaRPr>
          </a:p>
        </p:txBody>
      </p:sp>
      <p:cxnSp>
        <p:nvCxnSpPr>
          <p:cNvPr id="129" name="Google Shape;129;p24"/>
          <p:cNvCxnSpPr/>
          <p:nvPr/>
        </p:nvCxnSpPr>
        <p:spPr>
          <a:xfrm>
            <a:off x="844950" y="871425"/>
            <a:ext cx="7454100" cy="0"/>
          </a:xfrm>
          <a:prstGeom prst="straightConnector1">
            <a:avLst/>
          </a:prstGeom>
          <a:noFill/>
          <a:ln cap="flat" cmpd="sng" w="28575">
            <a:solidFill>
              <a:srgbClr val="4A86E8"/>
            </a:solidFill>
            <a:prstDash val="solid"/>
            <a:round/>
            <a:headEnd len="med" w="med" type="diamond"/>
            <a:tailEnd len="med" w="med" type="diamond"/>
          </a:ln>
        </p:spPr>
      </p:cxnSp>
      <p:cxnSp>
        <p:nvCxnSpPr>
          <p:cNvPr id="130" name="Google Shape;130;p24"/>
          <p:cNvCxnSpPr/>
          <p:nvPr/>
        </p:nvCxnSpPr>
        <p:spPr>
          <a:xfrm>
            <a:off x="844950" y="4219025"/>
            <a:ext cx="7454100" cy="0"/>
          </a:xfrm>
          <a:prstGeom prst="straightConnector1">
            <a:avLst/>
          </a:prstGeom>
          <a:noFill/>
          <a:ln cap="flat" cmpd="sng" w="28575">
            <a:solidFill>
              <a:srgbClr val="4A86E8"/>
            </a:solidFill>
            <a:prstDash val="solid"/>
            <a:round/>
            <a:headEnd len="med" w="med" type="diamond"/>
            <a:tailEnd len="med" w="med" type="diamond"/>
          </a:ln>
        </p:spPr>
      </p:cxnSp>
      <p:pic>
        <p:nvPicPr>
          <p:cNvPr id="131" name="Google Shape;131;p24"/>
          <p:cNvPicPr preferRelativeResize="0"/>
          <p:nvPr/>
        </p:nvPicPr>
        <p:blipFill>
          <a:blip r:embed="rId3">
            <a:alphaModFix/>
          </a:blip>
          <a:stretch>
            <a:fillRect/>
          </a:stretch>
        </p:blipFill>
        <p:spPr>
          <a:xfrm>
            <a:off x="4572000" y="4573350"/>
            <a:ext cx="4481850" cy="44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t/>
            </a:r>
            <a:endParaRPr sz="1950">
              <a:solidFill>
                <a:srgbClr val="D5D5D5"/>
              </a:solidFill>
              <a:highlight>
                <a:srgbClr val="383838"/>
              </a:highlight>
              <a:latin typeface="Roboto"/>
              <a:ea typeface="Roboto"/>
              <a:cs typeface="Roboto"/>
              <a:sym typeface="Roboto"/>
            </a:endParaRPr>
          </a:p>
          <a:p>
            <a:pPr indent="0" lvl="0" marL="0" rtl="0" algn="just">
              <a:spcBef>
                <a:spcPts val="1200"/>
              </a:spcBef>
              <a:spcAft>
                <a:spcPts val="0"/>
              </a:spcAft>
              <a:buNone/>
            </a:pPr>
            <a:r>
              <a:t/>
            </a:r>
            <a:endParaRPr/>
          </a:p>
        </p:txBody>
      </p:sp>
      <p:sp>
        <p:nvSpPr>
          <p:cNvPr id="63" name="Google Shape;63;p14"/>
          <p:cNvSpPr txBox="1"/>
          <p:nvPr/>
        </p:nvSpPr>
        <p:spPr>
          <a:xfrm>
            <a:off x="108300" y="0"/>
            <a:ext cx="8927400" cy="2571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1200"/>
              </a:spcAft>
              <a:buClr>
                <a:schemeClr val="dk1"/>
              </a:buClr>
              <a:buSzPts val="1100"/>
              <a:buFont typeface="Arial"/>
              <a:buNone/>
            </a:pPr>
            <a:r>
              <a:rPr lang="es" sz="2450">
                <a:latin typeface="Comfortaa"/>
                <a:ea typeface="Comfortaa"/>
                <a:cs typeface="Comfortaa"/>
                <a:sym typeface="Comfortaa"/>
              </a:rPr>
              <a:t>Analizaremos esta encuesta constituida por 2802 casos utilizando la librería Pandas de Python para la manipulación de los datos y Plotly/Plotly Express para su visualización.</a:t>
            </a:r>
            <a:endParaRPr sz="2450">
              <a:latin typeface="Comfortaa"/>
              <a:ea typeface="Comfortaa"/>
              <a:cs typeface="Comfortaa"/>
              <a:sym typeface="Comfortaa"/>
            </a:endParaRPr>
          </a:p>
        </p:txBody>
      </p:sp>
      <p:pic>
        <p:nvPicPr>
          <p:cNvPr id="64" name="Google Shape;64;p14"/>
          <p:cNvPicPr preferRelativeResize="0"/>
          <p:nvPr/>
        </p:nvPicPr>
        <p:blipFill>
          <a:blip r:embed="rId3">
            <a:alphaModFix/>
          </a:blip>
          <a:stretch>
            <a:fillRect/>
          </a:stretch>
        </p:blipFill>
        <p:spPr>
          <a:xfrm>
            <a:off x="1807351" y="2263947"/>
            <a:ext cx="2510174" cy="2571900"/>
          </a:xfrm>
          <a:prstGeom prst="rect">
            <a:avLst/>
          </a:prstGeom>
          <a:noFill/>
          <a:ln>
            <a:noFill/>
          </a:ln>
        </p:spPr>
      </p:pic>
      <p:pic>
        <p:nvPicPr>
          <p:cNvPr id="65" name="Google Shape;65;p14"/>
          <p:cNvPicPr preferRelativeResize="0"/>
          <p:nvPr/>
        </p:nvPicPr>
        <p:blipFill>
          <a:blip r:embed="rId4">
            <a:alphaModFix/>
          </a:blip>
          <a:stretch>
            <a:fillRect/>
          </a:stretch>
        </p:blipFill>
        <p:spPr>
          <a:xfrm>
            <a:off x="3981300" y="2571750"/>
            <a:ext cx="4482324" cy="149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220800" y="1113600"/>
            <a:ext cx="8702400" cy="17733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200"/>
              </a:spcBef>
              <a:spcAft>
                <a:spcPts val="1200"/>
              </a:spcAft>
              <a:buNone/>
            </a:pPr>
            <a:r>
              <a:rPr lang="es" sz="2450">
                <a:solidFill>
                  <a:srgbClr val="000000"/>
                </a:solidFill>
                <a:latin typeface="Comfortaa"/>
                <a:ea typeface="Comfortaa"/>
                <a:cs typeface="Comfortaa"/>
                <a:sym typeface="Comfortaa"/>
              </a:rPr>
              <a:t>Según el </a:t>
            </a:r>
            <a:r>
              <a:rPr lang="es" sz="2450">
                <a:solidFill>
                  <a:srgbClr val="000000"/>
                </a:solidFill>
                <a:uFill>
                  <a:noFill/>
                </a:uFill>
                <a:latin typeface="Comfortaa"/>
                <a:ea typeface="Comfortaa"/>
                <a:cs typeface="Comfortaa"/>
                <a:sym typeface="Comfortaa"/>
                <a:hlinkClick r:id="rId3">
                  <a:extLst>
                    <a:ext uri="{A12FA001-AC4F-418D-AE19-62706E023703}">
                      <ahyp:hlinkClr val="tx"/>
                    </a:ext>
                  </a:extLst>
                </a:hlinkClick>
              </a:rPr>
              <a:t>Informe del Ministerio de Cultura</a:t>
            </a:r>
            <a:r>
              <a:rPr lang="es" sz="2450">
                <a:solidFill>
                  <a:srgbClr val="000000"/>
                </a:solidFill>
                <a:latin typeface="Comfortaa"/>
                <a:ea typeface="Comfortaa"/>
                <a:cs typeface="Comfortaa"/>
                <a:sym typeface="Comfortaa"/>
              </a:rPr>
              <a:t>, la asistencia al teatro cayó alrededor de un 40% entre 2013 y 2017. Sin embargo, ¿será esto un problema propio del Teatro o un síntoma más de la caída generalizada del consumo?</a:t>
            </a:r>
            <a:endParaRPr sz="2450">
              <a:solidFill>
                <a:srgbClr val="000000"/>
              </a:solidFill>
              <a:latin typeface="Comfortaa"/>
              <a:ea typeface="Comfortaa"/>
              <a:cs typeface="Comfortaa"/>
              <a:sym typeface="Comfortaa"/>
            </a:endParaRPr>
          </a:p>
        </p:txBody>
      </p:sp>
      <p:cxnSp>
        <p:nvCxnSpPr>
          <p:cNvPr id="71" name="Google Shape;71;p15"/>
          <p:cNvCxnSpPr/>
          <p:nvPr/>
        </p:nvCxnSpPr>
        <p:spPr>
          <a:xfrm>
            <a:off x="743400" y="984500"/>
            <a:ext cx="7454100" cy="0"/>
          </a:xfrm>
          <a:prstGeom prst="straightConnector1">
            <a:avLst/>
          </a:prstGeom>
          <a:noFill/>
          <a:ln cap="flat" cmpd="sng" w="28575">
            <a:solidFill>
              <a:srgbClr val="4A86E8"/>
            </a:solidFill>
            <a:prstDash val="solid"/>
            <a:round/>
            <a:headEnd len="med" w="med" type="diamond"/>
            <a:tailEnd len="med" w="med" type="diamond"/>
          </a:ln>
        </p:spPr>
      </p:cxnSp>
      <p:pic>
        <p:nvPicPr>
          <p:cNvPr id="72" name="Google Shape;72;p15"/>
          <p:cNvPicPr preferRelativeResize="0"/>
          <p:nvPr/>
        </p:nvPicPr>
        <p:blipFill>
          <a:blip r:embed="rId4">
            <a:alphaModFix/>
          </a:blip>
          <a:stretch>
            <a:fillRect/>
          </a:stretch>
        </p:blipFill>
        <p:spPr>
          <a:xfrm>
            <a:off x="4572000" y="4573350"/>
            <a:ext cx="4481850" cy="44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43725" y="115025"/>
            <a:ext cx="8570400" cy="20376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200"/>
              </a:spcBef>
              <a:spcAft>
                <a:spcPts val="1200"/>
              </a:spcAft>
              <a:buNone/>
            </a:pPr>
            <a:r>
              <a:rPr lang="es" sz="2450">
                <a:solidFill>
                  <a:srgbClr val="000000"/>
                </a:solidFill>
                <a:latin typeface="Comfortaa"/>
                <a:ea typeface="Comfortaa"/>
                <a:cs typeface="Comfortaa"/>
                <a:sym typeface="Comfortaa"/>
              </a:rPr>
              <a:t>Sólo el 13% de los encuestados expresaron haber concurrido al teatro durante el último año</a:t>
            </a:r>
            <a:endParaRPr sz="2450">
              <a:solidFill>
                <a:srgbClr val="000000"/>
              </a:solidFill>
              <a:latin typeface="Comfortaa"/>
              <a:ea typeface="Comfortaa"/>
              <a:cs typeface="Comfortaa"/>
              <a:sym typeface="Comfortaa"/>
            </a:endParaRPr>
          </a:p>
        </p:txBody>
      </p:sp>
      <p:pic>
        <p:nvPicPr>
          <p:cNvPr id="78" name="Google Shape;78;p16"/>
          <p:cNvPicPr preferRelativeResize="0"/>
          <p:nvPr/>
        </p:nvPicPr>
        <p:blipFill>
          <a:blip r:embed="rId3">
            <a:alphaModFix/>
          </a:blip>
          <a:stretch>
            <a:fillRect/>
          </a:stretch>
        </p:blipFill>
        <p:spPr>
          <a:xfrm>
            <a:off x="2488900" y="1540775"/>
            <a:ext cx="4080050" cy="3308150"/>
          </a:xfrm>
          <a:prstGeom prst="rect">
            <a:avLst/>
          </a:prstGeom>
          <a:noFill/>
          <a:ln>
            <a:noFill/>
          </a:ln>
        </p:spPr>
      </p:pic>
      <p:pic>
        <p:nvPicPr>
          <p:cNvPr id="79" name="Google Shape;79;p16"/>
          <p:cNvPicPr preferRelativeResize="0"/>
          <p:nvPr/>
        </p:nvPicPr>
        <p:blipFill>
          <a:blip r:embed="rId4">
            <a:alphaModFix/>
          </a:blip>
          <a:stretch>
            <a:fillRect/>
          </a:stretch>
        </p:blipFill>
        <p:spPr>
          <a:xfrm>
            <a:off x="4572000" y="4573350"/>
            <a:ext cx="4481850" cy="44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s" sz="2450">
                <a:latin typeface="Comfortaa"/>
                <a:ea typeface="Comfortaa"/>
                <a:cs typeface="Comfortaa"/>
                <a:sym typeface="Comfortaa"/>
              </a:rPr>
              <a:t>Vemos que las regiones que presentan una mayor concurrencia al teatro son CABA (21,35%), Patagonia (16,96%) y Centro (16,67%)</a:t>
            </a:r>
            <a:endParaRPr sz="2450">
              <a:solidFill>
                <a:srgbClr val="000000"/>
              </a:solidFill>
              <a:latin typeface="Comfortaa"/>
              <a:ea typeface="Comfortaa"/>
              <a:cs typeface="Comfortaa"/>
              <a:sym typeface="Comfortaa"/>
            </a:endParaRPr>
          </a:p>
        </p:txBody>
      </p:sp>
      <p:pic>
        <p:nvPicPr>
          <p:cNvPr id="85" name="Google Shape;85;p17"/>
          <p:cNvPicPr preferRelativeResize="0"/>
          <p:nvPr/>
        </p:nvPicPr>
        <p:blipFill>
          <a:blip r:embed="rId3">
            <a:alphaModFix/>
          </a:blip>
          <a:stretch>
            <a:fillRect/>
          </a:stretch>
        </p:blipFill>
        <p:spPr>
          <a:xfrm>
            <a:off x="569650" y="1514775"/>
            <a:ext cx="8004699" cy="349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9577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s" sz="2450">
                <a:latin typeface="Comfortaa"/>
                <a:ea typeface="Comfortaa"/>
                <a:cs typeface="Comfortaa"/>
                <a:sym typeface="Comfortaa"/>
              </a:rPr>
              <a:t>Además la mayoría de asistentes está constituida por mujeres</a:t>
            </a:r>
            <a:endParaRPr/>
          </a:p>
        </p:txBody>
      </p:sp>
      <p:pic>
        <p:nvPicPr>
          <p:cNvPr id="91" name="Google Shape;91;p18"/>
          <p:cNvPicPr preferRelativeResize="0"/>
          <p:nvPr/>
        </p:nvPicPr>
        <p:blipFill>
          <a:blip r:embed="rId3">
            <a:alphaModFix/>
          </a:blip>
          <a:stretch>
            <a:fillRect/>
          </a:stretch>
        </p:blipFill>
        <p:spPr>
          <a:xfrm>
            <a:off x="2945625" y="1041650"/>
            <a:ext cx="5062400" cy="3827375"/>
          </a:xfrm>
          <a:prstGeom prst="rect">
            <a:avLst/>
          </a:prstGeom>
          <a:noFill/>
          <a:ln>
            <a:noFill/>
          </a:ln>
        </p:spPr>
      </p:pic>
      <p:pic>
        <p:nvPicPr>
          <p:cNvPr id="92" name="Google Shape;92;p18"/>
          <p:cNvPicPr preferRelativeResize="0"/>
          <p:nvPr/>
        </p:nvPicPr>
        <p:blipFill>
          <a:blip r:embed="rId4">
            <a:alphaModFix/>
          </a:blip>
          <a:stretch>
            <a:fillRect/>
          </a:stretch>
        </p:blipFill>
        <p:spPr>
          <a:xfrm>
            <a:off x="4572000" y="4573350"/>
            <a:ext cx="4481850" cy="44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688" y="11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50">
                <a:latin typeface="Comfortaa"/>
                <a:ea typeface="Comfortaa"/>
                <a:cs typeface="Comfortaa"/>
                <a:sym typeface="Comfortaa"/>
              </a:rPr>
              <a:t>Podemos ver también que los asistentes al teatro tienden a tener un nivel socioeconómico más alto que los no asistentes:</a:t>
            </a:r>
            <a:endParaRPr sz="2450">
              <a:latin typeface="Comfortaa"/>
              <a:ea typeface="Comfortaa"/>
              <a:cs typeface="Comfortaa"/>
              <a:sym typeface="Comfortaa"/>
            </a:endParaRPr>
          </a:p>
        </p:txBody>
      </p:sp>
      <p:pic>
        <p:nvPicPr>
          <p:cNvPr id="98" name="Google Shape;98;p19"/>
          <p:cNvPicPr preferRelativeResize="0"/>
          <p:nvPr/>
        </p:nvPicPr>
        <p:blipFill>
          <a:blip r:embed="rId3">
            <a:alphaModFix/>
          </a:blip>
          <a:stretch>
            <a:fillRect/>
          </a:stretch>
        </p:blipFill>
        <p:spPr>
          <a:xfrm>
            <a:off x="514950" y="1418925"/>
            <a:ext cx="7732776" cy="3724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52400" y="152400"/>
            <a:ext cx="8839201" cy="47595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140850" y="1075350"/>
            <a:ext cx="8862300" cy="29928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 sz="2150">
                <a:solidFill>
                  <a:schemeClr val="dk1"/>
                </a:solidFill>
                <a:latin typeface="Comfortaa"/>
                <a:ea typeface="Comfortaa"/>
                <a:cs typeface="Comfortaa"/>
                <a:sym typeface="Comfortaa"/>
              </a:rPr>
              <a:t>Hasta ahora vemos que quienes concurrían al teatro en 2017 constituían una minoría concentrada sobre todo en </a:t>
            </a:r>
            <a:r>
              <a:rPr b="1" lang="es" sz="2150">
                <a:solidFill>
                  <a:schemeClr val="dk1"/>
                </a:solidFill>
                <a:latin typeface="Comfortaa"/>
                <a:ea typeface="Comfortaa"/>
                <a:cs typeface="Comfortaa"/>
                <a:sym typeface="Comfortaa"/>
              </a:rPr>
              <a:t>la capital y el centro del país</a:t>
            </a:r>
            <a:r>
              <a:rPr lang="es" sz="2150">
                <a:solidFill>
                  <a:schemeClr val="dk1"/>
                </a:solidFill>
                <a:latin typeface="Comfortaa"/>
                <a:ea typeface="Comfortaa"/>
                <a:cs typeface="Comfortaa"/>
                <a:sym typeface="Comfortaa"/>
              </a:rPr>
              <a:t>. La mayoría tenía un nivel educativo igual o mayor a la secundaria completa, y más de la mitad eran mujeres. Podríamos querer concluir con estos datos que el teatro es una actividad de elite. Sin embargo, ¿qué pasa con los demás espectáculos que implican una salida del hogar, tales como el cine y los recitales de música?</a:t>
            </a:r>
            <a:endParaRPr sz="2150">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sz="2800">
              <a:solidFill>
                <a:schemeClr val="dk1"/>
              </a:solidFill>
            </a:endParaRPr>
          </a:p>
        </p:txBody>
      </p:sp>
      <p:cxnSp>
        <p:nvCxnSpPr>
          <p:cNvPr id="109" name="Google Shape;109;p21"/>
          <p:cNvCxnSpPr/>
          <p:nvPr/>
        </p:nvCxnSpPr>
        <p:spPr>
          <a:xfrm>
            <a:off x="844950" y="871425"/>
            <a:ext cx="7454100" cy="0"/>
          </a:xfrm>
          <a:prstGeom prst="straightConnector1">
            <a:avLst/>
          </a:prstGeom>
          <a:noFill/>
          <a:ln cap="flat" cmpd="sng" w="28575">
            <a:solidFill>
              <a:srgbClr val="4A86E8"/>
            </a:solidFill>
            <a:prstDash val="solid"/>
            <a:round/>
            <a:headEnd len="med" w="med" type="diamond"/>
            <a:tailEnd len="med" w="med" type="diamond"/>
          </a:ln>
        </p:spPr>
      </p:cxnSp>
      <p:cxnSp>
        <p:nvCxnSpPr>
          <p:cNvPr id="110" name="Google Shape;110;p21"/>
          <p:cNvCxnSpPr/>
          <p:nvPr/>
        </p:nvCxnSpPr>
        <p:spPr>
          <a:xfrm>
            <a:off x="844950" y="4068150"/>
            <a:ext cx="7454100" cy="0"/>
          </a:xfrm>
          <a:prstGeom prst="straightConnector1">
            <a:avLst/>
          </a:prstGeom>
          <a:noFill/>
          <a:ln cap="flat" cmpd="sng" w="28575">
            <a:solidFill>
              <a:srgbClr val="4A86E8"/>
            </a:solidFill>
            <a:prstDash val="solid"/>
            <a:round/>
            <a:headEnd len="med" w="med" type="diamond"/>
            <a:tailEnd len="med" w="med" type="diamond"/>
          </a:ln>
        </p:spPr>
      </p:cxnSp>
      <p:pic>
        <p:nvPicPr>
          <p:cNvPr id="111" name="Google Shape;111;p21"/>
          <p:cNvPicPr preferRelativeResize="0"/>
          <p:nvPr/>
        </p:nvPicPr>
        <p:blipFill>
          <a:blip r:embed="rId3">
            <a:alphaModFix/>
          </a:blip>
          <a:stretch>
            <a:fillRect/>
          </a:stretch>
        </p:blipFill>
        <p:spPr>
          <a:xfrm>
            <a:off x="4572000" y="4573350"/>
            <a:ext cx="4481850" cy="44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