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9"/>
  </p:notesMasterIdLst>
  <p:sldIdLst>
    <p:sldId id="256" r:id="rId3"/>
    <p:sldId id="257" r:id="rId4"/>
    <p:sldId id="262" r:id="rId5"/>
    <p:sldId id="259" r:id="rId6"/>
    <p:sldId id="273" r:id="rId7"/>
    <p:sldId id="272" r:id="rId8"/>
    <p:sldId id="261" r:id="rId9"/>
    <p:sldId id="263" r:id="rId10"/>
    <p:sldId id="274" r:id="rId11"/>
    <p:sldId id="275" r:id="rId12"/>
    <p:sldId id="276" r:id="rId13"/>
    <p:sldId id="277" r:id="rId14"/>
    <p:sldId id="278" r:id="rId15"/>
    <p:sldId id="279" r:id="rId16"/>
    <p:sldId id="267" r:id="rId17"/>
    <p:sldId id="270" r:id="rId18"/>
    <p:sldId id="269" r:id="rId19"/>
    <p:sldId id="271" r:id="rId20"/>
    <p:sldId id="280" r:id="rId21"/>
    <p:sldId id="281" r:id="rId22"/>
    <p:sldId id="282" r:id="rId23"/>
    <p:sldId id="265" r:id="rId24"/>
    <p:sldId id="283" r:id="rId25"/>
    <p:sldId id="284" r:id="rId26"/>
    <p:sldId id="285" r:id="rId27"/>
    <p:sldId id="286" r:id="rId28"/>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21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68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7806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03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333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4012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42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9765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126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792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404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54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39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106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4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63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358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57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2.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microsoft.com/office/2007/relationships/hdphoto" Target="../media/hdphoto4.wdp"/><Relationship Id="rId5" Type="http://schemas.openxmlformats.org/officeDocument/2006/relationships/image" Target="../media/image34.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596840" y="-93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7;p2">
            <a:extLst>
              <a:ext uri="{FF2B5EF4-FFF2-40B4-BE49-F238E27FC236}">
                <a16:creationId xmlns:a16="http://schemas.microsoft.com/office/drawing/2014/main" id="{F968A9F9-C859-4725-B1FE-4897E6C4002E}"/>
              </a:ext>
            </a:extLst>
          </p:cNvPr>
          <p:cNvSpPr/>
          <p:nvPr/>
        </p:nvSpPr>
        <p:spPr>
          <a:xfrm>
            <a:off x="6885120" y="2552564"/>
            <a:ext cx="5292120" cy="17528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5400" b="1" i="0" u="none" strike="noStrike" cap="none" dirty="0">
                <a:solidFill>
                  <a:srgbClr val="001E33"/>
                </a:solidFill>
                <a:uFill>
                  <a:noFill/>
                </a:uFill>
                <a:latin typeface="Arial"/>
                <a:ea typeface="Arial"/>
                <a:cs typeface="Arial"/>
                <a:sym typeface="Arial"/>
              </a:rPr>
              <a:t>Algoritmo</a:t>
            </a:r>
            <a:r>
              <a:rPr lang="en-US" sz="5400" b="1" i="0" u="none" strike="noStrike" cap="none" dirty="0">
                <a:solidFill>
                  <a:srgbClr val="001E33"/>
                </a:solidFill>
                <a:uFill>
                  <a:noFill/>
                </a:uFill>
                <a:latin typeface="Arial"/>
                <a:ea typeface="Arial"/>
                <a:cs typeface="Arial"/>
                <a:sym typeface="Arial"/>
              </a:rPr>
              <a:t> de </a:t>
            </a:r>
            <a:r>
              <a:rPr lang="es-CO" sz="5400" b="1" i="0" u="none" strike="noStrike" cap="none" dirty="0">
                <a:solidFill>
                  <a:srgbClr val="001E33"/>
                </a:solidFill>
                <a:uFill>
                  <a:noFill/>
                </a:uFill>
                <a:latin typeface="Arial"/>
                <a:ea typeface="Arial"/>
                <a:cs typeface="Arial"/>
                <a:sym typeface="Arial"/>
              </a:rPr>
              <a:t>compresión</a:t>
            </a:r>
            <a:r>
              <a:rPr lang="en-US" sz="5400" b="1" i="0" u="none" strike="noStrike" cap="none" dirty="0">
                <a:solidFill>
                  <a:srgbClr val="001E33"/>
                </a:solidFill>
                <a:uFill>
                  <a:noFill/>
                </a:uFill>
                <a:latin typeface="Arial"/>
                <a:ea typeface="Arial"/>
                <a:cs typeface="Arial"/>
                <a:sym typeface="Arial"/>
              </a:rPr>
              <a:t> </a:t>
            </a:r>
            <a:endParaRPr sz="5400" b="1" i="0" u="none" strike="noStrike" cap="none" dirty="0">
              <a:solidFill>
                <a:srgbClr val="001E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15412"/>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695017" y="94208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10" name="Rectángulo 9">
            <a:extLst>
              <a:ext uri="{FF2B5EF4-FFF2-40B4-BE49-F238E27FC236}">
                <a16:creationId xmlns:a16="http://schemas.microsoft.com/office/drawing/2014/main" id="{2DEA866F-A9E2-4DB7-A9FB-1A1540E62618}"/>
              </a:ext>
            </a:extLst>
          </p:cNvPr>
          <p:cNvSpPr/>
          <p:nvPr/>
        </p:nvSpPr>
        <p:spPr>
          <a:xfrm>
            <a:off x="608334" y="1538616"/>
            <a:ext cx="10997512" cy="4097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769161" y="1740883"/>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Lempel-Ziv (LZ)</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centra en analizar cadenas o palabras de un determinado alfabeto cuya longitud no sea mayor a un prescrito entero L. </a:t>
            </a:r>
            <a:r>
              <a:rPr lang="es-CO" sz="1600" dirty="0">
                <a:solidFill>
                  <a:schemeClr val="tx1"/>
                </a:solidFill>
              </a:rPr>
              <a:t>Posteriormente,</a:t>
            </a:r>
            <a:r>
              <a:rPr lang="es-CO" sz="1600" b="0" i="0" u="none" strike="noStrike" cap="none" dirty="0">
                <a:solidFill>
                  <a:schemeClr val="tx1"/>
                </a:solidFill>
                <a:latin typeface="Arial"/>
                <a:ea typeface="Arial"/>
                <a:cs typeface="Arial"/>
                <a:sym typeface="Arial"/>
              </a:rPr>
              <a:t> se asignan estas cadenas o palabras de manera secuencial hacia un código de palabras de longitud fija LZ.</a:t>
            </a: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a:p>
            <a:pPr algn="just">
              <a:buSzPts val="1400"/>
            </a:pPr>
            <a:r>
              <a:rPr lang="es-CO" sz="1600" dirty="0"/>
              <a:t>Las cadenas se construyen en buscando que haya una posibilidad de ocurrencia similar, por lo que símbolos que se repiten mucho como lo puede ser el espacio y el 0 tienden a agruparse en cadenas mas largas mientras que símbolos que aparecen menos frecuentemente como la w se encuentran en cadenas mas cortas.</a:t>
            </a:r>
            <a:endParaRPr lang="es-CO" sz="1600" dirty="0">
              <a:solidFill>
                <a:schemeClr val="tx1"/>
              </a:solidFill>
            </a:endParaRP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p:txBody>
      </p:sp>
      <p:pic>
        <p:nvPicPr>
          <p:cNvPr id="2050" name="Picture 2" descr="PPT - Lempel-Ziv Example PowerPoint Presentation, free download - ID:455124">
            <a:extLst>
              <a:ext uri="{FF2B5EF4-FFF2-40B4-BE49-F238E27FC236}">
                <a16:creationId xmlns:a16="http://schemas.microsoft.com/office/drawing/2014/main" id="{73F33F6F-1996-4DEB-99B0-203DB9428C48}"/>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6476403" y="1813706"/>
            <a:ext cx="4656064" cy="349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1B550906-8FAD-43D3-9D31-1FD1E151A22D}"/>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2942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26281" y="1274313"/>
            <a:ext cx="5540598" cy="1015663"/>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000000"/>
                </a:solidFill>
                <a:effectLst/>
                <a:latin typeface="Arial" panose="020B0604020202020204" pitchFamily="34" charset="0"/>
              </a:rPr>
              <a:t>Los métodos para la compresión de imagen </a:t>
            </a:r>
            <a:r>
              <a:rPr lang="es-ES" sz="2000" b="1" dirty="0">
                <a:latin typeface="Arial" panose="020B0604020202020204" pitchFamily="34" charset="0"/>
              </a:rPr>
              <a:t>con</a:t>
            </a:r>
            <a:r>
              <a:rPr lang="es-ES" sz="2000" b="1" i="0" dirty="0">
                <a:solidFill>
                  <a:srgbClr val="000000"/>
                </a:solidFill>
                <a:effectLst/>
                <a:latin typeface="Arial" panose="020B0604020202020204" pitchFamily="34" charset="0"/>
              </a:rPr>
              <a:t> pérdida </a:t>
            </a:r>
          </a:p>
          <a:p>
            <a:pPr algn="ctr"/>
            <a:endParaRPr lang="es-CO" sz="20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772253" y="2099298"/>
            <a:ext cx="5540598" cy="3170099"/>
          </a:xfrm>
          <a:prstGeom prst="rect">
            <a:avLst/>
          </a:prstGeom>
          <a:noFill/>
        </p:spPr>
        <p:txBody>
          <a:bodyPr wrap="square">
            <a:spAutoFit/>
          </a:bodyPr>
          <a:lstStyle/>
          <a:p>
            <a:pPr algn="just"/>
            <a:r>
              <a:rPr lang="es-MX" sz="2000" dirty="0"/>
              <a:t>En esta clasificación, la imagen o secuencia reconstruida es más o menos diferente de la imagen original. Se emplean principalmente cuando las imágenes tienen información redundante susceptible de ser eliminada o reducida.</a:t>
            </a:r>
          </a:p>
          <a:p>
            <a:pPr algn="just"/>
            <a:endParaRPr lang="es-MX" sz="2000" dirty="0"/>
          </a:p>
          <a:p>
            <a:pPr algn="just"/>
            <a:r>
              <a:rPr lang="es-MX" sz="2000" dirty="0"/>
              <a:t>Algunas técnicas que destacan son: 1) Codificación por transformación, 2) Vector de Cuantización y 3) Compresión Fractal. </a:t>
            </a:r>
            <a:endParaRPr lang="es-419" sz="2000" dirty="0"/>
          </a:p>
        </p:txBody>
      </p:sp>
      <p:pic>
        <p:nvPicPr>
          <p:cNvPr id="9" name="Picture 2" descr="compresión con pérdida">
            <a:extLst>
              <a:ext uri="{FF2B5EF4-FFF2-40B4-BE49-F238E27FC236}">
                <a16:creationId xmlns:a16="http://schemas.microsoft.com/office/drawing/2014/main" id="{A952CF50-6C99-4854-9206-0C300B62ACA3}"/>
              </a:ext>
            </a:extLst>
          </p:cNvPr>
          <p:cNvPicPr>
            <a:picLocks noChangeAspect="1" noChangeArrowheads="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r="19068"/>
          <a:stretch/>
        </p:blipFill>
        <p:spPr bwMode="auto">
          <a:xfrm>
            <a:off x="6679982" y="1895957"/>
            <a:ext cx="4597209" cy="2840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273B34E4-1EE3-411B-99A9-9121B92FE3D1}"/>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11847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5" name="Rectángulo 4">
            <a:extLst>
              <a:ext uri="{FF2B5EF4-FFF2-40B4-BE49-F238E27FC236}">
                <a16:creationId xmlns:a16="http://schemas.microsoft.com/office/drawing/2014/main" id="{137C7ADE-9809-409C-B9B7-99CDCE91B5D9}"/>
              </a:ext>
            </a:extLst>
          </p:cNvPr>
          <p:cNvSpPr/>
          <p:nvPr/>
        </p:nvSpPr>
        <p:spPr>
          <a:xfrm>
            <a:off x="803880" y="1515096"/>
            <a:ext cx="10801966" cy="4097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0" name="CuadroTexto 9">
            <a:extLst>
              <a:ext uri="{FF2B5EF4-FFF2-40B4-BE49-F238E27FC236}">
                <a16:creationId xmlns:a16="http://schemas.microsoft.com/office/drawing/2014/main" id="{549F2A90-FF66-427A-AA2F-B0B92BC94604}"/>
              </a:ext>
            </a:extLst>
          </p:cNvPr>
          <p:cNvSpPr txBox="1"/>
          <p:nvPr/>
        </p:nvSpPr>
        <p:spPr>
          <a:xfrm>
            <a:off x="1024329" y="1855690"/>
            <a:ext cx="5716248" cy="347787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2000" b="1" dirty="0"/>
              <a:t>Codificación por transformación</a:t>
            </a:r>
            <a:r>
              <a:rPr lang="es-CO" sz="2000" b="1" i="1" dirty="0"/>
              <a:t>:</a:t>
            </a:r>
          </a:p>
          <a:p>
            <a:pPr marL="0" marR="0" lvl="0" indent="0" algn="ctr" rtl="0">
              <a:lnSpc>
                <a:spcPct val="100000"/>
              </a:lnSpc>
              <a:spcBef>
                <a:spcPts val="0"/>
              </a:spcBef>
              <a:spcAft>
                <a:spcPts val="0"/>
              </a:spcAft>
              <a:buClr>
                <a:srgbClr val="000000"/>
              </a:buClr>
              <a:buSzPts val="1400"/>
              <a:buFont typeface="Arial"/>
              <a:buNone/>
            </a:pPr>
            <a:endParaRPr lang="es-CO" sz="2000" b="1" i="1" dirty="0"/>
          </a:p>
          <a:p>
            <a:pPr marL="0" marR="0" lvl="0" indent="0" algn="just" rtl="0">
              <a:lnSpc>
                <a:spcPct val="100000"/>
              </a:lnSpc>
              <a:spcBef>
                <a:spcPts val="0"/>
              </a:spcBef>
              <a:spcAft>
                <a:spcPts val="0"/>
              </a:spcAft>
              <a:buClr>
                <a:srgbClr val="000000"/>
              </a:buClr>
              <a:buSzPts val="1400"/>
              <a:buFont typeface="Arial"/>
              <a:buNone/>
            </a:pPr>
            <a:r>
              <a:rPr lang="es-CO" sz="1800" dirty="0"/>
              <a:t>La base de esta técnica esta en utilizar operaciones como la transformada de Fourier para hacer corresponder la imagen con un conjunto de coeficientes, sobre los cuales se aplica un proceso de cuantificación asignándoles valores en donde una cierta cantidad de coeficientes tendrán valores poco significativos. Siendo estos últimos eliminados en un proceso conocido como cuantización. Produciéndose ahí la perdida de información, que no genera una distinguible en la imagen.</a:t>
            </a:r>
          </a:p>
        </p:txBody>
      </p:sp>
      <p:pic>
        <p:nvPicPr>
          <p:cNvPr id="1026" name="Picture 2" descr="Transformada de Fourier: alguien ha hecho el vídeo definitivo para  entenderla">
            <a:extLst>
              <a:ext uri="{FF2B5EF4-FFF2-40B4-BE49-F238E27FC236}">
                <a16:creationId xmlns:a16="http://schemas.microsoft.com/office/drawing/2014/main" id="{A7C3D3F0-D340-45D8-ABEA-59457D9F6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2449" y="2099871"/>
            <a:ext cx="4165222" cy="2776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6A51EF7B-5059-4A31-A828-6071F1C6CED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889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63581"/>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1106937" y="1334729"/>
            <a:ext cx="5889690"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lang="es-CO" sz="1800" b="1" dirty="0"/>
          </a:p>
          <a:p>
            <a:pPr marL="0" marR="0" lvl="0" indent="0" algn="ctr" rtl="0">
              <a:lnSpc>
                <a:spcPct val="100000"/>
              </a:lnSpc>
              <a:spcBef>
                <a:spcPts val="0"/>
              </a:spcBef>
              <a:spcAft>
                <a:spcPts val="0"/>
              </a:spcAft>
              <a:buClr>
                <a:srgbClr val="000000"/>
              </a:buClr>
              <a:buSzPts val="1400"/>
              <a:buFont typeface="Arial"/>
              <a:buNone/>
            </a:pPr>
            <a:r>
              <a:rPr lang="es-CO" sz="1800" b="1" dirty="0"/>
              <a:t>Vector de cuantización</a:t>
            </a:r>
            <a:r>
              <a:rPr lang="es-CO" sz="1800" b="1" i="1" dirty="0"/>
              <a:t>:</a:t>
            </a:r>
          </a:p>
          <a:p>
            <a:pPr marL="0" marR="0" lvl="0" indent="0" algn="ctr" rtl="0">
              <a:lnSpc>
                <a:spcPct val="100000"/>
              </a:lnSpc>
              <a:spcBef>
                <a:spcPts val="0"/>
              </a:spcBef>
              <a:spcAft>
                <a:spcPts val="0"/>
              </a:spcAft>
              <a:buClr>
                <a:srgbClr val="000000"/>
              </a:buClr>
              <a:buSzPts val="1400"/>
              <a:buFont typeface="Arial"/>
              <a:buNone/>
            </a:pPr>
            <a:endParaRPr lang="es-CO" sz="1800" b="1" i="1" dirty="0"/>
          </a:p>
          <a:p>
            <a:pPr marL="0" marR="0" lvl="0" indent="0" algn="just" rtl="0">
              <a:lnSpc>
                <a:spcPct val="100000"/>
              </a:lnSpc>
              <a:spcBef>
                <a:spcPts val="0"/>
              </a:spcBef>
              <a:spcAft>
                <a:spcPts val="0"/>
              </a:spcAft>
              <a:buClr>
                <a:srgbClr val="000000"/>
              </a:buClr>
              <a:buSzPts val="1400"/>
              <a:buFont typeface="Arial"/>
              <a:buNone/>
            </a:pPr>
            <a:r>
              <a:rPr lang="es-CO" sz="1800" u="none" strike="noStrike" cap="none" dirty="0">
                <a:solidFill>
                  <a:schemeClr val="tx1"/>
                </a:solidFill>
                <a:latin typeface="Arial"/>
                <a:ea typeface="Arial"/>
                <a:cs typeface="Arial"/>
                <a:sym typeface="Arial"/>
              </a:rPr>
              <a:t>Esta técnica se basa en seleccionar un conjunto representativo de la imagen para luego dividir este en grupos fijos llamados “Vectores”. Una vez formados los vectores obtenidos en el conjunto representativo estos se organizaran en una tabla compuesta de vectores diferentes encontrados </a:t>
            </a:r>
            <a:r>
              <a:rPr lang="es-CO" sz="1800" dirty="0">
                <a:solidFill>
                  <a:schemeClr val="tx1"/>
                </a:solidFill>
              </a:rPr>
              <a:t>en el conjunto </a:t>
            </a:r>
            <a:r>
              <a:rPr lang="es-CO" sz="1800" u="none" strike="noStrike" cap="none" dirty="0">
                <a:solidFill>
                  <a:schemeClr val="tx1"/>
                </a:solidFill>
                <a:latin typeface="Arial"/>
                <a:ea typeface="Arial"/>
                <a:cs typeface="Arial"/>
                <a:sym typeface="Arial"/>
              </a:rPr>
              <a:t>para poder compararlos con los vectores que conforman la </a:t>
            </a:r>
            <a:r>
              <a:rPr lang="es-CO" sz="1800" dirty="0">
                <a:solidFill>
                  <a:schemeClr val="tx1"/>
                </a:solidFill>
              </a:rPr>
              <a:t>imagen</a:t>
            </a:r>
            <a:r>
              <a:rPr lang="es-CO" sz="1800" u="none" strike="noStrike" cap="none" dirty="0">
                <a:solidFill>
                  <a:schemeClr val="tx1"/>
                </a:solidFill>
                <a:latin typeface="Arial"/>
                <a:ea typeface="Arial"/>
                <a:cs typeface="Arial"/>
                <a:sym typeface="Arial"/>
              </a:rPr>
              <a:t>. La diferencia en la cantidad y tamaño de los vectores nos mostraría la importancia de la compresión y que la cantidad de vectores repetidos que podrían haber en una misma imagen.</a:t>
            </a:r>
          </a:p>
        </p:txBody>
      </p:sp>
      <p:pic>
        <p:nvPicPr>
          <p:cNvPr id="6" name="Imagen 5">
            <a:extLst>
              <a:ext uri="{FF2B5EF4-FFF2-40B4-BE49-F238E27FC236}">
                <a16:creationId xmlns:a16="http://schemas.microsoft.com/office/drawing/2014/main" id="{DEC16B5F-4BF7-45DE-9873-87C67EDFCD2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2656" t="8528" r="55516"/>
          <a:stretch/>
        </p:blipFill>
        <p:spPr>
          <a:xfrm>
            <a:off x="7282134" y="1818863"/>
            <a:ext cx="2133600" cy="1827310"/>
          </a:xfrm>
          <a:prstGeom prst="rect">
            <a:avLst/>
          </a:prstGeom>
          <a:ln>
            <a:noFill/>
          </a:ln>
          <a:effectLst>
            <a:outerShdw blurRad="292100" dist="139700" dir="2700000" algn="tl" rotWithShape="0">
              <a:srgbClr val="333333">
                <a:alpha val="65000"/>
              </a:srgbClr>
            </a:outerShdw>
          </a:effectLst>
        </p:spPr>
      </p:pic>
      <p:pic>
        <p:nvPicPr>
          <p:cNvPr id="15" name="Imagen 14">
            <a:extLst>
              <a:ext uri="{FF2B5EF4-FFF2-40B4-BE49-F238E27FC236}">
                <a16:creationId xmlns:a16="http://schemas.microsoft.com/office/drawing/2014/main" id="{4F4CEBC3-8547-4637-BB6C-CF0B00890AA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54927" t="19717" r="1601" b="11548"/>
          <a:stretch/>
        </p:blipFill>
        <p:spPr>
          <a:xfrm>
            <a:off x="8810896" y="3882902"/>
            <a:ext cx="2217420" cy="1373090"/>
          </a:xfrm>
          <a:prstGeom prst="rect">
            <a:avLst/>
          </a:prstGeom>
          <a:ln>
            <a:noFill/>
          </a:ln>
          <a:effectLst>
            <a:outerShdw blurRad="292100" dist="139700" dir="2700000" algn="tl" rotWithShape="0">
              <a:srgbClr val="333333">
                <a:alpha val="65000"/>
              </a:srgbClr>
            </a:outerShdw>
          </a:effectLst>
        </p:spPr>
      </p:pic>
      <p:sp>
        <p:nvSpPr>
          <p:cNvPr id="12" name="Google Shape;217;p2">
            <a:extLst>
              <a:ext uri="{FF2B5EF4-FFF2-40B4-BE49-F238E27FC236}">
                <a16:creationId xmlns:a16="http://schemas.microsoft.com/office/drawing/2014/main" id="{FED48440-E953-4DDD-980C-208DFF7BEF38}"/>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59069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6" name="CuadroTexto 15">
            <a:extLst>
              <a:ext uri="{FF2B5EF4-FFF2-40B4-BE49-F238E27FC236}">
                <a16:creationId xmlns:a16="http://schemas.microsoft.com/office/drawing/2014/main" id="{E02190A8-00A1-450C-8E39-F215EDE76EC3}"/>
              </a:ext>
            </a:extLst>
          </p:cNvPr>
          <p:cNvSpPr txBox="1"/>
          <p:nvPr/>
        </p:nvSpPr>
        <p:spPr>
          <a:xfrm>
            <a:off x="1199083" y="1666052"/>
            <a:ext cx="6493517" cy="3908762"/>
          </a:xfrm>
          <a:prstGeom prst="rect">
            <a:avLst/>
          </a:prstGeom>
          <a:noFill/>
        </p:spPr>
        <p:txBody>
          <a:bodyPr wrap="square">
            <a:spAutoFit/>
          </a:bodyPr>
          <a:lstStyle/>
          <a:p>
            <a:pPr algn="ctr"/>
            <a:r>
              <a:rPr lang="es-MX" sz="1800" b="1" dirty="0"/>
              <a:t>Compresión Fractal:</a:t>
            </a:r>
            <a:endParaRPr lang="es-MX" sz="1800" dirty="0">
              <a:latin typeface="Arial" panose="020B0604020202020204" pitchFamily="34" charset="0"/>
              <a:cs typeface="Arial" panose="020B0604020202020204" pitchFamily="34" charset="0"/>
            </a:endParaRPr>
          </a:p>
          <a:p>
            <a:pPr algn="just"/>
            <a:endParaRPr lang="es-MX" sz="1800" dirty="0">
              <a:latin typeface="Arial" panose="020B0604020202020204" pitchFamily="34" charset="0"/>
              <a:cs typeface="Arial" panose="020B0604020202020204" pitchFamily="34" charset="0"/>
            </a:endParaRPr>
          </a:p>
          <a:p>
            <a:pPr algn="just"/>
            <a:r>
              <a:rPr lang="es-MX" sz="1800" dirty="0">
                <a:latin typeface="Arial" panose="020B0604020202020204" pitchFamily="34" charset="0"/>
                <a:cs typeface="Arial" panose="020B0604020202020204" pitchFamily="34" charset="0"/>
              </a:rPr>
              <a:t>La compresión fractal consiste en transmitir imágenes  utilizando funciones. Es decir, dada una imagen, desde un conjunto de imágenes, se aplica la función f, tal que f(i) es semejante a i. El proceso se completa transmitiéndose el coeficiente que únicamente identifica a f.</a:t>
            </a:r>
          </a:p>
          <a:p>
            <a:pPr algn="just"/>
            <a:endParaRPr lang="es-MX" sz="1800" dirty="0">
              <a:latin typeface="Arial" panose="020B0604020202020204" pitchFamily="34" charset="0"/>
              <a:cs typeface="Arial" panose="020B0604020202020204" pitchFamily="34" charset="0"/>
            </a:endParaRPr>
          </a:p>
          <a:p>
            <a:pPr algn="just"/>
            <a:r>
              <a:rPr lang="es-MX" sz="1800" dirty="0"/>
              <a:t>Uno de esos métodos consiste en encontrar un sistema de funciones iteradas (IFS). La información sobre la imagen quedará codificada en el IFS, en donde el aplicar reiteradamente las transformaciones permite obtener una imagen muy cercana a la original.</a:t>
            </a:r>
            <a:endParaRPr lang="es-419" sz="1800" dirty="0"/>
          </a:p>
          <a:p>
            <a:pPr algn="just"/>
            <a:endParaRPr lang="es-419"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188089B-9F04-4D29-B917-9B53E52C360E}"/>
              </a:ext>
            </a:extLst>
          </p:cNvPr>
          <p:cNvPicPr>
            <a:picLocks noChangeAspect="1"/>
          </p:cNvPicPr>
          <p:nvPr/>
        </p:nvPicPr>
        <p:blipFill>
          <a:blip r:embed="rId5"/>
          <a:stretch>
            <a:fillRect/>
          </a:stretch>
        </p:blipFill>
        <p:spPr>
          <a:xfrm>
            <a:off x="8236803" y="1538616"/>
            <a:ext cx="2518284" cy="3878307"/>
          </a:xfrm>
          <a:prstGeom prst="rect">
            <a:avLst/>
          </a:prstGeom>
          <a:ln>
            <a:noFill/>
          </a:ln>
          <a:effectLst>
            <a:outerShdw blurRad="292100" dist="139700" dir="2700000" algn="tl" rotWithShape="0">
              <a:srgbClr val="333333">
                <a:alpha val="65000"/>
              </a:srgbClr>
            </a:outerShdw>
          </a:effectLst>
        </p:spPr>
      </p:pic>
      <p:sp>
        <p:nvSpPr>
          <p:cNvPr id="11" name="Google Shape;217;p2">
            <a:extLst>
              <a:ext uri="{FF2B5EF4-FFF2-40B4-BE49-F238E27FC236}">
                <a16:creationId xmlns:a16="http://schemas.microsoft.com/office/drawing/2014/main" id="{D1FFAECA-557D-43FB-AE49-D1094C0D799F}"/>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23568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2" name="Rectángulo 11">
            <a:extLst>
              <a:ext uri="{FF2B5EF4-FFF2-40B4-BE49-F238E27FC236}">
                <a16:creationId xmlns:a16="http://schemas.microsoft.com/office/drawing/2014/main" id="{647CEFFC-6F9A-49EB-A778-C248CA20493A}"/>
              </a:ext>
            </a:extLst>
          </p:cNvPr>
          <p:cNvSpPr/>
          <p:nvPr/>
        </p:nvSpPr>
        <p:spPr>
          <a:xfrm>
            <a:off x="327939" y="1119890"/>
            <a:ext cx="11532042" cy="4684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692977" y="1526397"/>
            <a:ext cx="10801966" cy="892552"/>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0" dirty="0">
                <a:solidFill>
                  <a:srgbClr val="202122"/>
                </a:solidFill>
                <a:effectLst/>
                <a:latin typeface="Arial" panose="020B0604020202020204" pitchFamily="34" charset="0"/>
              </a:rPr>
              <a:t> </a:t>
            </a:r>
            <a:r>
              <a:rPr lang="es-CO" sz="2000" b="1" i="0" dirty="0">
                <a:solidFill>
                  <a:srgbClr val="202124"/>
                </a:solidFill>
                <a:effectLst/>
                <a:latin typeface="arial" panose="020B0604020202020204" pitchFamily="34" charset="0"/>
              </a:rPr>
              <a:t>¿</a:t>
            </a:r>
            <a:r>
              <a:rPr lang="es-ES" sz="2000" b="1" i="0" dirty="0">
                <a:solidFill>
                  <a:srgbClr val="202122"/>
                </a:solidFill>
                <a:effectLst/>
                <a:latin typeface="Arial" panose="020B0604020202020204" pitchFamily="34" charset="0"/>
              </a:rPr>
              <a:t>Que es el aprendizaje automático</a:t>
            </a:r>
            <a:r>
              <a:rPr lang="en-001" sz="2000" b="1" dirty="0">
                <a:solidFill>
                  <a:srgbClr val="202122"/>
                </a:solidFill>
                <a:latin typeface="Arial" panose="020B0604020202020204" pitchFamily="34" charset="0"/>
              </a:rPr>
              <a:t>?</a:t>
            </a:r>
            <a:endParaRPr lang="es-CO" sz="2000" b="1" dirty="0"/>
          </a:p>
          <a:p>
            <a:endParaRPr lang="es-ES" sz="1800" b="1" i="0" dirty="0">
              <a:solidFill>
                <a:srgbClr val="000000"/>
              </a:solidFill>
              <a:effectLst/>
              <a:latin typeface="Arial" panose="020B0604020202020204" pitchFamily="34" charset="0"/>
              <a:cs typeface="Arial" panose="020B0604020202020204" pitchFamily="34" charset="0"/>
            </a:endParaRPr>
          </a:p>
          <a:p>
            <a:endParaRPr lang="es-CO" dirty="0"/>
          </a:p>
        </p:txBody>
      </p:sp>
      <p:sp>
        <p:nvSpPr>
          <p:cNvPr id="10" name="CuadroTexto 9">
            <a:extLst>
              <a:ext uri="{FF2B5EF4-FFF2-40B4-BE49-F238E27FC236}">
                <a16:creationId xmlns:a16="http://schemas.microsoft.com/office/drawing/2014/main" id="{549F2A90-FF66-427A-AA2F-B0B92BC94604}"/>
              </a:ext>
            </a:extLst>
          </p:cNvPr>
          <p:cNvSpPr txBox="1"/>
          <p:nvPr/>
        </p:nvSpPr>
        <p:spPr>
          <a:xfrm>
            <a:off x="914464" y="2058026"/>
            <a:ext cx="5571968" cy="3539430"/>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400"/>
              <a:buFont typeface="Arial"/>
              <a:buNone/>
            </a:pPr>
            <a:r>
              <a:rPr lang="en-001" dirty="0"/>
              <a:t>El </a:t>
            </a:r>
            <a:r>
              <a:rPr lang="es-ES" dirty="0"/>
              <a:t>aprendizaje automático</a:t>
            </a:r>
            <a:r>
              <a:rPr lang="en-001" dirty="0"/>
              <a:t> (AA) o machine learning es </a:t>
            </a:r>
            <a:r>
              <a:rPr lang="es-ES" dirty="0"/>
              <a:t>actualmente</a:t>
            </a:r>
            <a:r>
              <a:rPr lang="en-001" dirty="0"/>
              <a:t> </a:t>
            </a:r>
            <a:r>
              <a:rPr lang="es-CO" dirty="0"/>
              <a:t>considerad</a:t>
            </a:r>
            <a:r>
              <a:rPr lang="en-001" dirty="0"/>
              <a:t> </a:t>
            </a:r>
            <a:r>
              <a:rPr lang="es-ES" dirty="0"/>
              <a:t>como</a:t>
            </a:r>
            <a:r>
              <a:rPr lang="en-001" dirty="0"/>
              <a:t> una </a:t>
            </a:r>
            <a:r>
              <a:rPr lang="es-ES" dirty="0"/>
              <a:t>tecnología</a:t>
            </a:r>
            <a:r>
              <a:rPr lang="en-001" dirty="0"/>
              <a:t> que integra </a:t>
            </a:r>
            <a:r>
              <a:rPr lang="es-CO" dirty="0"/>
              <a:t>el</a:t>
            </a:r>
            <a:r>
              <a:rPr lang="en-001" dirty="0"/>
              <a:t> </a:t>
            </a:r>
            <a:r>
              <a:rPr lang="es-ES" dirty="0"/>
              <a:t>desarrollo</a:t>
            </a:r>
            <a:r>
              <a:rPr lang="en-001" dirty="0"/>
              <a:t> de multiples </a:t>
            </a:r>
            <a:r>
              <a:rPr lang="es-ES" dirty="0"/>
              <a:t>disciplina</a:t>
            </a:r>
            <a:r>
              <a:rPr lang="en-001" dirty="0"/>
              <a:t>s </a:t>
            </a:r>
            <a:r>
              <a:rPr lang="es-ES" dirty="0"/>
              <a:t>relacionadas con los sistemas inteligentes como lo pueden ser la cibernética, inteligencia artificial y la estadística aplicada</a:t>
            </a:r>
            <a:r>
              <a:rPr lang="en-001" dirty="0"/>
              <a:t>.</a:t>
            </a:r>
          </a:p>
          <a:p>
            <a:pPr marL="0" marR="0" lvl="0" indent="0" algn="just" rtl="0">
              <a:lnSpc>
                <a:spcPct val="100000"/>
              </a:lnSpc>
              <a:spcBef>
                <a:spcPts val="0"/>
              </a:spcBef>
              <a:spcAft>
                <a:spcPts val="0"/>
              </a:spcAft>
              <a:buClr>
                <a:srgbClr val="000000"/>
              </a:buClr>
              <a:buSzPts val="1400"/>
              <a:buFont typeface="Arial"/>
              <a:buNone/>
            </a:pPr>
            <a:endParaRPr lang="es-ES" dirty="0"/>
          </a:p>
          <a:p>
            <a:pPr marL="0" marR="0" lvl="0" indent="0" algn="just" rtl="0">
              <a:lnSpc>
                <a:spcPct val="100000"/>
              </a:lnSpc>
              <a:spcBef>
                <a:spcPts val="0"/>
              </a:spcBef>
              <a:spcAft>
                <a:spcPts val="0"/>
              </a:spcAft>
              <a:buClr>
                <a:srgbClr val="000000"/>
              </a:buClr>
              <a:buSzPts val="1400"/>
              <a:buFont typeface="Arial"/>
              <a:buNone/>
            </a:pPr>
            <a:r>
              <a:rPr lang="es-ES" dirty="0"/>
              <a:t>Esta tecnología se centra en la resolución de problemas basándose en la aplicación de la teoría de la decisión estadística, dividiéndose principalmente en dos modos de aprendizaje automático, que son:</a:t>
            </a:r>
          </a:p>
          <a:p>
            <a:pPr marL="0" marR="0" lvl="0" indent="0" algn="just" rtl="0">
              <a:lnSpc>
                <a:spcPct val="100000"/>
              </a:lnSpc>
              <a:spcBef>
                <a:spcPts val="0"/>
              </a:spcBef>
              <a:spcAft>
                <a:spcPts val="0"/>
              </a:spcAft>
              <a:buClr>
                <a:srgbClr val="000000"/>
              </a:buClr>
              <a:buSzPts val="1400"/>
              <a:buFont typeface="Arial"/>
              <a:buNone/>
            </a:pPr>
            <a:endParaRPr lang="en-001" dirty="0"/>
          </a:p>
          <a:p>
            <a:pPr marL="0" marR="0" lvl="0" indent="0" algn="just" rtl="0">
              <a:lnSpc>
                <a:spcPct val="100000"/>
              </a:lnSpc>
              <a:spcBef>
                <a:spcPts val="0"/>
              </a:spcBef>
              <a:spcAft>
                <a:spcPts val="0"/>
              </a:spcAft>
              <a:buClr>
                <a:srgbClr val="000000"/>
              </a:buClr>
              <a:buSzPts val="1400"/>
              <a:buFont typeface="Arial"/>
              <a:buNone/>
            </a:pPr>
            <a:endParaRPr lang="es-ES" dirty="0"/>
          </a:p>
          <a:p>
            <a:r>
              <a:rPr lang="en-001" sz="1400" dirty="0"/>
              <a:t>-</a:t>
            </a:r>
            <a:r>
              <a:rPr lang="es-ES" dirty="0"/>
              <a:t>Aprendizaje deductivo e inductivo</a:t>
            </a:r>
          </a:p>
          <a:p>
            <a:endParaRPr lang="en-001" sz="1400" dirty="0"/>
          </a:p>
          <a:p>
            <a:pPr marL="0" marR="0" lvl="0" indent="0" algn="just" rtl="0">
              <a:lnSpc>
                <a:spcPct val="100000"/>
              </a:lnSpc>
              <a:spcBef>
                <a:spcPts val="0"/>
              </a:spcBef>
              <a:spcAft>
                <a:spcPts val="0"/>
              </a:spcAft>
              <a:buClr>
                <a:srgbClr val="000000"/>
              </a:buClr>
              <a:buSzPts val="1400"/>
              <a:buFont typeface="Arial"/>
              <a:buNone/>
            </a:pPr>
            <a:endParaRPr lang="es-ES" dirty="0"/>
          </a:p>
          <a:p>
            <a:pPr marL="0" marR="0" lvl="0" indent="0" algn="just" rtl="0">
              <a:lnSpc>
                <a:spcPct val="100000"/>
              </a:lnSpc>
              <a:spcBef>
                <a:spcPts val="0"/>
              </a:spcBef>
              <a:spcAft>
                <a:spcPts val="0"/>
              </a:spcAft>
              <a:buClr>
                <a:srgbClr val="000000"/>
              </a:buClr>
              <a:buSzPts val="1400"/>
              <a:buFont typeface="Arial"/>
              <a:buNone/>
            </a:pPr>
            <a:r>
              <a:rPr lang="es-ES" dirty="0"/>
              <a:t>-</a:t>
            </a:r>
            <a:r>
              <a:rPr lang="en-001" dirty="0"/>
              <a:t>A</a:t>
            </a:r>
            <a:r>
              <a:rPr lang="es-ES" sz="1400" dirty="0" err="1"/>
              <a:t>prendizaje</a:t>
            </a:r>
            <a:r>
              <a:rPr lang="es-ES" sz="1400" dirty="0"/>
              <a:t> supervisado y no supervisado</a:t>
            </a:r>
            <a:r>
              <a:rPr lang="en-001" sz="1400" dirty="0"/>
              <a:t> </a:t>
            </a:r>
            <a:endParaRPr lang="es-ES" dirty="0"/>
          </a:p>
          <a:p>
            <a:pPr marL="0" marR="0" lvl="0" indent="0" rtl="0">
              <a:lnSpc>
                <a:spcPct val="100000"/>
              </a:lnSpc>
              <a:spcBef>
                <a:spcPts val="0"/>
              </a:spcBef>
              <a:spcAft>
                <a:spcPts val="0"/>
              </a:spcAft>
              <a:buClr>
                <a:srgbClr val="000000"/>
              </a:buClr>
              <a:buSzPts val="1400"/>
              <a:buFont typeface="Arial"/>
              <a:buNone/>
            </a:pPr>
            <a:endParaRPr lang="es-ES" dirty="0"/>
          </a:p>
        </p:txBody>
      </p:sp>
      <p:pic>
        <p:nvPicPr>
          <p:cNvPr id="1028" name="Picture 4" descr="Machine Learning&amp;#39;: definición, tipos y aplicaciones prácticas - Iberdrola">
            <a:extLst>
              <a:ext uri="{FF2B5EF4-FFF2-40B4-BE49-F238E27FC236}">
                <a16:creationId xmlns:a16="http://schemas.microsoft.com/office/drawing/2014/main" id="{2E83D267-1D8F-4FFC-AF78-281124513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015" y="1237206"/>
            <a:ext cx="3847824" cy="216117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E1F7F56-D73A-4C01-AD7A-617233836E96}"/>
              </a:ext>
            </a:extLst>
          </p:cNvPr>
          <p:cNvPicPr>
            <a:picLocks noChangeAspect="1"/>
          </p:cNvPicPr>
          <p:nvPr/>
        </p:nvPicPr>
        <p:blipFill>
          <a:blip r:embed="rId6"/>
          <a:stretch>
            <a:fillRect/>
          </a:stretch>
        </p:blipFill>
        <p:spPr>
          <a:xfrm>
            <a:off x="7565134" y="3398384"/>
            <a:ext cx="3187432" cy="2214995"/>
          </a:xfrm>
          <a:prstGeom prst="rect">
            <a:avLst/>
          </a:prstGeom>
        </p:spPr>
      </p:pic>
      <p:sp>
        <p:nvSpPr>
          <p:cNvPr id="11" name="Google Shape;217;p2">
            <a:extLst>
              <a:ext uri="{FF2B5EF4-FFF2-40B4-BE49-F238E27FC236}">
                <a16:creationId xmlns:a16="http://schemas.microsoft.com/office/drawing/2014/main" id="{2803CDED-6E34-4892-915F-5E6CAF145672}"/>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89453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861774"/>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1400"/>
              <a:buFont typeface="Arial"/>
              <a:buNone/>
            </a:pPr>
            <a:r>
              <a:rPr lang="es-ES" b="0" i="0" dirty="0">
                <a:solidFill>
                  <a:srgbClr val="202122"/>
                </a:solidFill>
                <a:effectLst/>
                <a:latin typeface="Arial" panose="020B0604020202020204" pitchFamily="34" charset="0"/>
              </a:rPr>
              <a:t> </a:t>
            </a:r>
            <a:r>
              <a:rPr lang="es-ES" sz="1800" b="1" i="1" dirty="0"/>
              <a:t>Aprendizaje deductivo e inductivo</a:t>
            </a:r>
          </a:p>
          <a:p>
            <a:endParaRPr lang="es-ES" sz="1800" b="1" i="0" dirty="0">
              <a:solidFill>
                <a:srgbClr val="000000"/>
              </a:solidFill>
              <a:effectLst/>
              <a:latin typeface="Arial" panose="020B0604020202020204" pitchFamily="34" charset="0"/>
              <a:cs typeface="Arial" panose="020B0604020202020204" pitchFamily="34" charset="0"/>
            </a:endParaRP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40119" y="1472585"/>
            <a:ext cx="5357167" cy="3635533"/>
          </a:xfrm>
          <a:prstGeom prst="rect">
            <a:avLst/>
          </a:prstGeom>
          <a:noFill/>
          <a:ln>
            <a:noFill/>
          </a:ln>
        </p:spPr>
        <p:txBody>
          <a:bodyPr spcFirstLastPara="1" wrap="square" lIns="90000" tIns="45000" rIns="90000" bIns="45000" anchor="t" anchorCtr="0">
            <a:noAutofit/>
          </a:bodyPr>
          <a:lstStyle/>
          <a:p>
            <a:pPr algn="just">
              <a:buSzPts val="1400"/>
            </a:pPr>
            <a:r>
              <a:rPr lang="es-ES" sz="1600" b="1" i="1" dirty="0"/>
              <a:t>Aprendizaje inductivo</a:t>
            </a:r>
            <a:r>
              <a:rPr lang="es-CO" sz="1600" b="1" i="1" dirty="0"/>
              <a:t>:</a:t>
            </a:r>
            <a:endParaRPr lang="es-CO" sz="1600" b="1" i="1"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ES" sz="1600" dirty="0">
                <a:solidFill>
                  <a:schemeClr val="tx1"/>
                </a:solidFill>
              </a:rPr>
              <a:t>También conocido como aprendizaje a partir de ejemplos</a:t>
            </a:r>
            <a:r>
              <a:rPr lang="en-001" sz="1600" dirty="0">
                <a:solidFill>
                  <a:schemeClr val="tx1"/>
                </a:solidFill>
              </a:rPr>
              <a:t>, es un modo de </a:t>
            </a:r>
            <a:r>
              <a:rPr lang="es-ES" sz="1600" dirty="0">
                <a:solidFill>
                  <a:schemeClr val="tx1"/>
                </a:solidFill>
              </a:rPr>
              <a:t>aprendizaje en donde el</a:t>
            </a:r>
            <a:r>
              <a:rPr lang="en-001" sz="1600" dirty="0">
                <a:solidFill>
                  <a:schemeClr val="tx1"/>
                </a:solidFill>
              </a:rPr>
              <a:t> </a:t>
            </a:r>
            <a:r>
              <a:rPr lang="es-ES" sz="1600" dirty="0">
                <a:solidFill>
                  <a:schemeClr val="tx1"/>
                </a:solidFill>
              </a:rPr>
              <a:t>sistema cuenta con muy poco conocimiento sobre la tarea a resolver y debe de construir sus modelos de solución en base a la observación de ejemplos de entrada/salida de dicha tarea.</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179475" y="3500937"/>
            <a:ext cx="6025388" cy="2062103"/>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ES" sz="1600" b="1" i="1" dirty="0"/>
              <a:t>Aprendizaje deductivo</a:t>
            </a:r>
            <a:r>
              <a:rPr lang="es-CO" sz="1600" b="1" i="1" dirty="0"/>
              <a:t>:</a:t>
            </a:r>
          </a:p>
          <a:p>
            <a:pPr marL="0" marR="0" lvl="0" indent="0" rtl="0">
              <a:lnSpc>
                <a:spcPct val="100000"/>
              </a:lnSpc>
              <a:spcBef>
                <a:spcPts val="0"/>
              </a:spcBef>
              <a:spcAft>
                <a:spcPts val="0"/>
              </a:spcAft>
              <a:buClr>
                <a:srgbClr val="000000"/>
              </a:buClr>
              <a:buSzPts val="1400"/>
              <a:buFont typeface="Arial"/>
              <a:buNone/>
            </a:pPr>
            <a:r>
              <a:rPr lang="en-001" sz="1600" dirty="0"/>
              <a:t>Tambien </a:t>
            </a:r>
            <a:r>
              <a:rPr lang="es-ES" sz="1600" dirty="0"/>
              <a:t>conocido como aprendizaje por instrucción, es un modo de aprendizaje en donde </a:t>
            </a:r>
            <a:r>
              <a:rPr lang="en-001" sz="1600" dirty="0"/>
              <a:t>se </a:t>
            </a:r>
            <a:r>
              <a:rPr lang="es-ES" sz="1600" dirty="0"/>
              <a:t>asume</a:t>
            </a:r>
            <a:r>
              <a:rPr lang="en-001" sz="1600" dirty="0"/>
              <a:t> que hay </a:t>
            </a:r>
            <a:r>
              <a:rPr lang="es-ES" sz="1600" dirty="0"/>
              <a:t>un agente externo</a:t>
            </a:r>
            <a:r>
              <a:rPr lang="en-001" sz="1600" dirty="0"/>
              <a:t> al </a:t>
            </a:r>
            <a:r>
              <a:rPr lang="es-ES" sz="1600" dirty="0"/>
              <a:t>sistema</a:t>
            </a:r>
            <a:r>
              <a:rPr lang="en-001" sz="1600" dirty="0"/>
              <a:t> (</a:t>
            </a:r>
            <a:r>
              <a:rPr lang="es-ES" sz="1600" dirty="0"/>
              <a:t>humano</a:t>
            </a:r>
            <a:r>
              <a:rPr lang="en-001" sz="1600" dirty="0"/>
              <a:t>) que </a:t>
            </a:r>
            <a:r>
              <a:rPr lang="es-ES" sz="1600" dirty="0"/>
              <a:t>conoce</a:t>
            </a:r>
            <a:r>
              <a:rPr lang="en-001" sz="1600" dirty="0"/>
              <a:t> la </a:t>
            </a:r>
            <a:r>
              <a:rPr lang="es-ES" sz="1600" dirty="0"/>
              <a:t>información</a:t>
            </a:r>
            <a:r>
              <a:rPr lang="en-001" sz="1600" dirty="0"/>
              <a:t> que se </a:t>
            </a:r>
            <a:r>
              <a:rPr lang="es-ES" sz="1600" dirty="0"/>
              <a:t>necesita y la ingresa al sistema</a:t>
            </a:r>
            <a:r>
              <a:rPr lang="en-001" sz="1600" dirty="0"/>
              <a:t>. </a:t>
            </a:r>
            <a:r>
              <a:rPr lang="es-CO" sz="1600" dirty="0"/>
              <a:t>E</a:t>
            </a:r>
            <a:r>
              <a:rPr lang="en-001" sz="1600" dirty="0"/>
              <a:t>n </a:t>
            </a:r>
            <a:r>
              <a:rPr lang="es-ES" sz="1600" dirty="0"/>
              <a:t>el</a:t>
            </a:r>
            <a:r>
              <a:rPr lang="en-001" sz="1600" dirty="0"/>
              <a:t> AA </a:t>
            </a:r>
            <a:r>
              <a:rPr lang="es-ES" sz="1600" dirty="0"/>
              <a:t>el</a:t>
            </a:r>
            <a:r>
              <a:rPr lang="en-001" sz="1600" dirty="0"/>
              <a:t> </a:t>
            </a:r>
            <a:r>
              <a:rPr lang="es-ES" sz="1600" dirty="0"/>
              <a:t>aprendizaje</a:t>
            </a:r>
            <a:r>
              <a:rPr lang="en-001" sz="1600" dirty="0"/>
              <a:t> </a:t>
            </a:r>
            <a:r>
              <a:rPr lang="es-ES" sz="1600" dirty="0"/>
              <a:t>deductivo</a:t>
            </a:r>
            <a:r>
              <a:rPr lang="en-001" sz="1600" dirty="0"/>
              <a:t> no se </a:t>
            </a:r>
            <a:r>
              <a:rPr lang="es-ES" sz="1600" dirty="0"/>
              <a:t>considera tanto un aprendizaje sino una </a:t>
            </a:r>
            <a:r>
              <a:rPr lang="en-001" sz="1600" dirty="0"/>
              <a:t>ense</a:t>
            </a:r>
            <a:r>
              <a:rPr lang="es-CO" sz="1600" b="0" i="0" dirty="0">
                <a:solidFill>
                  <a:srgbClr val="202124"/>
                </a:solidFill>
                <a:effectLst/>
                <a:latin typeface="arial" panose="020B0604020202020204" pitchFamily="34" charset="0"/>
              </a:rPr>
              <a:t>ñ</a:t>
            </a:r>
            <a:r>
              <a:rPr lang="en-001" sz="1600" b="0" i="0" dirty="0">
                <a:solidFill>
                  <a:srgbClr val="202124"/>
                </a:solidFill>
                <a:effectLst/>
                <a:latin typeface="arial" panose="020B0604020202020204" pitchFamily="34" charset="0"/>
              </a:rPr>
              <a:t>ansa, </a:t>
            </a:r>
            <a:r>
              <a:rPr lang="es-ES" sz="1600" b="0" i="0" dirty="0">
                <a:solidFill>
                  <a:srgbClr val="202124"/>
                </a:solidFill>
                <a:effectLst/>
                <a:latin typeface="arial" panose="020B0604020202020204" pitchFamily="34" charset="0"/>
              </a:rPr>
              <a:t>ya</a:t>
            </a:r>
            <a:r>
              <a:rPr lang="en-001" sz="1600" b="0" i="0" dirty="0">
                <a:solidFill>
                  <a:srgbClr val="202124"/>
                </a:solidFill>
                <a:effectLst/>
                <a:latin typeface="arial" panose="020B0604020202020204" pitchFamily="34" charset="0"/>
              </a:rPr>
              <a:t> que se “</a:t>
            </a:r>
            <a:r>
              <a:rPr lang="es-ES" sz="1600" b="0" i="0" dirty="0">
                <a:solidFill>
                  <a:srgbClr val="202124"/>
                </a:solidFill>
                <a:effectLst/>
                <a:latin typeface="arial" panose="020B0604020202020204" pitchFamily="34" charset="0"/>
              </a:rPr>
              <a:t>programa</a:t>
            </a:r>
            <a:r>
              <a:rPr lang="en-001" sz="1600" b="0" i="0" dirty="0">
                <a:solidFill>
                  <a:srgbClr val="202124"/>
                </a:solidFill>
                <a:effectLst/>
                <a:latin typeface="arial" panose="020B0604020202020204" pitchFamily="34" charset="0"/>
              </a:rPr>
              <a:t>” </a:t>
            </a:r>
            <a:r>
              <a:rPr lang="es-ES" sz="1600" b="0" i="0" dirty="0">
                <a:solidFill>
                  <a:srgbClr val="202124"/>
                </a:solidFill>
                <a:effectLst/>
                <a:latin typeface="arial" panose="020B0604020202020204" pitchFamily="34" charset="0"/>
              </a:rPr>
              <a:t>el</a:t>
            </a:r>
            <a:r>
              <a:rPr lang="en-001" sz="1600" b="0" i="0" dirty="0">
                <a:solidFill>
                  <a:srgbClr val="202124"/>
                </a:solidFill>
                <a:effectLst/>
                <a:latin typeface="arial" panose="020B0604020202020204" pitchFamily="34" charset="0"/>
              </a:rPr>
              <a:t> </a:t>
            </a:r>
            <a:r>
              <a:rPr lang="es-ES" sz="1600" b="0" i="0" dirty="0">
                <a:solidFill>
                  <a:srgbClr val="202124"/>
                </a:solidFill>
                <a:effectLst/>
                <a:latin typeface="arial" panose="020B0604020202020204" pitchFamily="34" charset="0"/>
              </a:rPr>
              <a:t>sistema</a:t>
            </a:r>
            <a:r>
              <a:rPr lang="en-001" sz="1600" b="0" i="0" dirty="0">
                <a:solidFill>
                  <a:srgbClr val="202124"/>
                </a:solidFill>
                <a:effectLst/>
                <a:latin typeface="arial" panose="020B0604020202020204" pitchFamily="34" charset="0"/>
              </a:rPr>
              <a:t> para resolver una </a:t>
            </a:r>
            <a:r>
              <a:rPr lang="es-ES" sz="1600" b="0" i="0" dirty="0">
                <a:solidFill>
                  <a:srgbClr val="202124"/>
                </a:solidFill>
                <a:effectLst/>
                <a:latin typeface="arial" panose="020B0604020202020204" pitchFamily="34" charset="0"/>
              </a:rPr>
              <a:t>tarea</a:t>
            </a:r>
            <a:r>
              <a:rPr lang="en-001" sz="1600" b="0" i="0" dirty="0">
                <a:solidFill>
                  <a:srgbClr val="202124"/>
                </a:solidFill>
                <a:effectLst/>
                <a:latin typeface="arial" panose="020B0604020202020204" pitchFamily="34" charset="0"/>
              </a:rPr>
              <a:t>.</a:t>
            </a:r>
            <a:endParaRPr lang="es-CO" dirty="0"/>
          </a:p>
        </p:txBody>
      </p:sp>
      <p:pic>
        <p:nvPicPr>
          <p:cNvPr id="2050" name="Picture 2" descr="Reinforcement Learning, Intuition, and Abductive Reasoning">
            <a:extLst>
              <a:ext uri="{FF2B5EF4-FFF2-40B4-BE49-F238E27FC236}">
                <a16:creationId xmlns:a16="http://schemas.microsoft.com/office/drawing/2014/main" id="{08F11D75-0B7E-4DA1-9EBF-6EE31F46D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327" y="1467316"/>
            <a:ext cx="4912493" cy="20336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are the differences between Inductive Reasoning and Deductive  Reasoning in Machine Learning? | i2tutorials">
            <a:extLst>
              <a:ext uri="{FF2B5EF4-FFF2-40B4-BE49-F238E27FC236}">
                <a16:creationId xmlns:a16="http://schemas.microsoft.com/office/drawing/2014/main" id="{49741FAA-6305-4381-9AAD-46F06951F7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1823" y="3364339"/>
            <a:ext cx="3258948" cy="21726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inductive learning? – Net Languages Blog">
            <a:extLst>
              <a:ext uri="{FF2B5EF4-FFF2-40B4-BE49-F238E27FC236}">
                <a16:creationId xmlns:a16="http://schemas.microsoft.com/office/drawing/2014/main" id="{5176886E-D527-4333-84D4-67292DD36A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202" r="15010"/>
          <a:stretch/>
        </p:blipFill>
        <p:spPr bwMode="auto">
          <a:xfrm>
            <a:off x="9695175" y="3828362"/>
            <a:ext cx="2269540" cy="1539694"/>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17;p2">
            <a:extLst>
              <a:ext uri="{FF2B5EF4-FFF2-40B4-BE49-F238E27FC236}">
                <a16:creationId xmlns:a16="http://schemas.microsoft.com/office/drawing/2014/main" id="{B3EA4687-2EE6-4D6B-9D70-2659C277B1E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69533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861774"/>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1" dirty="0"/>
              <a:t>Aprendizaje supervisado y no supervisado</a:t>
            </a:r>
            <a:endParaRPr lang="en-001" sz="1800" b="1" i="1" dirty="0"/>
          </a:p>
          <a:p>
            <a:endParaRPr lang="es-ES" sz="1800" b="1" i="0" dirty="0">
              <a:solidFill>
                <a:srgbClr val="000000"/>
              </a:solidFill>
              <a:effectLst/>
              <a:latin typeface="Arial" panose="020B0604020202020204" pitchFamily="34" charset="0"/>
              <a:cs typeface="Arial" panose="020B0604020202020204" pitchFamily="34" charset="0"/>
            </a:endParaRP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34241" y="1366604"/>
            <a:ext cx="5589317" cy="3635533"/>
          </a:xfrm>
          <a:prstGeom prst="rect">
            <a:avLst/>
          </a:prstGeom>
          <a:noFill/>
          <a:ln>
            <a:noFill/>
          </a:ln>
        </p:spPr>
        <p:txBody>
          <a:bodyPr spcFirstLastPara="1" wrap="square" lIns="90000" tIns="45000" rIns="90000" bIns="45000" anchor="t" anchorCtr="0">
            <a:noAutofit/>
          </a:bodyPr>
          <a:lstStyle/>
          <a:p>
            <a:pPr marL="0" marR="0" lvl="0" indent="0" rtl="0">
              <a:lnSpc>
                <a:spcPct val="100000"/>
              </a:lnSpc>
              <a:spcBef>
                <a:spcPts val="0"/>
              </a:spcBef>
              <a:spcAft>
                <a:spcPts val="0"/>
              </a:spcAft>
              <a:buClr>
                <a:srgbClr val="000000"/>
              </a:buClr>
              <a:buSzPts val="1400"/>
              <a:buFont typeface="Arial"/>
              <a:buNone/>
            </a:pPr>
            <a:r>
              <a:rPr lang="es-ES" sz="1600" b="1" i="1" dirty="0"/>
              <a:t>Aprendizaje </a:t>
            </a:r>
            <a:r>
              <a:rPr lang="en-001" sz="1600" b="1" i="1" dirty="0"/>
              <a:t>no </a:t>
            </a:r>
            <a:r>
              <a:rPr lang="es-ES" sz="1600" b="1" i="1" dirty="0"/>
              <a:t>supervisado</a:t>
            </a:r>
            <a:r>
              <a:rPr lang="es-CO" sz="1600" b="1" i="1" dirty="0"/>
              <a:t>:</a:t>
            </a:r>
            <a:endParaRPr lang="en-001" sz="1600" b="1" i="1" dirty="0"/>
          </a:p>
          <a:p>
            <a:pPr marL="0" marR="0" lvl="0" indent="0" rtl="0">
              <a:lnSpc>
                <a:spcPct val="100000"/>
              </a:lnSpc>
              <a:spcBef>
                <a:spcPts val="0"/>
              </a:spcBef>
              <a:spcAft>
                <a:spcPts val="0"/>
              </a:spcAft>
              <a:buClr>
                <a:srgbClr val="000000"/>
              </a:buClr>
              <a:buSzPts val="1400"/>
              <a:buFont typeface="Arial"/>
              <a:buNone/>
            </a:pPr>
            <a:r>
              <a:rPr lang="es-ES" sz="1600" dirty="0"/>
              <a:t>En el aprendizaje no supervisado solo se cuenta con los datos</a:t>
            </a:r>
            <a:r>
              <a:rPr lang="en-001" sz="1600" dirty="0"/>
              <a:t> de entrada </a:t>
            </a:r>
            <a:r>
              <a:rPr lang="es-CO" sz="2000" dirty="0"/>
              <a:t>x ∈ X</a:t>
            </a:r>
            <a:r>
              <a:rPr lang="en-001" sz="1600" dirty="0"/>
              <a:t> y </a:t>
            </a:r>
            <a:r>
              <a:rPr lang="es-ES" sz="1600" dirty="0"/>
              <a:t>el objetivo es hallar </a:t>
            </a:r>
            <a:r>
              <a:rPr lang="en-001" sz="1600" dirty="0"/>
              <a:t>la </a:t>
            </a:r>
            <a:r>
              <a:rPr lang="es-ES" sz="1600" dirty="0"/>
              <a:t>información</a:t>
            </a:r>
            <a:r>
              <a:rPr lang="en-001" sz="1600" dirty="0"/>
              <a:t> de </a:t>
            </a:r>
            <a:r>
              <a:rPr lang="es-ES" sz="1600" dirty="0"/>
              <a:t>salida</a:t>
            </a:r>
            <a:r>
              <a:rPr lang="en-001" sz="1600" dirty="0"/>
              <a:t> </a:t>
            </a:r>
            <a:r>
              <a:rPr lang="es-ES" sz="1600" dirty="0"/>
              <a:t>perteneciente</a:t>
            </a:r>
            <a:r>
              <a:rPr lang="en-001" sz="1600" dirty="0"/>
              <a:t> al </a:t>
            </a:r>
            <a:r>
              <a:rPr lang="es-ES" sz="1600" dirty="0"/>
              <a:t>dominio</a:t>
            </a:r>
            <a:r>
              <a:rPr lang="en-001" sz="1600" dirty="0"/>
              <a:t> de </a:t>
            </a:r>
            <a:r>
              <a:rPr lang="es-ES" sz="1600" dirty="0"/>
              <a:t>salida</a:t>
            </a:r>
            <a:r>
              <a:rPr lang="en-001" sz="1600" dirty="0"/>
              <a:t> </a:t>
            </a:r>
            <a:r>
              <a:rPr lang="en-001" sz="1600" b="1" dirty="0"/>
              <a:t>Y</a:t>
            </a:r>
            <a:r>
              <a:rPr lang="en-001" sz="1600" dirty="0"/>
              <a:t>. </a:t>
            </a:r>
            <a:r>
              <a:rPr lang="es-ES" sz="1600" dirty="0"/>
              <a:t>En problemas de clasificación, esta información se refiere a la estructura de clases de los datos </a:t>
            </a:r>
            <a:r>
              <a:rPr lang="es-CO" sz="1600" dirty="0"/>
              <a:t>x ∈ X</a:t>
            </a:r>
            <a:r>
              <a:rPr lang="en-001" sz="1200" dirty="0"/>
              <a:t>  </a:t>
            </a:r>
            <a:r>
              <a:rPr lang="en-001" dirty="0"/>
              <a:t>y </a:t>
            </a:r>
            <a:r>
              <a:rPr lang="es-ES" sz="1600" dirty="0"/>
              <a:t>este tipo de problemas se conocen como agrupamiento o “</a:t>
            </a:r>
            <a:r>
              <a:rPr lang="es-ES" sz="1600" dirty="0" err="1"/>
              <a:t>clustering</a:t>
            </a:r>
            <a:r>
              <a:rPr lang="es-ES" sz="1600" dirty="0"/>
              <a:t>”.</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224729" y="4312754"/>
            <a:ext cx="6025388" cy="1077218"/>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ES" sz="1600" b="1" i="1" dirty="0"/>
              <a:t>Aprendizaje supervisado</a:t>
            </a:r>
            <a:r>
              <a:rPr lang="es-CO" sz="1600" b="1" i="1" dirty="0"/>
              <a:t>:</a:t>
            </a:r>
            <a:endParaRPr lang="en-001" sz="1600" b="1" i="1" dirty="0"/>
          </a:p>
          <a:p>
            <a:pPr marL="0" marR="0" lvl="0" indent="0" rtl="0">
              <a:lnSpc>
                <a:spcPct val="100000"/>
              </a:lnSpc>
              <a:spcBef>
                <a:spcPts val="0"/>
              </a:spcBef>
              <a:spcAft>
                <a:spcPts val="0"/>
              </a:spcAft>
              <a:buClr>
                <a:srgbClr val="000000"/>
              </a:buClr>
              <a:buSzPts val="1400"/>
              <a:buFont typeface="Arial"/>
              <a:buNone/>
            </a:pPr>
            <a:r>
              <a:rPr lang="en-001" sz="1600" dirty="0"/>
              <a:t>Es, </a:t>
            </a:r>
            <a:r>
              <a:rPr lang="es-ES" sz="1600" dirty="0"/>
              <a:t>en un principio el método de aprendizaje mas sencillo, ya </a:t>
            </a:r>
            <a:r>
              <a:rPr lang="en-001" sz="1600" dirty="0"/>
              <a:t>que de entrada se </a:t>
            </a:r>
            <a:r>
              <a:rPr lang="es-ES" sz="1600" dirty="0"/>
              <a:t>cuenta con la información completa</a:t>
            </a:r>
            <a:r>
              <a:rPr lang="en-001" sz="1600" dirty="0"/>
              <a:t> de las entradas y </a:t>
            </a:r>
            <a:r>
              <a:rPr lang="es-ES" sz="1600" dirty="0"/>
              <a:t>salidas de</a:t>
            </a:r>
            <a:r>
              <a:rPr lang="en-001" sz="1600" dirty="0"/>
              <a:t>l </a:t>
            </a:r>
            <a:r>
              <a:rPr lang="es-ES" sz="1600" dirty="0"/>
              <a:t>entrenamiento.</a:t>
            </a:r>
          </a:p>
        </p:txBody>
      </p:sp>
      <p:pic>
        <p:nvPicPr>
          <p:cNvPr id="3074" name="Picture 2" descr="Machine learning explained: Understanding supervised, unsupervised, and reinforcement  learning">
            <a:extLst>
              <a:ext uri="{FF2B5EF4-FFF2-40B4-BE49-F238E27FC236}">
                <a16:creationId xmlns:a16="http://schemas.microsoft.com/office/drawing/2014/main" id="{BF4D836E-1086-4C4B-B335-B2A151F57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031" y="1468028"/>
            <a:ext cx="4980713" cy="28497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Why Unsupervised Machine Learning is the Future of Cybersecurity -  TechNative">
            <a:extLst>
              <a:ext uri="{FF2B5EF4-FFF2-40B4-BE49-F238E27FC236}">
                <a16:creationId xmlns:a16="http://schemas.microsoft.com/office/drawing/2014/main" id="{12CBC860-08E9-48D6-9897-F14A6043AB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299" y="3174606"/>
            <a:ext cx="4125102" cy="2360217"/>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7;p2">
            <a:extLst>
              <a:ext uri="{FF2B5EF4-FFF2-40B4-BE49-F238E27FC236}">
                <a16:creationId xmlns:a16="http://schemas.microsoft.com/office/drawing/2014/main" id="{DC4DEA6F-E6CF-4080-A8E7-36C559981669}"/>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200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861774"/>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sz="1800" b="1" i="1" dirty="0"/>
              <a:t>Otros modos de aprendizaje automático</a:t>
            </a:r>
            <a:r>
              <a:rPr lang="en-001" sz="1800" b="1" i="1" dirty="0"/>
              <a:t>:</a:t>
            </a:r>
          </a:p>
          <a:p>
            <a:endParaRPr lang="es-ES" sz="1800" b="1" i="0" dirty="0">
              <a:solidFill>
                <a:srgbClr val="000000"/>
              </a:solidFill>
              <a:effectLst/>
              <a:latin typeface="Arial" panose="020B0604020202020204" pitchFamily="34" charset="0"/>
              <a:cs typeface="Arial" panose="020B0604020202020204" pitchFamily="34" charset="0"/>
            </a:endParaRPr>
          </a:p>
          <a:p>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19549" y="1433298"/>
            <a:ext cx="5589317" cy="3635533"/>
          </a:xfrm>
          <a:prstGeom prst="rect">
            <a:avLst/>
          </a:prstGeom>
          <a:noFill/>
          <a:ln>
            <a:noFill/>
          </a:ln>
        </p:spPr>
        <p:txBody>
          <a:bodyPr spcFirstLastPara="1" wrap="square" lIns="90000" tIns="45000" rIns="90000" bIns="45000" anchor="t" anchorCtr="0">
            <a:noAutofit/>
          </a:bodyPr>
          <a:lstStyle/>
          <a:p>
            <a:pPr marL="0" marR="0" lvl="0" indent="0" rtl="0">
              <a:lnSpc>
                <a:spcPct val="100000"/>
              </a:lnSpc>
              <a:spcBef>
                <a:spcPts val="0"/>
              </a:spcBef>
              <a:spcAft>
                <a:spcPts val="0"/>
              </a:spcAft>
              <a:buClr>
                <a:srgbClr val="000000"/>
              </a:buClr>
              <a:buSzPts val="1400"/>
              <a:buFont typeface="Arial"/>
              <a:buNone/>
            </a:pPr>
            <a:r>
              <a:rPr lang="es-ES" sz="1600" b="1" i="1" dirty="0"/>
              <a:t>Aprendizaje</a:t>
            </a:r>
            <a:r>
              <a:rPr lang="en-001" sz="1600" b="1" i="1" dirty="0"/>
              <a:t> por </a:t>
            </a:r>
            <a:r>
              <a:rPr lang="es-ES" sz="1600" b="1" i="1" dirty="0"/>
              <a:t>refuerzo</a:t>
            </a:r>
            <a:r>
              <a:rPr lang="en-001" sz="1600" b="1" i="1" dirty="0"/>
              <a:t>:</a:t>
            </a:r>
          </a:p>
          <a:p>
            <a:pPr marL="0" marR="0" lvl="0" indent="0" rtl="0">
              <a:lnSpc>
                <a:spcPct val="100000"/>
              </a:lnSpc>
              <a:spcBef>
                <a:spcPts val="0"/>
              </a:spcBef>
              <a:spcAft>
                <a:spcPts val="0"/>
              </a:spcAft>
              <a:buClr>
                <a:srgbClr val="000000"/>
              </a:buClr>
              <a:buSzPts val="1400"/>
              <a:buFont typeface="Arial"/>
              <a:buNone/>
            </a:pPr>
            <a:r>
              <a:rPr lang="en-001" sz="1600" dirty="0"/>
              <a:t>Es similar </a:t>
            </a:r>
            <a:r>
              <a:rPr lang="es-ES" sz="1600" dirty="0"/>
              <a:t>al aprendizaje semi supervisado ya que la revisión es “Incompleta” y el curso de acción esta determinada por una información de tipo booleano que asigna un “premio” o un “castigo” a cada acción dependiendo de la salida predicha por el sistema</a:t>
            </a:r>
            <a:r>
              <a:rPr lang="en-001" sz="1600" dirty="0"/>
              <a:t>.</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239679" y="3924919"/>
            <a:ext cx="5871271" cy="1077218"/>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ES" sz="1600" b="1" i="1" dirty="0"/>
              <a:t>Aprendizaje </a:t>
            </a:r>
            <a:r>
              <a:rPr lang="en-001" sz="1600" b="1" i="1" dirty="0"/>
              <a:t>por </a:t>
            </a:r>
            <a:r>
              <a:rPr lang="es-CO" sz="1600" b="1" i="1" dirty="0"/>
              <a:t>semi</a:t>
            </a:r>
            <a:r>
              <a:rPr lang="en-001" sz="1600" b="1" i="1" dirty="0"/>
              <a:t> </a:t>
            </a:r>
            <a:r>
              <a:rPr lang="es-CO" sz="1600" b="1" i="1" dirty="0"/>
              <a:t>supervisado</a:t>
            </a:r>
            <a:r>
              <a:rPr lang="en-001" sz="1600" b="1" i="1" dirty="0"/>
              <a:t> (ASS)</a:t>
            </a:r>
            <a:r>
              <a:rPr lang="es-CO" sz="1600" b="1" i="1" dirty="0"/>
              <a:t>:</a:t>
            </a:r>
            <a:endParaRPr lang="en-001" sz="1600" b="1" i="1" dirty="0"/>
          </a:p>
          <a:p>
            <a:pPr marL="0" marR="0" lvl="0" indent="0" rtl="0">
              <a:lnSpc>
                <a:spcPct val="100000"/>
              </a:lnSpc>
              <a:spcBef>
                <a:spcPts val="0"/>
              </a:spcBef>
              <a:spcAft>
                <a:spcPts val="0"/>
              </a:spcAft>
              <a:buClr>
                <a:srgbClr val="000000"/>
              </a:buClr>
              <a:buSzPts val="1400"/>
              <a:buFont typeface="Arial"/>
              <a:buNone/>
            </a:pPr>
            <a:r>
              <a:rPr lang="es-ES" sz="1600" dirty="0"/>
              <a:t>Son planteamientos de aprendizaje automático que se quedan a medio camino entre el aprendizaje supervisado y el no supervisado</a:t>
            </a:r>
            <a:r>
              <a:rPr lang="en-001" sz="1600" dirty="0"/>
              <a:t>. </a:t>
            </a:r>
          </a:p>
        </p:txBody>
      </p:sp>
      <p:pic>
        <p:nvPicPr>
          <p:cNvPr id="4098" name="Picture 2" descr="Principle of semi-supervised learning: 1) a model (e.g., CSP+LDA... |  Download Scientific Diagram">
            <a:extLst>
              <a:ext uri="{FF2B5EF4-FFF2-40B4-BE49-F238E27FC236}">
                <a16:creationId xmlns:a16="http://schemas.microsoft.com/office/drawing/2014/main" id="{E384CA43-A72D-4F4A-A5E0-8D53EC1DF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134" y="1875438"/>
            <a:ext cx="5754459" cy="18211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chine Learning Explained3">
            <a:extLst>
              <a:ext uri="{FF2B5EF4-FFF2-40B4-BE49-F238E27FC236}">
                <a16:creationId xmlns:a16="http://schemas.microsoft.com/office/drawing/2014/main" id="{10C03341-37B3-4185-BE86-4E9F0ED3D1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9373" y="2972959"/>
            <a:ext cx="4558953" cy="2608449"/>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7;p2">
            <a:extLst>
              <a:ext uri="{FF2B5EF4-FFF2-40B4-BE49-F238E27FC236}">
                <a16:creationId xmlns:a16="http://schemas.microsoft.com/office/drawing/2014/main" id="{2CA83233-01E0-48CB-AF3C-FB7ADB8FF00B}"/>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78832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245169"/>
            <a:ext cx="10801966" cy="400110"/>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202122"/>
                </a:solidFill>
                <a:effectLst/>
                <a:latin typeface="Arial" panose="020B0604020202020204" pitchFamily="34" charset="0"/>
              </a:rPr>
              <a:t>Cómo se aplica las redes neuronales para el reconocimiento de imágenes</a:t>
            </a:r>
            <a:endParaRPr lang="es-CO" sz="2000" b="1" dirty="0"/>
          </a:p>
        </p:txBody>
      </p:sp>
      <p:sp>
        <p:nvSpPr>
          <p:cNvPr id="4" name="CuadroTexto 3">
            <a:extLst>
              <a:ext uri="{FF2B5EF4-FFF2-40B4-BE49-F238E27FC236}">
                <a16:creationId xmlns:a16="http://schemas.microsoft.com/office/drawing/2014/main" id="{8C6A6808-4E73-4169-8799-6364C7E4B0E3}"/>
              </a:ext>
            </a:extLst>
          </p:cNvPr>
          <p:cNvSpPr txBox="1"/>
          <p:nvPr/>
        </p:nvSpPr>
        <p:spPr>
          <a:xfrm>
            <a:off x="690586" y="1931926"/>
            <a:ext cx="5755184" cy="3734356"/>
          </a:xfrm>
          <a:prstGeom prst="rect">
            <a:avLst/>
          </a:prstGeom>
          <a:noFill/>
        </p:spPr>
        <p:txBody>
          <a:bodyPr wrap="square" rtlCol="0">
            <a:spAutoFit/>
          </a:bodyPr>
          <a:lstStyle/>
          <a:p>
            <a:pPr algn="just">
              <a:lnSpc>
                <a:spcPct val="107000"/>
              </a:lnSpc>
              <a:spcAft>
                <a:spcPts val="800"/>
              </a:spcAft>
            </a:pPr>
            <a:r>
              <a:rPr lang="es-MX" sz="2000" dirty="0">
                <a:effectLst/>
                <a:latin typeface="Calibri" panose="020F0502020204030204" pitchFamily="34" charset="0"/>
                <a:ea typeface="Calibri" panose="020F0502020204030204" pitchFamily="34" charset="0"/>
                <a:cs typeface="Times New Roman" panose="02020603050405020304" pitchFamily="18" charset="0"/>
              </a:rPr>
              <a:t>La red neuronal se encarga de reconocer distintos componentes en la imagen. Así, es posible que en cada capa se identifiquen diferentes componentes, con base en la imagen o imágenes que se quieren reconocer. De esta manera, si la imagen posee una característica o componente que haga que una neurona específica se active, pues como resultado dicha neurona se activará, y posteriormente, con dicha activación, se dará pie a otras activaciones resultantes, como consecuencia. </a:t>
            </a:r>
            <a:endParaRPr lang="es-419"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419" sz="1600" dirty="0"/>
          </a:p>
        </p:txBody>
      </p:sp>
      <p:sp>
        <p:nvSpPr>
          <p:cNvPr id="10" name="Rectángulo 9">
            <a:extLst>
              <a:ext uri="{FF2B5EF4-FFF2-40B4-BE49-F238E27FC236}">
                <a16:creationId xmlns:a16="http://schemas.microsoft.com/office/drawing/2014/main" id="{4D240E8D-C95A-48B0-A0A7-165F439755B9}"/>
              </a:ext>
            </a:extLst>
          </p:cNvPr>
          <p:cNvSpPr/>
          <p:nvPr/>
        </p:nvSpPr>
        <p:spPr>
          <a:xfrm>
            <a:off x="390608" y="929390"/>
            <a:ext cx="11410783" cy="473689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026" name="Picture 2" descr="Redes neuronales desde cero (I) - Introducción - IArtificial.net">
            <a:extLst>
              <a:ext uri="{FF2B5EF4-FFF2-40B4-BE49-F238E27FC236}">
                <a16:creationId xmlns:a16="http://schemas.microsoft.com/office/drawing/2014/main" id="{AD25D63D-74D8-4F13-99D0-FE8546861D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003" r="11293"/>
          <a:stretch/>
        </p:blipFill>
        <p:spPr bwMode="auto">
          <a:xfrm>
            <a:off x="6715767" y="1909695"/>
            <a:ext cx="4623883" cy="32319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Google Shape;217;p2">
            <a:extLst>
              <a:ext uri="{FF2B5EF4-FFF2-40B4-BE49-F238E27FC236}">
                <a16:creationId xmlns:a16="http://schemas.microsoft.com/office/drawing/2014/main" id="{03737AF0-0159-401B-A496-25507D3C72F6}"/>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70819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28" name="Google Shape;206;p2">
            <a:extLst>
              <a:ext uri="{FF2B5EF4-FFF2-40B4-BE49-F238E27FC236}">
                <a16:creationId xmlns:a16="http://schemas.microsoft.com/office/drawing/2014/main" id="{873D7DE7-F3F3-4EA4-A4F2-42CAE33DCD0E}"/>
              </a:ext>
            </a:extLst>
          </p:cNvPr>
          <p:cNvSpPr/>
          <p:nvPr/>
        </p:nvSpPr>
        <p:spPr>
          <a:xfrm>
            <a:off x="813965" y="1927519"/>
            <a:ext cx="2102040" cy="219348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07;p2">
            <a:extLst>
              <a:ext uri="{FF2B5EF4-FFF2-40B4-BE49-F238E27FC236}">
                <a16:creationId xmlns:a16="http://schemas.microsoft.com/office/drawing/2014/main" id="{16167C01-D959-4BCA-9878-5D4169E244D2}"/>
              </a:ext>
            </a:extLst>
          </p:cNvPr>
          <p:cNvSpPr/>
          <p:nvPr/>
        </p:nvSpPr>
        <p:spPr>
          <a:xfrm>
            <a:off x="3734049" y="2027186"/>
            <a:ext cx="2225296" cy="219348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209;p2">
            <a:extLst>
              <a:ext uri="{FF2B5EF4-FFF2-40B4-BE49-F238E27FC236}">
                <a16:creationId xmlns:a16="http://schemas.microsoft.com/office/drawing/2014/main" id="{95AB53BD-255C-4667-91F7-78BC8225DBDC}"/>
              </a:ext>
            </a:extLst>
          </p:cNvPr>
          <p:cNvSpPr/>
          <p:nvPr/>
        </p:nvSpPr>
        <p:spPr>
          <a:xfrm>
            <a:off x="3750317" y="4203365"/>
            <a:ext cx="2192760" cy="767987"/>
          </a:xfrm>
          <a:prstGeom prst="rect">
            <a:avLst/>
          </a:prstGeom>
          <a:noFill/>
          <a:ln>
            <a:noFill/>
          </a:ln>
        </p:spPr>
        <p:txBody>
          <a:bodyPr spcFirstLastPara="1" wrap="square" lIns="90000" tIns="45000" rIns="90000" bIns="45000" anchor="t" anchorCtr="0">
            <a:spAutoFit/>
          </a:bodyPr>
          <a:lstStyle/>
          <a:p>
            <a:pPr algn="ctr"/>
            <a:r>
              <a:rPr lang="en-US" sz="2200" dirty="0">
                <a:solidFill>
                  <a:srgbClr val="001E33"/>
                </a:solidFill>
              </a:rPr>
              <a:t>Maria Paulina López Salazar</a:t>
            </a:r>
            <a:endParaRPr lang="es-ES" dirty="0"/>
          </a:p>
        </p:txBody>
      </p:sp>
      <p:sp>
        <p:nvSpPr>
          <p:cNvPr id="31" name="Google Shape;210;p2">
            <a:extLst>
              <a:ext uri="{FF2B5EF4-FFF2-40B4-BE49-F238E27FC236}">
                <a16:creationId xmlns:a16="http://schemas.microsoft.com/office/drawing/2014/main" id="{EB0BA1BE-EB3C-426F-8016-EA43174F3B05}"/>
              </a:ext>
            </a:extLst>
          </p:cNvPr>
          <p:cNvSpPr/>
          <p:nvPr/>
        </p:nvSpPr>
        <p:spPr>
          <a:xfrm>
            <a:off x="768605" y="4220666"/>
            <a:ext cx="2192760" cy="767987"/>
          </a:xfrm>
          <a:prstGeom prst="rect">
            <a:avLst/>
          </a:prstGeom>
          <a:noFill/>
          <a:ln>
            <a:noFill/>
          </a:ln>
        </p:spPr>
        <p:txBody>
          <a:bodyPr spcFirstLastPara="1" wrap="square" lIns="90000" tIns="45000" rIns="90000" bIns="45000" anchor="t" anchorCtr="0">
            <a:spAutoFit/>
          </a:bodyPr>
          <a:lstStyle/>
          <a:p>
            <a:pPr algn="ctr">
              <a:buSzPts val="2200"/>
            </a:pPr>
            <a:r>
              <a:rPr lang="en-US" sz="2200" dirty="0">
                <a:solidFill>
                  <a:srgbClr val="001E33"/>
                </a:solidFill>
              </a:rPr>
              <a:t>Damián Antonio Duque López </a:t>
            </a:r>
            <a:endParaRPr lang="en-US" sz="2200" b="0" i="0" u="none" strike="noStrike" cap="none" dirty="0">
              <a:solidFill>
                <a:srgbClr val="001E33"/>
              </a:solidFill>
              <a:latin typeface="Arial"/>
              <a:ea typeface="Arial"/>
              <a:cs typeface="Arial"/>
            </a:endParaRPr>
          </a:p>
        </p:txBody>
      </p:sp>
      <p:sp>
        <p:nvSpPr>
          <p:cNvPr id="32" name="Google Shape;221;p2">
            <a:extLst>
              <a:ext uri="{FF2B5EF4-FFF2-40B4-BE49-F238E27FC236}">
                <a16:creationId xmlns:a16="http://schemas.microsoft.com/office/drawing/2014/main" id="{DD2C3DFC-D1A2-4AC0-952F-674B86876BEE}"/>
              </a:ext>
            </a:extLst>
          </p:cNvPr>
          <p:cNvSpPr/>
          <p:nvPr/>
        </p:nvSpPr>
        <p:spPr>
          <a:xfrm>
            <a:off x="6709285" y="4203365"/>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dirty="0">
                <a:solidFill>
                  <a:srgbClr val="001E33"/>
                </a:solidFill>
              </a:rPr>
              <a:t>Esteban Trujillo Carmona</a:t>
            </a:r>
            <a:endParaRPr lang="en-US" sz="2200" b="0" i="0" u="none" strike="noStrike" cap="none" dirty="0">
              <a:solidFill>
                <a:srgbClr val="001E33"/>
              </a:solidFill>
              <a:latin typeface="Arial"/>
              <a:ea typeface="Arial"/>
              <a:cs typeface="Arial"/>
            </a:endParaRPr>
          </a:p>
        </p:txBody>
      </p:sp>
      <p:sp>
        <p:nvSpPr>
          <p:cNvPr id="34" name="Google Shape;207;p2">
            <a:extLst>
              <a:ext uri="{FF2B5EF4-FFF2-40B4-BE49-F238E27FC236}">
                <a16:creationId xmlns:a16="http://schemas.microsoft.com/office/drawing/2014/main" id="{29529EAD-F063-466E-8FFB-29345E69A954}"/>
              </a:ext>
            </a:extLst>
          </p:cNvPr>
          <p:cNvSpPr/>
          <p:nvPr/>
        </p:nvSpPr>
        <p:spPr>
          <a:xfrm>
            <a:off x="6862714" y="1971698"/>
            <a:ext cx="2102040" cy="220847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45099"/>
            <a:ext cx="12192000" cy="6759893"/>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191718"/>
            <a:ext cx="10801966" cy="400110"/>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202122"/>
                </a:solidFill>
                <a:effectLst/>
                <a:latin typeface="Arial" panose="020B0604020202020204" pitchFamily="34" charset="0"/>
              </a:rPr>
              <a:t>Cómo se aplica las redes neuronales para el reconocimiento de imágenes</a:t>
            </a:r>
            <a:endParaRPr lang="es-CO" sz="2000" b="1" dirty="0"/>
          </a:p>
        </p:txBody>
      </p:sp>
      <p:sp>
        <p:nvSpPr>
          <p:cNvPr id="4" name="CuadroTexto 3">
            <a:extLst>
              <a:ext uri="{FF2B5EF4-FFF2-40B4-BE49-F238E27FC236}">
                <a16:creationId xmlns:a16="http://schemas.microsoft.com/office/drawing/2014/main" id="{8C6A6808-4E73-4169-8799-6364C7E4B0E3}"/>
              </a:ext>
            </a:extLst>
          </p:cNvPr>
          <p:cNvSpPr txBox="1"/>
          <p:nvPr/>
        </p:nvSpPr>
        <p:spPr>
          <a:xfrm>
            <a:off x="815040" y="1916164"/>
            <a:ext cx="5571585" cy="3734356"/>
          </a:xfrm>
          <a:prstGeom prst="rect">
            <a:avLst/>
          </a:prstGeom>
          <a:noFill/>
        </p:spPr>
        <p:txBody>
          <a:bodyPr wrap="square" rtlCol="0">
            <a:spAutoFit/>
          </a:bodyPr>
          <a:lstStyle/>
          <a:p>
            <a:pPr algn="just">
              <a:lnSpc>
                <a:spcPct val="107000"/>
              </a:lnSpc>
              <a:spcAft>
                <a:spcPts val="800"/>
              </a:spcAft>
            </a:pPr>
            <a:r>
              <a:rPr lang="es-MX" sz="2000" dirty="0">
                <a:effectLst/>
                <a:latin typeface="Calibri" panose="020F0502020204030204" pitchFamily="34" charset="0"/>
                <a:ea typeface="Calibri" panose="020F0502020204030204" pitchFamily="34" charset="0"/>
                <a:cs typeface="Times New Roman" panose="02020603050405020304" pitchFamily="18" charset="0"/>
              </a:rPr>
              <a:t>Como para la red neuronal puede ser complicado reconocer de primera componentes grandes o considerables, es necesario descomponerlos aún más, de tal forma que en primeras capas empiece identificando subcomponentes más pequeños y generales, y poco a poco vaya yéndose a componentes más específicos, hasta que finalmente logre llegar a identificar componentes más grandes, que, en conjunto, son propios únicamente de la imagen ingresada.</a:t>
            </a:r>
            <a:endParaRPr lang="es-419"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419" sz="1600" dirty="0"/>
          </a:p>
        </p:txBody>
      </p:sp>
      <p:sp>
        <p:nvSpPr>
          <p:cNvPr id="9" name="Rectángulo 8">
            <a:extLst>
              <a:ext uri="{FF2B5EF4-FFF2-40B4-BE49-F238E27FC236}">
                <a16:creationId xmlns:a16="http://schemas.microsoft.com/office/drawing/2014/main" id="{666DE2A3-D0D0-419C-AFD2-D5D317C63811}"/>
              </a:ext>
            </a:extLst>
          </p:cNvPr>
          <p:cNvSpPr/>
          <p:nvPr/>
        </p:nvSpPr>
        <p:spPr>
          <a:xfrm>
            <a:off x="390608" y="929390"/>
            <a:ext cx="11410783" cy="473689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050" name="Picture 2" descr="Breve Historia de las Redes Neuronales Artificiales | Aprende Machine  Learning | Red neuronal artificial, Redes neuronales, Aprendizaje profundo">
            <a:extLst>
              <a:ext uri="{FF2B5EF4-FFF2-40B4-BE49-F238E27FC236}">
                <a16:creationId xmlns:a16="http://schemas.microsoft.com/office/drawing/2014/main" id="{80569F80-EC29-413D-ACC3-75E8180A4D0A}"/>
              </a:ext>
            </a:extLst>
          </p:cNvPr>
          <p:cNvPicPr>
            <a:picLocks noChangeAspect="1" noChangeArrowheads="1"/>
          </p:cNvPicPr>
          <p:nvPr/>
        </p:nvPicPr>
        <p:blipFill rotWithShape="1">
          <a:blip r:embed="rId5">
            <a:alphaModFix/>
            <a:duotone>
              <a:prstClr val="black"/>
              <a:schemeClr val="accent6">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6261" r="16385"/>
          <a:stretch/>
        </p:blipFill>
        <p:spPr bwMode="auto">
          <a:xfrm>
            <a:off x="6811057" y="1996286"/>
            <a:ext cx="4311646" cy="31353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1F5EC196-52CB-4ADD-B574-410BCB5C5EE3}"/>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40008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147240"/>
            <a:ext cx="12192000" cy="656352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400110"/>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202122"/>
                </a:solidFill>
                <a:effectLst/>
                <a:latin typeface="Arial" panose="020B0604020202020204" pitchFamily="34" charset="0"/>
              </a:rPr>
              <a:t>Cómo se aplica las redes neuronales para el reconocimiento de imágenes</a:t>
            </a:r>
            <a:endParaRPr lang="es-CO" sz="2000" b="1" dirty="0"/>
          </a:p>
        </p:txBody>
      </p:sp>
      <p:sp>
        <p:nvSpPr>
          <p:cNvPr id="4" name="CuadroTexto 3">
            <a:extLst>
              <a:ext uri="{FF2B5EF4-FFF2-40B4-BE49-F238E27FC236}">
                <a16:creationId xmlns:a16="http://schemas.microsoft.com/office/drawing/2014/main" id="{8C6A6808-4E73-4169-8799-6364C7E4B0E3}"/>
              </a:ext>
            </a:extLst>
          </p:cNvPr>
          <p:cNvSpPr txBox="1"/>
          <p:nvPr/>
        </p:nvSpPr>
        <p:spPr>
          <a:xfrm>
            <a:off x="601540" y="1711111"/>
            <a:ext cx="6233975" cy="4063677"/>
          </a:xfrm>
          <a:prstGeom prst="rect">
            <a:avLst/>
          </a:prstGeom>
          <a:noFill/>
        </p:spPr>
        <p:txBody>
          <a:bodyPr wrap="square" rtlCol="0">
            <a:spAutoFit/>
          </a:bodyPr>
          <a:lstStyle/>
          <a:p>
            <a:pPr algn="just">
              <a:lnSpc>
                <a:spcPct val="107000"/>
              </a:lnSpc>
              <a:spcAft>
                <a:spcPts val="800"/>
              </a:spcAft>
            </a:pPr>
            <a:r>
              <a:rPr lang="es-MX" sz="2000" dirty="0">
                <a:effectLst/>
                <a:latin typeface="Calibri" panose="020F0502020204030204" pitchFamily="34" charset="0"/>
                <a:ea typeface="Calibri" panose="020F0502020204030204" pitchFamily="34" charset="0"/>
                <a:cs typeface="Times New Roman" panose="02020603050405020304" pitchFamily="18" charset="0"/>
              </a:rPr>
              <a:t>Adicionalmente, es necesario agregar peso a las conexiones existentes entre neuronas de una capa y la siguiente, dependiendo del valor asignado a las neuronas de la capa de salida. Dichos pesos van a ser muy útiles para identificar bordes en la imagen, y así poder identificar siluetas más fácilmente. Por ello, es importante reconocer e identificar cuándo y dónde hay ejes en una imagen. Tales ejes son los que nos ayudan visualmente para identificar cuándo en una imagen termina una </a:t>
            </a:r>
            <a:r>
              <a:rPr lang="es-MX" sz="2000" dirty="0" err="1">
                <a:effectLst/>
                <a:latin typeface="Calibri" panose="020F0502020204030204" pitchFamily="34" charset="0"/>
                <a:ea typeface="Calibri" panose="020F0502020204030204" pitchFamily="34" charset="0"/>
                <a:cs typeface="Times New Roman" panose="02020603050405020304" pitchFamily="18" charset="0"/>
              </a:rPr>
              <a:t>sub-imagen</a:t>
            </a:r>
            <a:r>
              <a:rPr lang="es-MX" sz="2000" dirty="0">
                <a:effectLst/>
                <a:latin typeface="Calibri" panose="020F0502020204030204" pitchFamily="34" charset="0"/>
                <a:ea typeface="Calibri" panose="020F0502020204030204" pitchFamily="34" charset="0"/>
                <a:cs typeface="Times New Roman" panose="02020603050405020304" pitchFamily="18" charset="0"/>
              </a:rPr>
              <a:t>, y cuándo empieza la otra, ya que los ejes separan los diferentes objetos que componen la imagen.</a:t>
            </a:r>
            <a:endParaRPr lang="es-419"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419" sz="1600" dirty="0"/>
          </a:p>
        </p:txBody>
      </p:sp>
      <p:sp>
        <p:nvSpPr>
          <p:cNvPr id="9" name="Rectángulo 8">
            <a:extLst>
              <a:ext uri="{FF2B5EF4-FFF2-40B4-BE49-F238E27FC236}">
                <a16:creationId xmlns:a16="http://schemas.microsoft.com/office/drawing/2014/main" id="{11448A2A-5EF4-434B-B9E0-B9043C8BB9A2}"/>
              </a:ext>
            </a:extLst>
          </p:cNvPr>
          <p:cNvSpPr/>
          <p:nvPr/>
        </p:nvSpPr>
        <p:spPr>
          <a:xfrm>
            <a:off x="427217" y="1083212"/>
            <a:ext cx="11337565" cy="458307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3074" name="Picture 2" descr="Inteligencia Artificial: Redes Neuronales | El Cedazo">
            <a:extLst>
              <a:ext uri="{FF2B5EF4-FFF2-40B4-BE49-F238E27FC236}">
                <a16:creationId xmlns:a16="http://schemas.microsoft.com/office/drawing/2014/main" id="{6EF28988-CC1B-4F57-B5DC-7900ED95B5A4}"/>
              </a:ext>
            </a:extLst>
          </p:cNvPr>
          <p:cNvPicPr>
            <a:picLocks noChangeAspect="1" noChangeArrowheads="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sharpenSoften amount="25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62991" y="1977720"/>
            <a:ext cx="4328670" cy="29726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833F94B4-86B2-4336-BA96-91F8927F9656}"/>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14887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532227" y="1431701"/>
            <a:ext cx="11127545" cy="1261884"/>
          </a:xfrm>
          <a:prstGeom prst="rect">
            <a:avLst/>
          </a:prstGeom>
          <a:noFill/>
        </p:spPr>
        <p:txBody>
          <a:bodyPr wrap="square" rtlCol="0">
            <a:spAutoFit/>
          </a:bodyPr>
          <a:lstStyle/>
          <a:p>
            <a:pPr algn="ctr"/>
            <a:r>
              <a:rPr lang="es-ES" sz="2000" b="1" dirty="0"/>
              <a:t>¿Que son conjuntos (set)  de entrenamiento, validación y prueba? </a:t>
            </a:r>
          </a:p>
          <a:p>
            <a:r>
              <a:rPr lang="es-ES" b="1" dirty="0"/>
              <a:t> </a:t>
            </a:r>
          </a:p>
          <a:p>
            <a:endParaRPr lang="es-ES" dirty="0"/>
          </a:p>
          <a:p>
            <a:endParaRPr lang="es-ES" dirty="0"/>
          </a:p>
          <a:p>
            <a:endParaRPr lang="es-CO" dirty="0"/>
          </a:p>
        </p:txBody>
      </p:sp>
      <p:sp>
        <p:nvSpPr>
          <p:cNvPr id="10" name="Google Shape;217;p2">
            <a:extLst>
              <a:ext uri="{FF2B5EF4-FFF2-40B4-BE49-F238E27FC236}">
                <a16:creationId xmlns:a16="http://schemas.microsoft.com/office/drawing/2014/main" id="{E77E7D9C-1172-418C-9494-5B665343C710}"/>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4" name="CuadroTexto 13">
            <a:extLst>
              <a:ext uri="{FF2B5EF4-FFF2-40B4-BE49-F238E27FC236}">
                <a16:creationId xmlns:a16="http://schemas.microsoft.com/office/drawing/2014/main" id="{06C420BF-6F14-4FD5-AF06-4093C2756CE4}"/>
              </a:ext>
            </a:extLst>
          </p:cNvPr>
          <p:cNvSpPr txBox="1"/>
          <p:nvPr/>
        </p:nvSpPr>
        <p:spPr>
          <a:xfrm>
            <a:off x="5380910" y="1897199"/>
            <a:ext cx="6224936" cy="3808747"/>
          </a:xfrm>
          <a:prstGeom prst="rect">
            <a:avLst/>
          </a:prstGeom>
          <a:noFill/>
        </p:spPr>
        <p:txBody>
          <a:bodyPr wrap="square">
            <a:spAutoFit/>
          </a:bodyPr>
          <a:lstStyle/>
          <a:p>
            <a:pPr algn="just" rtl="0"/>
            <a:r>
              <a:rPr lang="es-ES" sz="1800" b="0" i="0" dirty="0">
                <a:solidFill>
                  <a:srgbClr val="282829"/>
                </a:solidFill>
                <a:effectLst/>
                <a:latin typeface="Calibri" panose="020F0502020204030204" pitchFamily="34" charset="0"/>
                <a:cs typeface="Calibri" panose="020F0502020204030204" pitchFamily="34" charset="0"/>
              </a:rPr>
              <a:t>Se refiere a la manera en la que dividimos nuestros datos para validar un modelo, estas son:</a:t>
            </a:r>
          </a:p>
          <a:p>
            <a:pPr algn="just" rtl="0"/>
            <a:r>
              <a:rPr lang="es-ES" sz="1800" b="0" i="0" dirty="0">
                <a:solidFill>
                  <a:srgbClr val="282829"/>
                </a:solidFill>
                <a:effectLst/>
                <a:latin typeface="Calibri" panose="020F0502020204030204" pitchFamily="34" charset="0"/>
                <a:cs typeface="Calibri" panose="020F0502020204030204" pitchFamily="34" charset="0"/>
              </a:rPr>
              <a:t>-  Entrenamiento:</a:t>
            </a:r>
          </a:p>
          <a:p>
            <a:pPr algn="just" rtl="0"/>
            <a:r>
              <a:rPr lang="es-ES" sz="1800" b="0" i="0" dirty="0">
                <a:solidFill>
                  <a:srgbClr val="282829"/>
                </a:solidFill>
                <a:effectLst/>
                <a:latin typeface="Calibri" panose="020F0502020204030204" pitchFamily="34" charset="0"/>
                <a:cs typeface="Calibri" panose="020F0502020204030204" pitchFamily="34" charset="0"/>
              </a:rPr>
              <a:t> Estos son los datos con los que se construye el modelo total.</a:t>
            </a:r>
          </a:p>
          <a:p>
            <a:pPr algn="just" rtl="0"/>
            <a:r>
              <a:rPr lang="es-ES" sz="1800" b="0" i="0" dirty="0">
                <a:solidFill>
                  <a:srgbClr val="282829"/>
                </a:solidFill>
                <a:effectLst/>
                <a:latin typeface="Calibri" panose="020F0502020204030204" pitchFamily="34" charset="0"/>
                <a:cs typeface="Calibri" panose="020F0502020204030204" pitchFamily="34" charset="0"/>
              </a:rPr>
              <a:t>- Validación: Es una porción de datos que se usa para validar el modelo (prevenir sobre o infra- ajuste).</a:t>
            </a:r>
          </a:p>
          <a:p>
            <a:pPr algn="just" rtl="0"/>
            <a:r>
              <a:rPr lang="es-ES" sz="1800" b="0" i="0" dirty="0">
                <a:solidFill>
                  <a:srgbClr val="282829"/>
                </a:solidFill>
                <a:effectLst/>
                <a:latin typeface="Calibri" panose="020F0502020204030204" pitchFamily="34" charset="0"/>
                <a:cs typeface="Calibri" panose="020F0502020204030204" pitchFamily="34" charset="0"/>
              </a:rPr>
              <a:t>- Prueba: Es una última porción que se mantiene aparte y sobre la cual se evalúa el modelo. Usualmente se reporta la eficacia del modelo según los resultados en este conjunto.</a:t>
            </a:r>
          </a:p>
          <a:p>
            <a:pPr algn="just" rtl="0"/>
            <a:r>
              <a:rPr lang="es-ES" sz="1800" b="0" i="0" dirty="0">
                <a:solidFill>
                  <a:srgbClr val="282829"/>
                </a:solidFill>
                <a:effectLst/>
                <a:latin typeface="Calibri" panose="020F0502020204030204" pitchFamily="34" charset="0"/>
                <a:cs typeface="Calibri" panose="020F0502020204030204" pitchFamily="34" charset="0"/>
              </a:rPr>
              <a:t>Los datos de entrenamiento suelen ser la mayoría (50% o más, usualmente hasta un 80%). Los datos de validación y evaluación se suelen mantener en igual proporción (25–25%, 15%-15% o 10–10%)-</a:t>
            </a:r>
          </a:p>
        </p:txBody>
      </p:sp>
      <p:pic>
        <p:nvPicPr>
          <p:cNvPr id="1028" name="Picture 4">
            <a:extLst>
              <a:ext uri="{FF2B5EF4-FFF2-40B4-BE49-F238E27FC236}">
                <a16:creationId xmlns:a16="http://schemas.microsoft.com/office/drawing/2014/main" id="{CC0D32EA-999B-4652-B77B-CAB371C093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80" y="2714206"/>
            <a:ext cx="4837490" cy="2174731"/>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4329EA97-C3C2-4FAB-B4EA-72DADD9DD3BA}"/>
              </a:ext>
            </a:extLst>
          </p:cNvPr>
          <p:cNvSpPr/>
          <p:nvPr/>
        </p:nvSpPr>
        <p:spPr>
          <a:xfrm>
            <a:off x="441992" y="1239263"/>
            <a:ext cx="11308013" cy="4466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60338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1086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9" name="CuadroTexto 8">
            <a:extLst>
              <a:ext uri="{FF2B5EF4-FFF2-40B4-BE49-F238E27FC236}">
                <a16:creationId xmlns:a16="http://schemas.microsoft.com/office/drawing/2014/main" id="{522EE9DC-E2F9-4D42-8407-093541405A31}"/>
              </a:ext>
            </a:extLst>
          </p:cNvPr>
          <p:cNvSpPr txBox="1"/>
          <p:nvPr/>
        </p:nvSpPr>
        <p:spPr>
          <a:xfrm>
            <a:off x="493380" y="1622812"/>
            <a:ext cx="5259720" cy="2554545"/>
          </a:xfrm>
          <a:prstGeom prst="rect">
            <a:avLst/>
          </a:prstGeom>
          <a:noFill/>
        </p:spPr>
        <p:txBody>
          <a:bodyPr wrap="square" rtlCol="0">
            <a:spAutoFit/>
          </a:bodyPr>
          <a:lstStyle/>
          <a:p>
            <a:r>
              <a:rPr lang="es-ES" sz="1600" dirty="0"/>
              <a:t>Para abrir un archivo en CSV y convertirlo en matriz es necesario seguir estos pasos:</a:t>
            </a:r>
          </a:p>
          <a:p>
            <a:pPr marL="285750" indent="-285750">
              <a:buFontTx/>
              <a:buChar char="-"/>
            </a:pPr>
            <a:r>
              <a:rPr lang="es-ES" sz="1600" dirty="0"/>
              <a:t>Antes que todo, se usará Google </a:t>
            </a:r>
            <a:r>
              <a:rPr lang="es-ES" sz="1600" dirty="0" err="1"/>
              <a:t>Colab</a:t>
            </a:r>
            <a:r>
              <a:rPr lang="es-ES" sz="1600" dirty="0"/>
              <a:t> para este trabajo.</a:t>
            </a:r>
          </a:p>
          <a:p>
            <a:endParaRPr lang="es-ES" sz="1600" dirty="0"/>
          </a:p>
          <a:p>
            <a:pPr marL="342900" indent="-342900" algn="just">
              <a:buFont typeface="+mj-lt"/>
              <a:buAutoNum type="arabicPeriod"/>
            </a:pPr>
            <a:r>
              <a:rPr lang="es-ES" sz="1600" dirty="0"/>
              <a:t>Por facilidad es recomendable separar los datos por columnas y filas, en vez de separarlos por comas o punto y comas. Estos son los pasos:</a:t>
            </a:r>
          </a:p>
          <a:p>
            <a:pPr marL="285750" indent="-285750" algn="just">
              <a:buFont typeface="Arial" panose="020B0604020202020204" pitchFamily="34" charset="0"/>
              <a:buChar char="•"/>
            </a:pPr>
            <a:r>
              <a:rPr lang="es-ES" sz="1600" dirty="0"/>
              <a:t>Primero, abrir el archivo separado por comas o punto y comas.</a:t>
            </a:r>
          </a:p>
        </p:txBody>
      </p:sp>
      <p:pic>
        <p:nvPicPr>
          <p:cNvPr id="7" name="Imagen 6">
            <a:extLst>
              <a:ext uri="{FF2B5EF4-FFF2-40B4-BE49-F238E27FC236}">
                <a16:creationId xmlns:a16="http://schemas.microsoft.com/office/drawing/2014/main" id="{09D24A7F-5DC6-4AFB-90D5-3958269B0397}"/>
              </a:ext>
            </a:extLst>
          </p:cNvPr>
          <p:cNvPicPr>
            <a:picLocks noChangeAspect="1"/>
          </p:cNvPicPr>
          <p:nvPr/>
        </p:nvPicPr>
        <p:blipFill>
          <a:blip r:embed="rId5"/>
          <a:stretch>
            <a:fillRect/>
          </a:stretch>
        </p:blipFill>
        <p:spPr>
          <a:xfrm>
            <a:off x="1419441" y="4177357"/>
            <a:ext cx="3407597" cy="1320525"/>
          </a:xfrm>
          <a:prstGeom prst="rect">
            <a:avLst/>
          </a:prstGeom>
        </p:spPr>
      </p:pic>
      <p:sp>
        <p:nvSpPr>
          <p:cNvPr id="14" name="CuadroTexto 13">
            <a:extLst>
              <a:ext uri="{FF2B5EF4-FFF2-40B4-BE49-F238E27FC236}">
                <a16:creationId xmlns:a16="http://schemas.microsoft.com/office/drawing/2014/main" id="{F87E2D99-F76D-4CDD-B434-EC59F22A9A5C}"/>
              </a:ext>
            </a:extLst>
          </p:cNvPr>
          <p:cNvSpPr txBox="1"/>
          <p:nvPr/>
        </p:nvSpPr>
        <p:spPr>
          <a:xfrm>
            <a:off x="5911080" y="1629887"/>
            <a:ext cx="4186458" cy="1323439"/>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t>Segundo, seleccionar toda la columna donde se encuentren los datos.</a:t>
            </a:r>
          </a:p>
          <a:p>
            <a:pPr marL="285750" indent="-285750" algn="just">
              <a:buFont typeface="Arial" panose="020B0604020202020204" pitchFamily="34" charset="0"/>
              <a:buChar char="•"/>
            </a:pPr>
            <a:r>
              <a:rPr lang="es-ES" sz="1600" dirty="0"/>
              <a:t>Después, hay que desplazarse a la pestaña </a:t>
            </a:r>
            <a:r>
              <a:rPr lang="es-ES" sz="1600" b="1" dirty="0"/>
              <a:t>Datos </a:t>
            </a:r>
            <a:r>
              <a:rPr lang="es-ES" sz="1600" dirty="0"/>
              <a:t>y seleccionar donde dice </a:t>
            </a:r>
            <a:r>
              <a:rPr lang="es-ES" sz="1600" b="1" dirty="0"/>
              <a:t>Texto en columnas.</a:t>
            </a:r>
            <a:endParaRPr lang="es-ES" sz="1600" dirty="0"/>
          </a:p>
        </p:txBody>
      </p:sp>
      <p:pic>
        <p:nvPicPr>
          <p:cNvPr id="10" name="Imagen 9">
            <a:extLst>
              <a:ext uri="{FF2B5EF4-FFF2-40B4-BE49-F238E27FC236}">
                <a16:creationId xmlns:a16="http://schemas.microsoft.com/office/drawing/2014/main" id="{8D413930-11EF-49F2-B744-429EA48BA274}"/>
              </a:ext>
            </a:extLst>
          </p:cNvPr>
          <p:cNvPicPr>
            <a:picLocks noChangeAspect="1"/>
          </p:cNvPicPr>
          <p:nvPr/>
        </p:nvPicPr>
        <p:blipFill>
          <a:blip r:embed="rId6"/>
          <a:stretch>
            <a:fillRect/>
          </a:stretch>
        </p:blipFill>
        <p:spPr>
          <a:xfrm>
            <a:off x="10181250" y="1778905"/>
            <a:ext cx="1305107" cy="895475"/>
          </a:xfrm>
          <a:prstGeom prst="rect">
            <a:avLst/>
          </a:prstGeom>
        </p:spPr>
      </p:pic>
      <p:sp>
        <p:nvSpPr>
          <p:cNvPr id="17" name="CuadroTexto 16">
            <a:extLst>
              <a:ext uri="{FF2B5EF4-FFF2-40B4-BE49-F238E27FC236}">
                <a16:creationId xmlns:a16="http://schemas.microsoft.com/office/drawing/2014/main" id="{C5A326BF-5C6D-4546-8929-DE6CBDE1082C}"/>
              </a:ext>
            </a:extLst>
          </p:cNvPr>
          <p:cNvSpPr txBox="1"/>
          <p:nvPr/>
        </p:nvSpPr>
        <p:spPr>
          <a:xfrm>
            <a:off x="7237608" y="3019577"/>
            <a:ext cx="4186458" cy="1077218"/>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t>Posteriormente, dar en </a:t>
            </a:r>
            <a:r>
              <a:rPr lang="es-ES" sz="1600" b="1" dirty="0"/>
              <a:t>Siguiente </a:t>
            </a:r>
            <a:r>
              <a:rPr lang="es-ES" sz="1600" dirty="0"/>
              <a:t>y después seleccionar cómo estaban separados los datos. (“ , ” o “ ; ”) Después, dar en </a:t>
            </a:r>
            <a:r>
              <a:rPr lang="es-ES" sz="1600" b="1" dirty="0"/>
              <a:t>Siguiente.</a:t>
            </a:r>
            <a:endParaRPr lang="es-ES" sz="1600" dirty="0"/>
          </a:p>
        </p:txBody>
      </p:sp>
      <p:pic>
        <p:nvPicPr>
          <p:cNvPr id="12" name="Imagen 11">
            <a:extLst>
              <a:ext uri="{FF2B5EF4-FFF2-40B4-BE49-F238E27FC236}">
                <a16:creationId xmlns:a16="http://schemas.microsoft.com/office/drawing/2014/main" id="{E04C6D7F-376F-45F3-B00B-A60E087C3930}"/>
              </a:ext>
            </a:extLst>
          </p:cNvPr>
          <p:cNvPicPr>
            <a:picLocks noChangeAspect="1"/>
          </p:cNvPicPr>
          <p:nvPr/>
        </p:nvPicPr>
        <p:blipFill>
          <a:blip r:embed="rId7"/>
          <a:stretch>
            <a:fillRect/>
          </a:stretch>
        </p:blipFill>
        <p:spPr>
          <a:xfrm>
            <a:off x="6197063" y="2991426"/>
            <a:ext cx="940338" cy="1118239"/>
          </a:xfrm>
          <a:prstGeom prst="rect">
            <a:avLst/>
          </a:prstGeom>
        </p:spPr>
      </p:pic>
      <p:sp>
        <p:nvSpPr>
          <p:cNvPr id="20" name="CuadroTexto 19">
            <a:extLst>
              <a:ext uri="{FF2B5EF4-FFF2-40B4-BE49-F238E27FC236}">
                <a16:creationId xmlns:a16="http://schemas.microsoft.com/office/drawing/2014/main" id="{3C30A622-09BF-4CCD-9706-A2A8838CADC3}"/>
              </a:ext>
            </a:extLst>
          </p:cNvPr>
          <p:cNvSpPr txBox="1"/>
          <p:nvPr/>
        </p:nvSpPr>
        <p:spPr>
          <a:xfrm>
            <a:off x="5911080" y="4283060"/>
            <a:ext cx="5861820" cy="338554"/>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t>Finalmente, seleccionar </a:t>
            </a:r>
            <a:r>
              <a:rPr lang="es-ES" sz="1600" b="1" dirty="0"/>
              <a:t>Finalizar</a:t>
            </a:r>
            <a:r>
              <a:rPr lang="es-ES" sz="1600" dirty="0"/>
              <a:t>, y ya queda listo.</a:t>
            </a:r>
          </a:p>
        </p:txBody>
      </p:sp>
      <p:pic>
        <p:nvPicPr>
          <p:cNvPr id="15" name="Imagen 14">
            <a:extLst>
              <a:ext uri="{FF2B5EF4-FFF2-40B4-BE49-F238E27FC236}">
                <a16:creationId xmlns:a16="http://schemas.microsoft.com/office/drawing/2014/main" id="{72427575-9DD3-4971-9BBF-C9F4D28042B0}"/>
              </a:ext>
            </a:extLst>
          </p:cNvPr>
          <p:cNvPicPr>
            <a:picLocks noChangeAspect="1"/>
          </p:cNvPicPr>
          <p:nvPr/>
        </p:nvPicPr>
        <p:blipFill>
          <a:blip r:embed="rId8"/>
          <a:stretch>
            <a:fillRect/>
          </a:stretch>
        </p:blipFill>
        <p:spPr>
          <a:xfrm>
            <a:off x="7390358" y="4655922"/>
            <a:ext cx="2790892" cy="842444"/>
          </a:xfrm>
          <a:prstGeom prst="rect">
            <a:avLst/>
          </a:prstGeom>
        </p:spPr>
      </p:pic>
      <p:sp>
        <p:nvSpPr>
          <p:cNvPr id="23" name="Rectángulo 22">
            <a:extLst>
              <a:ext uri="{FF2B5EF4-FFF2-40B4-BE49-F238E27FC236}">
                <a16:creationId xmlns:a16="http://schemas.microsoft.com/office/drawing/2014/main" id="{401B9425-3559-4A62-9DBF-A551906AFD94}"/>
              </a:ext>
            </a:extLst>
          </p:cNvPr>
          <p:cNvSpPr/>
          <p:nvPr/>
        </p:nvSpPr>
        <p:spPr>
          <a:xfrm>
            <a:off x="390608" y="954790"/>
            <a:ext cx="11410783" cy="473689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4" name="CuadroTexto 23">
            <a:extLst>
              <a:ext uri="{FF2B5EF4-FFF2-40B4-BE49-F238E27FC236}">
                <a16:creationId xmlns:a16="http://schemas.microsoft.com/office/drawing/2014/main" id="{584C074A-6C8C-4F4B-BF91-A2DAE43EE137}"/>
              </a:ext>
            </a:extLst>
          </p:cNvPr>
          <p:cNvSpPr txBox="1"/>
          <p:nvPr/>
        </p:nvSpPr>
        <p:spPr>
          <a:xfrm>
            <a:off x="1471470" y="838689"/>
            <a:ext cx="9133220" cy="584775"/>
          </a:xfrm>
          <a:prstGeom prst="rect">
            <a:avLst/>
          </a:prstGeom>
          <a:noFill/>
        </p:spPr>
        <p:txBody>
          <a:bodyPr wrap="square" rtlCol="0">
            <a:spAutoFit/>
          </a:bodyPr>
          <a:lstStyle/>
          <a:p>
            <a:endParaRPr lang="es-ES" dirty="0"/>
          </a:p>
          <a:p>
            <a:r>
              <a:rPr lang="es-ES" sz="1800" b="1" dirty="0"/>
              <a:t>Pasos para abrir un archivo en </a:t>
            </a:r>
            <a:r>
              <a:rPr lang="es-ES" sz="1800" b="1" dirty="0" err="1"/>
              <a:t>csv</a:t>
            </a:r>
            <a:r>
              <a:rPr lang="es-ES" sz="1800" b="1" dirty="0"/>
              <a:t> con datos de imágenes y convertirlo en matriz</a:t>
            </a:r>
          </a:p>
        </p:txBody>
      </p:sp>
      <p:sp>
        <p:nvSpPr>
          <p:cNvPr id="16" name="Google Shape;217;p2">
            <a:extLst>
              <a:ext uri="{FF2B5EF4-FFF2-40B4-BE49-F238E27FC236}">
                <a16:creationId xmlns:a16="http://schemas.microsoft.com/office/drawing/2014/main" id="{FB8026F4-D258-4E94-A780-D82F4D327B48}"/>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60166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072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29280" y="12229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9" name="CuadroTexto 8">
            <a:extLst>
              <a:ext uri="{FF2B5EF4-FFF2-40B4-BE49-F238E27FC236}">
                <a16:creationId xmlns:a16="http://schemas.microsoft.com/office/drawing/2014/main" id="{522EE9DC-E2F9-4D42-8407-093541405A31}"/>
              </a:ext>
            </a:extLst>
          </p:cNvPr>
          <p:cNvSpPr txBox="1"/>
          <p:nvPr/>
        </p:nvSpPr>
        <p:spPr>
          <a:xfrm>
            <a:off x="469901" y="1796834"/>
            <a:ext cx="5392418" cy="3785652"/>
          </a:xfrm>
          <a:prstGeom prst="rect">
            <a:avLst/>
          </a:prstGeom>
          <a:noFill/>
        </p:spPr>
        <p:txBody>
          <a:bodyPr wrap="square" rtlCol="0">
            <a:spAutoFit/>
          </a:bodyPr>
          <a:lstStyle/>
          <a:p>
            <a:pPr marL="342900" indent="-342900" algn="just">
              <a:buFont typeface="+mj-lt"/>
              <a:buAutoNum type="arabicPeriod" startAt="2"/>
            </a:pPr>
            <a:r>
              <a:rPr lang="es-ES" sz="1600" dirty="0"/>
              <a:t>Después, nos dirigimos a </a:t>
            </a:r>
            <a:r>
              <a:rPr lang="es-ES" sz="1600" dirty="0" err="1"/>
              <a:t>Colab</a:t>
            </a:r>
            <a:r>
              <a:rPr lang="es-ES" sz="1600" dirty="0"/>
              <a:t>, e importamos las librerías </a:t>
            </a:r>
            <a:r>
              <a:rPr lang="es-ES" sz="1600" b="1" dirty="0" err="1"/>
              <a:t>networkx</a:t>
            </a:r>
            <a:r>
              <a:rPr lang="es-ES" sz="1600" b="1" dirty="0"/>
              <a:t>, </a:t>
            </a:r>
            <a:r>
              <a:rPr lang="es-ES" sz="1600" b="1" dirty="0" err="1"/>
              <a:t>matplotlib.pyplot</a:t>
            </a:r>
            <a:r>
              <a:rPr lang="es-ES" sz="1600" b="1" dirty="0"/>
              <a:t>, </a:t>
            </a:r>
            <a:r>
              <a:rPr lang="es-ES" sz="1600" b="1" dirty="0" err="1"/>
              <a:t>numpy</a:t>
            </a:r>
            <a:r>
              <a:rPr lang="es-ES" sz="1600" b="1" dirty="0"/>
              <a:t> y, pandas</a:t>
            </a:r>
            <a:r>
              <a:rPr lang="es-ES" sz="1600" dirty="0"/>
              <a:t>. Y además importamos la librería </a:t>
            </a:r>
            <a:r>
              <a:rPr lang="es-ES" sz="1600" b="1" dirty="0"/>
              <a:t>files </a:t>
            </a:r>
            <a:r>
              <a:rPr lang="es-ES" sz="1600" dirty="0"/>
              <a:t>propia de Google </a:t>
            </a:r>
            <a:r>
              <a:rPr lang="es-ES" sz="1600" dirty="0" err="1"/>
              <a:t>Colab</a:t>
            </a:r>
            <a:r>
              <a:rPr lang="es-ES" sz="1600" dirty="0"/>
              <a:t>.</a:t>
            </a:r>
          </a:p>
          <a:p>
            <a:pPr algn="just"/>
            <a:endParaRPr lang="es-ES" sz="1600" dirty="0"/>
          </a:p>
          <a:p>
            <a:pPr marL="342900" indent="-342900" algn="just">
              <a:buFont typeface="+mj-lt"/>
              <a:buAutoNum type="arabicPeriod" startAt="3"/>
            </a:pPr>
            <a:r>
              <a:rPr lang="es-ES" sz="1600" dirty="0"/>
              <a:t>Usamos el comando </a:t>
            </a:r>
            <a:r>
              <a:rPr lang="es-ES" sz="1600" b="1" dirty="0"/>
              <a:t>“</a:t>
            </a:r>
            <a:r>
              <a:rPr lang="es-ES" sz="1600" b="1" dirty="0" err="1"/>
              <a:t>uploades</a:t>
            </a:r>
            <a:r>
              <a:rPr lang="es-ES" sz="1600" b="1" dirty="0"/>
              <a:t> = </a:t>
            </a:r>
            <a:r>
              <a:rPr lang="es-ES" sz="1600" b="1" dirty="0" err="1"/>
              <a:t>files.upload</a:t>
            </a:r>
            <a:r>
              <a:rPr lang="es-ES" sz="1600" b="1" dirty="0"/>
              <a:t>()” </a:t>
            </a:r>
            <a:r>
              <a:rPr lang="es-ES" sz="1600" dirty="0"/>
              <a:t>para subir el archivo CSV que se trabajó antes.</a:t>
            </a:r>
          </a:p>
          <a:p>
            <a:pPr algn="just"/>
            <a:endParaRPr lang="es-ES" sz="1600" dirty="0"/>
          </a:p>
          <a:p>
            <a:pPr marL="342900" indent="-342900" algn="just">
              <a:buFont typeface="+mj-lt"/>
              <a:buAutoNum type="arabicPeriod" startAt="4"/>
            </a:pPr>
            <a:r>
              <a:rPr lang="es-ES" sz="1600" dirty="0"/>
              <a:t>Una vez subido, se usa el comando </a:t>
            </a:r>
            <a:r>
              <a:rPr lang="es-ES" sz="1600" b="1" dirty="0"/>
              <a:t>“_</a:t>
            </a:r>
            <a:r>
              <a:rPr lang="es-ES" sz="1600" b="1" dirty="0" err="1"/>
              <a:t>name</a:t>
            </a:r>
            <a:r>
              <a:rPr lang="es-ES" sz="1600" b="1" dirty="0"/>
              <a:t>_ = </a:t>
            </a:r>
            <a:r>
              <a:rPr lang="es-ES" sz="1600" b="1" dirty="0" err="1"/>
              <a:t>pd.read_csv</a:t>
            </a:r>
            <a:r>
              <a:rPr lang="es-ES" sz="1600" b="1" dirty="0"/>
              <a:t>(“NOMBRE.csv")”</a:t>
            </a:r>
            <a:r>
              <a:rPr lang="es-ES" sz="1600" dirty="0"/>
              <a:t>, donde en vez de NOMBRE.csv se coloca el nombre del archivo.</a:t>
            </a:r>
          </a:p>
          <a:p>
            <a:pPr algn="just"/>
            <a:endParaRPr lang="es-ES" sz="1600" dirty="0"/>
          </a:p>
          <a:p>
            <a:pPr marL="342900" indent="-342900" algn="just">
              <a:buFont typeface="+mj-lt"/>
              <a:buAutoNum type="arabicPeriod" startAt="5"/>
            </a:pPr>
            <a:r>
              <a:rPr lang="es-ES" sz="1600" dirty="0"/>
              <a:t>Posteriormente, se usa el comando </a:t>
            </a:r>
            <a:r>
              <a:rPr lang="es-ES" sz="1600" b="1" dirty="0"/>
              <a:t>“Matrix = </a:t>
            </a:r>
            <a:r>
              <a:rPr lang="es-ES" sz="1600" b="1" dirty="0" err="1"/>
              <a:t>np.matrix</a:t>
            </a:r>
            <a:r>
              <a:rPr lang="es-ES" sz="1600" b="1" dirty="0"/>
              <a:t>(_</a:t>
            </a:r>
            <a:r>
              <a:rPr lang="es-ES" sz="1600" b="1" dirty="0" err="1"/>
              <a:t>name</a:t>
            </a:r>
            <a:r>
              <a:rPr lang="es-ES" sz="1600" b="1" dirty="0"/>
              <a:t>_)”. </a:t>
            </a:r>
            <a:endParaRPr lang="es-ES" sz="1600" dirty="0"/>
          </a:p>
          <a:p>
            <a:pPr algn="just"/>
            <a:endParaRPr lang="es-ES" sz="1600" dirty="0"/>
          </a:p>
        </p:txBody>
      </p:sp>
      <p:pic>
        <p:nvPicPr>
          <p:cNvPr id="5" name="Imagen 4">
            <a:extLst>
              <a:ext uri="{FF2B5EF4-FFF2-40B4-BE49-F238E27FC236}">
                <a16:creationId xmlns:a16="http://schemas.microsoft.com/office/drawing/2014/main" id="{A36073C5-DFDD-48E7-B729-4FFA3F1D85C5}"/>
              </a:ext>
            </a:extLst>
          </p:cNvPr>
          <p:cNvPicPr>
            <a:picLocks noChangeAspect="1"/>
          </p:cNvPicPr>
          <p:nvPr/>
        </p:nvPicPr>
        <p:blipFill>
          <a:blip r:embed="rId5"/>
          <a:stretch>
            <a:fillRect/>
          </a:stretch>
        </p:blipFill>
        <p:spPr>
          <a:xfrm>
            <a:off x="6242963" y="2872813"/>
            <a:ext cx="5152765" cy="2142161"/>
          </a:xfrm>
          <a:prstGeom prst="rect">
            <a:avLst/>
          </a:prstGeom>
          <a:ln>
            <a:noFill/>
          </a:ln>
          <a:effectLst>
            <a:outerShdw blurRad="292100" dist="139700" dir="2700000" algn="tl" rotWithShape="0">
              <a:srgbClr val="333333">
                <a:alpha val="65000"/>
              </a:srgbClr>
            </a:outerShdw>
          </a:effectLst>
        </p:spPr>
      </p:pic>
      <p:sp>
        <p:nvSpPr>
          <p:cNvPr id="19" name="CuadroTexto 18">
            <a:extLst>
              <a:ext uri="{FF2B5EF4-FFF2-40B4-BE49-F238E27FC236}">
                <a16:creationId xmlns:a16="http://schemas.microsoft.com/office/drawing/2014/main" id="{48DD6CAC-52A2-47F1-9E8D-24D56F8DA150}"/>
              </a:ext>
            </a:extLst>
          </p:cNvPr>
          <p:cNvSpPr txBox="1"/>
          <p:nvPr/>
        </p:nvSpPr>
        <p:spPr>
          <a:xfrm>
            <a:off x="6087320" y="1554209"/>
            <a:ext cx="5582611" cy="1815882"/>
          </a:xfrm>
          <a:prstGeom prst="rect">
            <a:avLst/>
          </a:prstGeom>
          <a:noFill/>
        </p:spPr>
        <p:txBody>
          <a:bodyPr wrap="square" rtlCol="0">
            <a:spAutoFit/>
          </a:bodyPr>
          <a:lstStyle/>
          <a:p>
            <a:pPr algn="just"/>
            <a:endParaRPr lang="es-ES" sz="1600" b="1" dirty="0"/>
          </a:p>
          <a:p>
            <a:pPr marL="342900" indent="-342900" algn="just">
              <a:buFont typeface="+mj-lt"/>
              <a:buAutoNum type="arabicPeriod" startAt="6"/>
            </a:pPr>
            <a:r>
              <a:rPr lang="es-ES" sz="1600" dirty="0"/>
              <a:t>Finalmente se imprime la matriz creada escribiendo únicamente el nombre elegido. En este caso </a:t>
            </a:r>
            <a:r>
              <a:rPr lang="es-ES" sz="1600" b="1" dirty="0"/>
              <a:t>Matrix.</a:t>
            </a:r>
          </a:p>
          <a:p>
            <a:pPr marL="342900" indent="-342900" algn="just">
              <a:buFont typeface="+mj-lt"/>
              <a:buAutoNum type="arabicPeriod" startAt="6"/>
            </a:pPr>
            <a:r>
              <a:rPr lang="es-ES" sz="1600" dirty="0"/>
              <a:t>Dando como resultado lo siguiente:</a:t>
            </a:r>
          </a:p>
          <a:p>
            <a:pPr algn="just"/>
            <a:endParaRPr lang="es-ES" sz="1600" dirty="0"/>
          </a:p>
          <a:p>
            <a:pPr marL="342900" indent="-342900" algn="just">
              <a:buFont typeface="+mj-lt"/>
              <a:buAutoNum type="arabicPeriod" startAt="7"/>
            </a:pPr>
            <a:endParaRPr lang="es-ES" sz="1600" dirty="0"/>
          </a:p>
          <a:p>
            <a:pPr marL="342900" indent="-342900" algn="just">
              <a:buFont typeface="+mj-lt"/>
              <a:buAutoNum type="arabicPeriod" startAt="6"/>
            </a:pPr>
            <a:endParaRPr lang="es-ES" sz="1600" dirty="0"/>
          </a:p>
        </p:txBody>
      </p:sp>
      <p:sp>
        <p:nvSpPr>
          <p:cNvPr id="21" name="Rectángulo 20">
            <a:extLst>
              <a:ext uri="{FF2B5EF4-FFF2-40B4-BE49-F238E27FC236}">
                <a16:creationId xmlns:a16="http://schemas.microsoft.com/office/drawing/2014/main" id="{8A398428-5EE0-4183-A01A-98C9DE5F6334}"/>
              </a:ext>
            </a:extLst>
          </p:cNvPr>
          <p:cNvSpPr/>
          <p:nvPr/>
        </p:nvSpPr>
        <p:spPr>
          <a:xfrm>
            <a:off x="381000" y="1041400"/>
            <a:ext cx="11404599" cy="45410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2" name="CuadroTexto 21">
            <a:extLst>
              <a:ext uri="{FF2B5EF4-FFF2-40B4-BE49-F238E27FC236}">
                <a16:creationId xmlns:a16="http://schemas.microsoft.com/office/drawing/2014/main" id="{A428C178-6ED8-4DBD-8A4B-F52C325C22A2}"/>
              </a:ext>
            </a:extLst>
          </p:cNvPr>
          <p:cNvSpPr txBox="1"/>
          <p:nvPr/>
        </p:nvSpPr>
        <p:spPr>
          <a:xfrm>
            <a:off x="1491880" y="1005417"/>
            <a:ext cx="9133220" cy="584775"/>
          </a:xfrm>
          <a:prstGeom prst="rect">
            <a:avLst/>
          </a:prstGeom>
          <a:noFill/>
        </p:spPr>
        <p:txBody>
          <a:bodyPr wrap="square" rtlCol="0">
            <a:spAutoFit/>
          </a:bodyPr>
          <a:lstStyle/>
          <a:p>
            <a:endParaRPr lang="es-ES" dirty="0"/>
          </a:p>
          <a:p>
            <a:r>
              <a:rPr lang="es-ES" sz="1800" b="1" dirty="0"/>
              <a:t>Pasos para abrir un archivo en </a:t>
            </a:r>
            <a:r>
              <a:rPr lang="es-ES" sz="1800" b="1" dirty="0" err="1"/>
              <a:t>csv</a:t>
            </a:r>
            <a:r>
              <a:rPr lang="es-ES" sz="1800" b="1" dirty="0"/>
              <a:t> con datos de imágenes y convertirlo en matriz</a:t>
            </a:r>
          </a:p>
        </p:txBody>
      </p:sp>
      <p:sp>
        <p:nvSpPr>
          <p:cNvPr id="11" name="Google Shape;217;p2">
            <a:extLst>
              <a:ext uri="{FF2B5EF4-FFF2-40B4-BE49-F238E27FC236}">
                <a16:creationId xmlns:a16="http://schemas.microsoft.com/office/drawing/2014/main" id="{68522F05-BB97-44DA-9008-0A79626B449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982517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04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29280" y="12229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9" name="CuadroTexto 8">
            <a:extLst>
              <a:ext uri="{FF2B5EF4-FFF2-40B4-BE49-F238E27FC236}">
                <a16:creationId xmlns:a16="http://schemas.microsoft.com/office/drawing/2014/main" id="{522EE9DC-E2F9-4D42-8407-093541405A31}"/>
              </a:ext>
            </a:extLst>
          </p:cNvPr>
          <p:cNvSpPr txBox="1"/>
          <p:nvPr/>
        </p:nvSpPr>
        <p:spPr>
          <a:xfrm>
            <a:off x="469900" y="1668945"/>
            <a:ext cx="11161346" cy="1323439"/>
          </a:xfrm>
          <a:prstGeom prst="rect">
            <a:avLst/>
          </a:prstGeom>
          <a:noFill/>
        </p:spPr>
        <p:txBody>
          <a:bodyPr wrap="square" rtlCol="0">
            <a:spAutoFit/>
          </a:bodyPr>
          <a:lstStyle/>
          <a:p>
            <a:pPr algn="just"/>
            <a:r>
              <a:rPr lang="es-ES" sz="1600" dirty="0"/>
              <a:t>Después de haber seguido los pasos, se realizó una matriz para cada uno de los archivos CSV seleccionados (un archivo por carpeta). Tales archivos fueron: (de </a:t>
            </a:r>
            <a:r>
              <a:rPr lang="es-ES" sz="1600" dirty="0" err="1"/>
              <a:t>enfermo_test_csv</a:t>
            </a:r>
            <a:r>
              <a:rPr lang="es-ES" sz="1600" dirty="0"/>
              <a:t>) </a:t>
            </a:r>
            <a:r>
              <a:rPr lang="es-ES" sz="1600" b="1" dirty="0"/>
              <a:t>3393179531_a84968d945.csv, </a:t>
            </a:r>
            <a:r>
              <a:rPr lang="es-ES" sz="1600" dirty="0"/>
              <a:t>(de </a:t>
            </a:r>
            <a:r>
              <a:rPr lang="es-ES" sz="1600" dirty="0" err="1"/>
              <a:t>enfermo_train_csv</a:t>
            </a:r>
            <a:r>
              <a:rPr lang="es-ES" sz="1600" dirty="0"/>
              <a:t>) </a:t>
            </a:r>
            <a:r>
              <a:rPr lang="es-ES" sz="1600" b="1" dirty="0"/>
              <a:t>Inquiry_-39kyy9yj83kc9v0s9evoju.csv</a:t>
            </a:r>
            <a:r>
              <a:rPr lang="es-ES" sz="1600" dirty="0"/>
              <a:t>, (de </a:t>
            </a:r>
            <a:r>
              <a:rPr lang="es-ES" sz="1600" dirty="0" err="1"/>
              <a:t>sano_test_csv</a:t>
            </a:r>
            <a:r>
              <a:rPr lang="es-ES" sz="1600" dirty="0"/>
              <a:t>) </a:t>
            </a:r>
            <a:r>
              <a:rPr lang="es-ES" sz="1600" b="1" dirty="0"/>
              <a:t>Cow-Health-Welfare.csv</a:t>
            </a:r>
            <a:r>
              <a:rPr lang="es-ES" sz="1600" dirty="0"/>
              <a:t>, y (de </a:t>
            </a:r>
            <a:r>
              <a:rPr lang="es-ES" sz="1600" dirty="0" err="1"/>
              <a:t>sano_train_csv</a:t>
            </a:r>
            <a:r>
              <a:rPr lang="es-ES" sz="1600" dirty="0"/>
              <a:t>) </a:t>
            </a:r>
            <a:r>
              <a:rPr lang="es-ES" sz="1600" b="1" dirty="0"/>
              <a:t>cow-5717278__340.csv.</a:t>
            </a:r>
          </a:p>
          <a:p>
            <a:pPr algn="just"/>
            <a:endParaRPr lang="es-ES" sz="1600" dirty="0"/>
          </a:p>
        </p:txBody>
      </p:sp>
      <p:sp>
        <p:nvSpPr>
          <p:cNvPr id="21" name="Rectángulo 20">
            <a:extLst>
              <a:ext uri="{FF2B5EF4-FFF2-40B4-BE49-F238E27FC236}">
                <a16:creationId xmlns:a16="http://schemas.microsoft.com/office/drawing/2014/main" id="{8A398428-5EE0-4183-A01A-98C9DE5F6334}"/>
              </a:ext>
            </a:extLst>
          </p:cNvPr>
          <p:cNvSpPr/>
          <p:nvPr/>
        </p:nvSpPr>
        <p:spPr>
          <a:xfrm>
            <a:off x="381000" y="1041400"/>
            <a:ext cx="11404599" cy="45410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2" name="CuadroTexto 21">
            <a:extLst>
              <a:ext uri="{FF2B5EF4-FFF2-40B4-BE49-F238E27FC236}">
                <a16:creationId xmlns:a16="http://schemas.microsoft.com/office/drawing/2014/main" id="{A428C178-6ED8-4DBD-8A4B-F52C325C22A2}"/>
              </a:ext>
            </a:extLst>
          </p:cNvPr>
          <p:cNvSpPr txBox="1"/>
          <p:nvPr/>
        </p:nvSpPr>
        <p:spPr>
          <a:xfrm>
            <a:off x="1491880" y="954617"/>
            <a:ext cx="9133220" cy="584775"/>
          </a:xfrm>
          <a:prstGeom prst="rect">
            <a:avLst/>
          </a:prstGeom>
          <a:noFill/>
        </p:spPr>
        <p:txBody>
          <a:bodyPr wrap="square" rtlCol="0">
            <a:spAutoFit/>
          </a:bodyPr>
          <a:lstStyle/>
          <a:p>
            <a:endParaRPr lang="es-ES" dirty="0"/>
          </a:p>
          <a:p>
            <a:r>
              <a:rPr lang="es-ES" sz="1800" b="1" dirty="0"/>
              <a:t>Pasos para abrir un archivo en </a:t>
            </a:r>
            <a:r>
              <a:rPr lang="es-ES" sz="1800" b="1" dirty="0" err="1"/>
              <a:t>csv</a:t>
            </a:r>
            <a:r>
              <a:rPr lang="es-ES" sz="1800" b="1" dirty="0"/>
              <a:t> con datos de imágenes y convertirlo en matriz</a:t>
            </a:r>
          </a:p>
        </p:txBody>
      </p:sp>
      <p:sp>
        <p:nvSpPr>
          <p:cNvPr id="14" name="CuadroTexto 13">
            <a:extLst>
              <a:ext uri="{FF2B5EF4-FFF2-40B4-BE49-F238E27FC236}">
                <a16:creationId xmlns:a16="http://schemas.microsoft.com/office/drawing/2014/main" id="{DBCC33CC-BD9B-496C-9E1F-7C6ECA9B1002}"/>
              </a:ext>
            </a:extLst>
          </p:cNvPr>
          <p:cNvSpPr txBox="1"/>
          <p:nvPr/>
        </p:nvSpPr>
        <p:spPr>
          <a:xfrm>
            <a:off x="493380" y="2898729"/>
            <a:ext cx="2682875" cy="307777"/>
          </a:xfrm>
          <a:prstGeom prst="rect">
            <a:avLst/>
          </a:prstGeom>
          <a:noFill/>
        </p:spPr>
        <p:txBody>
          <a:bodyPr wrap="square">
            <a:spAutoFit/>
          </a:bodyPr>
          <a:lstStyle/>
          <a:p>
            <a:r>
              <a:rPr lang="es-ES" sz="1400" b="1" dirty="0"/>
              <a:t>3393179531_a84968d945.csv</a:t>
            </a:r>
            <a:endParaRPr lang="es-419" dirty="0"/>
          </a:p>
        </p:txBody>
      </p:sp>
      <p:sp>
        <p:nvSpPr>
          <p:cNvPr id="15" name="CuadroTexto 14">
            <a:extLst>
              <a:ext uri="{FF2B5EF4-FFF2-40B4-BE49-F238E27FC236}">
                <a16:creationId xmlns:a16="http://schemas.microsoft.com/office/drawing/2014/main" id="{A18FC26C-7B5D-47AA-B857-E30B7A1A3863}"/>
              </a:ext>
            </a:extLst>
          </p:cNvPr>
          <p:cNvSpPr txBox="1"/>
          <p:nvPr/>
        </p:nvSpPr>
        <p:spPr>
          <a:xfrm>
            <a:off x="6705047" y="2915286"/>
            <a:ext cx="2209455" cy="307777"/>
          </a:xfrm>
          <a:prstGeom prst="rect">
            <a:avLst/>
          </a:prstGeom>
          <a:noFill/>
        </p:spPr>
        <p:txBody>
          <a:bodyPr wrap="square">
            <a:spAutoFit/>
          </a:bodyPr>
          <a:lstStyle/>
          <a:p>
            <a:r>
              <a:rPr lang="es-ES" sz="1400" b="1" dirty="0"/>
              <a:t>Cow-Health-Welfare.csv</a:t>
            </a:r>
            <a:endParaRPr lang="es-419" dirty="0"/>
          </a:p>
        </p:txBody>
      </p:sp>
      <p:sp>
        <p:nvSpPr>
          <p:cNvPr id="16" name="CuadroTexto 15">
            <a:extLst>
              <a:ext uri="{FF2B5EF4-FFF2-40B4-BE49-F238E27FC236}">
                <a16:creationId xmlns:a16="http://schemas.microsoft.com/office/drawing/2014/main" id="{7CF52FED-9E4A-4DDB-834B-1D53401382AF}"/>
              </a:ext>
            </a:extLst>
          </p:cNvPr>
          <p:cNvSpPr txBox="1"/>
          <p:nvPr/>
        </p:nvSpPr>
        <p:spPr>
          <a:xfrm>
            <a:off x="3173606" y="2906801"/>
            <a:ext cx="3628928" cy="307777"/>
          </a:xfrm>
          <a:prstGeom prst="rect">
            <a:avLst/>
          </a:prstGeom>
          <a:noFill/>
        </p:spPr>
        <p:txBody>
          <a:bodyPr wrap="square">
            <a:spAutoFit/>
          </a:bodyPr>
          <a:lstStyle/>
          <a:p>
            <a:r>
              <a:rPr lang="es-ES" sz="1400" b="1" dirty="0"/>
              <a:t>Inquiry_-39kyy9yj83kc9v0s9evoju.csv</a:t>
            </a:r>
            <a:endParaRPr lang="es-419" dirty="0"/>
          </a:p>
        </p:txBody>
      </p:sp>
      <p:sp>
        <p:nvSpPr>
          <p:cNvPr id="17" name="CuadroTexto 16">
            <a:extLst>
              <a:ext uri="{FF2B5EF4-FFF2-40B4-BE49-F238E27FC236}">
                <a16:creationId xmlns:a16="http://schemas.microsoft.com/office/drawing/2014/main" id="{8B74816D-DA30-4F89-8831-A18432ECE7DF}"/>
              </a:ext>
            </a:extLst>
          </p:cNvPr>
          <p:cNvSpPr txBox="1"/>
          <p:nvPr/>
        </p:nvSpPr>
        <p:spPr>
          <a:xfrm>
            <a:off x="9236582" y="2892429"/>
            <a:ext cx="2682875" cy="307777"/>
          </a:xfrm>
          <a:prstGeom prst="rect">
            <a:avLst/>
          </a:prstGeom>
          <a:noFill/>
        </p:spPr>
        <p:txBody>
          <a:bodyPr wrap="square">
            <a:spAutoFit/>
          </a:bodyPr>
          <a:lstStyle/>
          <a:p>
            <a:r>
              <a:rPr lang="es-ES" sz="1400" b="1" dirty="0"/>
              <a:t>cow-5717278__340.csv</a:t>
            </a:r>
            <a:endParaRPr lang="es-419" dirty="0"/>
          </a:p>
        </p:txBody>
      </p:sp>
      <p:pic>
        <p:nvPicPr>
          <p:cNvPr id="6" name="Imagen 5">
            <a:extLst>
              <a:ext uri="{FF2B5EF4-FFF2-40B4-BE49-F238E27FC236}">
                <a16:creationId xmlns:a16="http://schemas.microsoft.com/office/drawing/2014/main" id="{BD60A6E6-D327-43B4-8024-989CB1C333D4}"/>
              </a:ext>
            </a:extLst>
          </p:cNvPr>
          <p:cNvPicPr>
            <a:picLocks noChangeAspect="1"/>
          </p:cNvPicPr>
          <p:nvPr/>
        </p:nvPicPr>
        <p:blipFill>
          <a:blip r:embed="rId5"/>
          <a:stretch>
            <a:fillRect/>
          </a:stretch>
        </p:blipFill>
        <p:spPr>
          <a:xfrm>
            <a:off x="553525" y="3311944"/>
            <a:ext cx="2456375" cy="1954142"/>
          </a:xfrm>
          <a:prstGeom prst="rect">
            <a:avLst/>
          </a:prstGeom>
        </p:spPr>
      </p:pic>
      <p:pic>
        <p:nvPicPr>
          <p:cNvPr id="8" name="Imagen 7">
            <a:extLst>
              <a:ext uri="{FF2B5EF4-FFF2-40B4-BE49-F238E27FC236}">
                <a16:creationId xmlns:a16="http://schemas.microsoft.com/office/drawing/2014/main" id="{846E3772-236D-4313-8C86-D55847277D8F}"/>
              </a:ext>
            </a:extLst>
          </p:cNvPr>
          <p:cNvPicPr>
            <a:picLocks noChangeAspect="1"/>
          </p:cNvPicPr>
          <p:nvPr/>
        </p:nvPicPr>
        <p:blipFill>
          <a:blip r:embed="rId6"/>
          <a:stretch>
            <a:fillRect/>
          </a:stretch>
        </p:blipFill>
        <p:spPr>
          <a:xfrm>
            <a:off x="3744695" y="3299912"/>
            <a:ext cx="2238740" cy="1959923"/>
          </a:xfrm>
          <a:prstGeom prst="rect">
            <a:avLst/>
          </a:prstGeom>
        </p:spPr>
      </p:pic>
      <p:pic>
        <p:nvPicPr>
          <p:cNvPr id="11" name="Imagen 10">
            <a:extLst>
              <a:ext uri="{FF2B5EF4-FFF2-40B4-BE49-F238E27FC236}">
                <a16:creationId xmlns:a16="http://schemas.microsoft.com/office/drawing/2014/main" id="{5ECBDCC5-E6F2-41AF-BD12-05C7B48FB9F7}"/>
              </a:ext>
            </a:extLst>
          </p:cNvPr>
          <p:cNvPicPr>
            <a:picLocks noChangeAspect="1"/>
          </p:cNvPicPr>
          <p:nvPr/>
        </p:nvPicPr>
        <p:blipFill>
          <a:blip r:embed="rId7"/>
          <a:stretch>
            <a:fillRect/>
          </a:stretch>
        </p:blipFill>
        <p:spPr>
          <a:xfrm>
            <a:off x="6634117" y="3309846"/>
            <a:ext cx="2242285" cy="1959923"/>
          </a:xfrm>
          <a:prstGeom prst="rect">
            <a:avLst/>
          </a:prstGeom>
        </p:spPr>
      </p:pic>
      <p:pic>
        <p:nvPicPr>
          <p:cNvPr id="13" name="Imagen 12">
            <a:extLst>
              <a:ext uri="{FF2B5EF4-FFF2-40B4-BE49-F238E27FC236}">
                <a16:creationId xmlns:a16="http://schemas.microsoft.com/office/drawing/2014/main" id="{CBECE002-28A5-4A18-B145-14F1C2A11DCB}"/>
              </a:ext>
            </a:extLst>
          </p:cNvPr>
          <p:cNvPicPr>
            <a:picLocks noChangeAspect="1"/>
          </p:cNvPicPr>
          <p:nvPr/>
        </p:nvPicPr>
        <p:blipFill>
          <a:blip r:embed="rId8"/>
          <a:stretch>
            <a:fillRect/>
          </a:stretch>
        </p:blipFill>
        <p:spPr>
          <a:xfrm>
            <a:off x="9205745" y="3266056"/>
            <a:ext cx="2135355" cy="2016724"/>
          </a:xfrm>
          <a:prstGeom prst="rect">
            <a:avLst/>
          </a:prstGeom>
        </p:spPr>
      </p:pic>
      <p:sp>
        <p:nvSpPr>
          <p:cNvPr id="18" name="Google Shape;217;p2">
            <a:extLst>
              <a:ext uri="{FF2B5EF4-FFF2-40B4-BE49-F238E27FC236}">
                <a16:creationId xmlns:a16="http://schemas.microsoft.com/office/drawing/2014/main" id="{3BE014FB-6CBE-4617-AAB9-4EBEC60A5E06}"/>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682794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2353280" y="1289264"/>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21" name="Rectángulo 20">
            <a:extLst>
              <a:ext uri="{FF2B5EF4-FFF2-40B4-BE49-F238E27FC236}">
                <a16:creationId xmlns:a16="http://schemas.microsoft.com/office/drawing/2014/main" id="{8A398428-5EE0-4183-A01A-98C9DE5F6334}"/>
              </a:ext>
            </a:extLst>
          </p:cNvPr>
          <p:cNvSpPr/>
          <p:nvPr/>
        </p:nvSpPr>
        <p:spPr>
          <a:xfrm>
            <a:off x="381000" y="954617"/>
            <a:ext cx="11404599" cy="468047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4" name="CuadroTexto 13">
            <a:extLst>
              <a:ext uri="{FF2B5EF4-FFF2-40B4-BE49-F238E27FC236}">
                <a16:creationId xmlns:a16="http://schemas.microsoft.com/office/drawing/2014/main" id="{DBCC33CC-BD9B-496C-9E1F-7C6ECA9B1002}"/>
              </a:ext>
            </a:extLst>
          </p:cNvPr>
          <p:cNvSpPr txBox="1"/>
          <p:nvPr/>
        </p:nvSpPr>
        <p:spPr>
          <a:xfrm>
            <a:off x="2687197" y="1123928"/>
            <a:ext cx="2682875" cy="307777"/>
          </a:xfrm>
          <a:prstGeom prst="rect">
            <a:avLst/>
          </a:prstGeom>
          <a:noFill/>
        </p:spPr>
        <p:txBody>
          <a:bodyPr wrap="square">
            <a:spAutoFit/>
          </a:bodyPr>
          <a:lstStyle/>
          <a:p>
            <a:r>
              <a:rPr lang="es-ES" sz="1400" b="1" dirty="0"/>
              <a:t>3393179531_a84968d945.csv</a:t>
            </a:r>
            <a:endParaRPr lang="es-419" dirty="0"/>
          </a:p>
        </p:txBody>
      </p:sp>
      <p:sp>
        <p:nvSpPr>
          <p:cNvPr id="15" name="CuadroTexto 14">
            <a:extLst>
              <a:ext uri="{FF2B5EF4-FFF2-40B4-BE49-F238E27FC236}">
                <a16:creationId xmlns:a16="http://schemas.microsoft.com/office/drawing/2014/main" id="{A18FC26C-7B5D-47AA-B857-E30B7A1A3863}"/>
              </a:ext>
            </a:extLst>
          </p:cNvPr>
          <p:cNvSpPr txBox="1"/>
          <p:nvPr/>
        </p:nvSpPr>
        <p:spPr>
          <a:xfrm>
            <a:off x="2828076" y="3435858"/>
            <a:ext cx="2209455" cy="307777"/>
          </a:xfrm>
          <a:prstGeom prst="rect">
            <a:avLst/>
          </a:prstGeom>
          <a:noFill/>
        </p:spPr>
        <p:txBody>
          <a:bodyPr wrap="square">
            <a:spAutoFit/>
          </a:bodyPr>
          <a:lstStyle/>
          <a:p>
            <a:r>
              <a:rPr lang="es-ES" sz="1400" b="1" dirty="0"/>
              <a:t>Cow-Health-Welfare.csv</a:t>
            </a:r>
            <a:endParaRPr lang="es-419" dirty="0"/>
          </a:p>
        </p:txBody>
      </p:sp>
      <p:sp>
        <p:nvSpPr>
          <p:cNvPr id="16" name="CuadroTexto 15">
            <a:extLst>
              <a:ext uri="{FF2B5EF4-FFF2-40B4-BE49-F238E27FC236}">
                <a16:creationId xmlns:a16="http://schemas.microsoft.com/office/drawing/2014/main" id="{7CF52FED-9E4A-4DDB-834B-1D53401382AF}"/>
              </a:ext>
            </a:extLst>
          </p:cNvPr>
          <p:cNvSpPr txBox="1"/>
          <p:nvPr/>
        </p:nvSpPr>
        <p:spPr>
          <a:xfrm>
            <a:off x="7144354" y="1123514"/>
            <a:ext cx="3628928" cy="307777"/>
          </a:xfrm>
          <a:prstGeom prst="rect">
            <a:avLst/>
          </a:prstGeom>
          <a:noFill/>
        </p:spPr>
        <p:txBody>
          <a:bodyPr wrap="square">
            <a:spAutoFit/>
          </a:bodyPr>
          <a:lstStyle/>
          <a:p>
            <a:r>
              <a:rPr lang="es-ES" sz="1400" b="1" dirty="0"/>
              <a:t>Inquiry_-39kyy9yj83kc9v0s9evoju.csv</a:t>
            </a:r>
            <a:endParaRPr lang="es-419" dirty="0"/>
          </a:p>
        </p:txBody>
      </p:sp>
      <p:sp>
        <p:nvSpPr>
          <p:cNvPr id="17" name="CuadroTexto 16">
            <a:extLst>
              <a:ext uri="{FF2B5EF4-FFF2-40B4-BE49-F238E27FC236}">
                <a16:creationId xmlns:a16="http://schemas.microsoft.com/office/drawing/2014/main" id="{8B74816D-DA30-4F89-8831-A18432ECE7DF}"/>
              </a:ext>
            </a:extLst>
          </p:cNvPr>
          <p:cNvSpPr txBox="1"/>
          <p:nvPr/>
        </p:nvSpPr>
        <p:spPr>
          <a:xfrm>
            <a:off x="7837586" y="3435858"/>
            <a:ext cx="2682875" cy="307777"/>
          </a:xfrm>
          <a:prstGeom prst="rect">
            <a:avLst/>
          </a:prstGeom>
          <a:noFill/>
        </p:spPr>
        <p:txBody>
          <a:bodyPr wrap="square">
            <a:spAutoFit/>
          </a:bodyPr>
          <a:lstStyle/>
          <a:p>
            <a:r>
              <a:rPr lang="es-ES" sz="1400" b="1" dirty="0"/>
              <a:t>cow-5717278__340.csv</a:t>
            </a:r>
            <a:endParaRPr lang="es-419" dirty="0"/>
          </a:p>
        </p:txBody>
      </p:sp>
      <p:pic>
        <p:nvPicPr>
          <p:cNvPr id="4" name="Imagen 3">
            <a:extLst>
              <a:ext uri="{FF2B5EF4-FFF2-40B4-BE49-F238E27FC236}">
                <a16:creationId xmlns:a16="http://schemas.microsoft.com/office/drawing/2014/main" id="{806D33A5-97B9-47AD-B71C-C254843E1D24}"/>
              </a:ext>
            </a:extLst>
          </p:cNvPr>
          <p:cNvPicPr>
            <a:picLocks noChangeAspect="1"/>
          </p:cNvPicPr>
          <p:nvPr/>
        </p:nvPicPr>
        <p:blipFill>
          <a:blip r:embed="rId5"/>
          <a:stretch>
            <a:fillRect/>
          </a:stretch>
        </p:blipFill>
        <p:spPr>
          <a:xfrm>
            <a:off x="2340580" y="1546241"/>
            <a:ext cx="3376107" cy="1697811"/>
          </a:xfrm>
          <a:prstGeom prst="rect">
            <a:avLst/>
          </a:prstGeom>
        </p:spPr>
      </p:pic>
      <p:pic>
        <p:nvPicPr>
          <p:cNvPr id="7" name="Imagen 6">
            <a:extLst>
              <a:ext uri="{FF2B5EF4-FFF2-40B4-BE49-F238E27FC236}">
                <a16:creationId xmlns:a16="http://schemas.microsoft.com/office/drawing/2014/main" id="{A0F2CA2C-08E4-4157-B549-408C3727E875}"/>
              </a:ext>
            </a:extLst>
          </p:cNvPr>
          <p:cNvPicPr>
            <a:picLocks noChangeAspect="1"/>
          </p:cNvPicPr>
          <p:nvPr/>
        </p:nvPicPr>
        <p:blipFill>
          <a:blip r:embed="rId6"/>
          <a:stretch>
            <a:fillRect/>
          </a:stretch>
        </p:blipFill>
        <p:spPr>
          <a:xfrm>
            <a:off x="7144354" y="1529218"/>
            <a:ext cx="3376107" cy="1690504"/>
          </a:xfrm>
          <a:prstGeom prst="rect">
            <a:avLst/>
          </a:prstGeom>
        </p:spPr>
      </p:pic>
      <p:pic>
        <p:nvPicPr>
          <p:cNvPr id="12" name="Imagen 11">
            <a:extLst>
              <a:ext uri="{FF2B5EF4-FFF2-40B4-BE49-F238E27FC236}">
                <a16:creationId xmlns:a16="http://schemas.microsoft.com/office/drawing/2014/main" id="{E75114C6-7AA4-4E0A-BDF2-D819FF163948}"/>
              </a:ext>
            </a:extLst>
          </p:cNvPr>
          <p:cNvPicPr>
            <a:picLocks noChangeAspect="1"/>
          </p:cNvPicPr>
          <p:nvPr/>
        </p:nvPicPr>
        <p:blipFill>
          <a:blip r:embed="rId7"/>
          <a:stretch>
            <a:fillRect/>
          </a:stretch>
        </p:blipFill>
        <p:spPr>
          <a:xfrm>
            <a:off x="2206649" y="3795995"/>
            <a:ext cx="3376108" cy="1678325"/>
          </a:xfrm>
          <a:prstGeom prst="rect">
            <a:avLst/>
          </a:prstGeom>
        </p:spPr>
      </p:pic>
      <p:pic>
        <p:nvPicPr>
          <p:cNvPr id="19" name="Imagen 18">
            <a:extLst>
              <a:ext uri="{FF2B5EF4-FFF2-40B4-BE49-F238E27FC236}">
                <a16:creationId xmlns:a16="http://schemas.microsoft.com/office/drawing/2014/main" id="{05000598-8B05-4D0C-B643-85BCF0E73A5D}"/>
              </a:ext>
            </a:extLst>
          </p:cNvPr>
          <p:cNvPicPr>
            <a:picLocks noChangeAspect="1"/>
          </p:cNvPicPr>
          <p:nvPr/>
        </p:nvPicPr>
        <p:blipFill>
          <a:blip r:embed="rId8"/>
          <a:stretch>
            <a:fillRect/>
          </a:stretch>
        </p:blipFill>
        <p:spPr>
          <a:xfrm>
            <a:off x="7144354" y="3789898"/>
            <a:ext cx="3376107" cy="1690518"/>
          </a:xfrm>
          <a:prstGeom prst="rect">
            <a:avLst/>
          </a:prstGeom>
        </p:spPr>
      </p:pic>
      <p:sp>
        <p:nvSpPr>
          <p:cNvPr id="20" name="CuadroTexto 19">
            <a:extLst>
              <a:ext uri="{FF2B5EF4-FFF2-40B4-BE49-F238E27FC236}">
                <a16:creationId xmlns:a16="http://schemas.microsoft.com/office/drawing/2014/main" id="{B370A980-EFD3-4851-9B91-4BB4888348AE}"/>
              </a:ext>
            </a:extLst>
          </p:cNvPr>
          <p:cNvSpPr txBox="1"/>
          <p:nvPr/>
        </p:nvSpPr>
        <p:spPr>
          <a:xfrm>
            <a:off x="1468414" y="2018697"/>
            <a:ext cx="908319" cy="830997"/>
          </a:xfrm>
          <a:prstGeom prst="rect">
            <a:avLst/>
          </a:prstGeom>
          <a:noFill/>
        </p:spPr>
        <p:txBody>
          <a:bodyPr wrap="square" rtlCol="0">
            <a:spAutoFit/>
          </a:bodyPr>
          <a:lstStyle/>
          <a:p>
            <a:r>
              <a:rPr lang="es-MX" sz="4800" dirty="0"/>
              <a:t>1</a:t>
            </a:r>
            <a:endParaRPr lang="es-419" sz="4800" dirty="0"/>
          </a:p>
        </p:txBody>
      </p:sp>
      <p:sp>
        <p:nvSpPr>
          <p:cNvPr id="28" name="CuadroTexto 27">
            <a:extLst>
              <a:ext uri="{FF2B5EF4-FFF2-40B4-BE49-F238E27FC236}">
                <a16:creationId xmlns:a16="http://schemas.microsoft.com/office/drawing/2014/main" id="{960CB524-A549-4459-86E4-52847692DBE6}"/>
              </a:ext>
            </a:extLst>
          </p:cNvPr>
          <p:cNvSpPr txBox="1"/>
          <p:nvPr/>
        </p:nvSpPr>
        <p:spPr>
          <a:xfrm>
            <a:off x="6304780" y="4239654"/>
            <a:ext cx="908319" cy="830997"/>
          </a:xfrm>
          <a:prstGeom prst="rect">
            <a:avLst/>
          </a:prstGeom>
          <a:noFill/>
        </p:spPr>
        <p:txBody>
          <a:bodyPr wrap="square" rtlCol="0">
            <a:spAutoFit/>
          </a:bodyPr>
          <a:lstStyle/>
          <a:p>
            <a:r>
              <a:rPr lang="es-MX" sz="4800" dirty="0"/>
              <a:t>4</a:t>
            </a:r>
            <a:endParaRPr lang="es-419" sz="4800" dirty="0"/>
          </a:p>
        </p:txBody>
      </p:sp>
      <p:sp>
        <p:nvSpPr>
          <p:cNvPr id="29" name="CuadroTexto 28">
            <a:extLst>
              <a:ext uri="{FF2B5EF4-FFF2-40B4-BE49-F238E27FC236}">
                <a16:creationId xmlns:a16="http://schemas.microsoft.com/office/drawing/2014/main" id="{6BBE7701-25D0-44E3-8DF6-D4E98B82EA05}"/>
              </a:ext>
            </a:extLst>
          </p:cNvPr>
          <p:cNvSpPr txBox="1"/>
          <p:nvPr/>
        </p:nvSpPr>
        <p:spPr>
          <a:xfrm>
            <a:off x="6304780" y="2116417"/>
            <a:ext cx="908319" cy="830997"/>
          </a:xfrm>
          <a:prstGeom prst="rect">
            <a:avLst/>
          </a:prstGeom>
          <a:noFill/>
        </p:spPr>
        <p:txBody>
          <a:bodyPr wrap="square" rtlCol="0">
            <a:spAutoFit/>
          </a:bodyPr>
          <a:lstStyle/>
          <a:p>
            <a:r>
              <a:rPr lang="es-MX" sz="4800" dirty="0"/>
              <a:t>2</a:t>
            </a:r>
            <a:endParaRPr lang="es-419" sz="4800" dirty="0"/>
          </a:p>
        </p:txBody>
      </p:sp>
      <p:sp>
        <p:nvSpPr>
          <p:cNvPr id="30" name="CuadroTexto 29">
            <a:extLst>
              <a:ext uri="{FF2B5EF4-FFF2-40B4-BE49-F238E27FC236}">
                <a16:creationId xmlns:a16="http://schemas.microsoft.com/office/drawing/2014/main" id="{63968FF9-6A8C-444B-A497-0C10B1DB94FE}"/>
              </a:ext>
            </a:extLst>
          </p:cNvPr>
          <p:cNvSpPr txBox="1"/>
          <p:nvPr/>
        </p:nvSpPr>
        <p:spPr>
          <a:xfrm>
            <a:off x="1466422" y="4155286"/>
            <a:ext cx="908319" cy="830997"/>
          </a:xfrm>
          <a:prstGeom prst="rect">
            <a:avLst/>
          </a:prstGeom>
          <a:noFill/>
        </p:spPr>
        <p:txBody>
          <a:bodyPr wrap="square" rtlCol="0">
            <a:spAutoFit/>
          </a:bodyPr>
          <a:lstStyle/>
          <a:p>
            <a:r>
              <a:rPr lang="es-MX" sz="4800" dirty="0"/>
              <a:t>3</a:t>
            </a:r>
            <a:endParaRPr lang="es-419" sz="4800" dirty="0"/>
          </a:p>
        </p:txBody>
      </p:sp>
      <p:sp>
        <p:nvSpPr>
          <p:cNvPr id="22" name="Google Shape;217;p2">
            <a:extLst>
              <a:ext uri="{FF2B5EF4-FFF2-40B4-BE49-F238E27FC236}">
                <a16:creationId xmlns:a16="http://schemas.microsoft.com/office/drawing/2014/main" id="{5F6F6069-3DFB-44C2-A9C8-0686685D0AE5}"/>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50281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
        <p:nvSpPr>
          <p:cNvPr id="10" name="Google Shape;217;p2">
            <a:extLst>
              <a:ext uri="{FF2B5EF4-FFF2-40B4-BE49-F238E27FC236}">
                <a16:creationId xmlns:a16="http://schemas.microsoft.com/office/drawing/2014/main" id="{C0EBC1A2-5D3A-48C2-B062-8296DDBB77C4}"/>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2" name="Rectángulo 11">
            <a:extLst>
              <a:ext uri="{FF2B5EF4-FFF2-40B4-BE49-F238E27FC236}">
                <a16:creationId xmlns:a16="http://schemas.microsoft.com/office/drawing/2014/main" id="{1BFC215F-C569-4B24-8C8E-D53CB9041434}"/>
              </a:ext>
            </a:extLst>
          </p:cNvPr>
          <p:cNvSpPr/>
          <p:nvPr/>
        </p:nvSpPr>
        <p:spPr>
          <a:xfrm>
            <a:off x="215295" y="904169"/>
            <a:ext cx="11757329" cy="49992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CE689D53-BE57-4C5D-85E5-0185AFC8FF7A}"/>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0" name="CuadroTexto 9">
            <a:extLst>
              <a:ext uri="{FF2B5EF4-FFF2-40B4-BE49-F238E27FC236}">
                <a16:creationId xmlns:a16="http://schemas.microsoft.com/office/drawing/2014/main" id="{3C417659-F38F-4AE8-A88F-0A6C57036742}"/>
              </a:ext>
            </a:extLst>
          </p:cNvPr>
          <p:cNvSpPr txBox="1"/>
          <p:nvPr/>
        </p:nvSpPr>
        <p:spPr>
          <a:xfrm>
            <a:off x="910640" y="1680503"/>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con pérdida</a:t>
            </a:r>
          </a:p>
        </p:txBody>
      </p:sp>
      <p:sp>
        <p:nvSpPr>
          <p:cNvPr id="11" name="CuadroTexto 10">
            <a:extLst>
              <a:ext uri="{FF2B5EF4-FFF2-40B4-BE49-F238E27FC236}">
                <a16:creationId xmlns:a16="http://schemas.microsoft.com/office/drawing/2014/main" id="{7CC85D88-600C-422B-A703-E899310E1C0C}"/>
              </a:ext>
            </a:extLst>
          </p:cNvPr>
          <p:cNvSpPr txBox="1"/>
          <p:nvPr/>
        </p:nvSpPr>
        <p:spPr>
          <a:xfrm>
            <a:off x="493380" y="2848157"/>
            <a:ext cx="7000089" cy="224676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 como </a:t>
            </a:r>
            <a:r>
              <a:rPr lang="es-ES" sz="2000" b="0" i="0" dirty="0">
                <a:solidFill>
                  <a:srgbClr val="202122"/>
                </a:solidFill>
                <a:effectLst/>
                <a:latin typeface="Arial" panose="020B0604020202020204" pitchFamily="34" charset="0"/>
              </a:rPr>
              <a:t>objetivo representar cierta cantidad de información utilizando una menor cantidad de la misma, siendo imposible una reconstrucción exacta de los datos originales. Debido a que, en lugar de gu</a:t>
            </a:r>
            <a:r>
              <a:rPr lang="es-ES" sz="2000" b="0" i="0" dirty="0">
                <a:solidFill>
                  <a:schemeClr val="tx1">
                    <a:lumMod val="95000"/>
                    <a:lumOff val="5000"/>
                  </a:schemeClr>
                </a:solidFill>
                <a:effectLst/>
                <a:latin typeface="Arial" panose="020B0604020202020204" pitchFamily="34" charset="0"/>
              </a:rPr>
              <a:t>ar</a:t>
            </a:r>
            <a:r>
              <a:rPr lang="es-ES" sz="2000" b="0" i="0" dirty="0">
                <a:solidFill>
                  <a:srgbClr val="202122"/>
                </a:solidFill>
                <a:effectLst/>
                <a:latin typeface="Arial" panose="020B0604020202020204" pitchFamily="34" charset="0"/>
              </a:rPr>
              <a:t>dar una copia exacta, solo se guarda una aproximación.</a:t>
            </a:r>
          </a:p>
          <a:p>
            <a:pPr algn="just"/>
            <a:r>
              <a:rPr lang="es-ES" sz="2000" b="0" i="0" dirty="0">
                <a:solidFill>
                  <a:srgbClr val="202122"/>
                </a:solidFill>
                <a:effectLst/>
                <a:latin typeface="Arial" panose="020B0604020202020204" pitchFamily="34" charset="0"/>
              </a:rPr>
              <a:t>Esta aproximación se aprovecha de las limitaciones de la percepción humana para esconder la distorsión introducida.</a:t>
            </a:r>
            <a:endParaRPr lang="es-419" sz="2000" dirty="0"/>
          </a:p>
        </p:txBody>
      </p:sp>
      <p:pic>
        <p:nvPicPr>
          <p:cNvPr id="1026" name="Picture 2" descr="Foto de un gato gris con ojos verdes sentado en un sombrero azul sobre un sofá gris.">
            <a:extLst>
              <a:ext uri="{FF2B5EF4-FFF2-40B4-BE49-F238E27FC236}">
                <a16:creationId xmlns:a16="http://schemas.microsoft.com/office/drawing/2014/main" id="{3D81D081-3148-4C8E-B2A9-46747825E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593" y="1014933"/>
            <a:ext cx="3046998" cy="228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Foto de un gato gris con ojos verdes sentado en un sombrero azul sobre un sofá gris.">
            <a:extLst>
              <a:ext uri="{FF2B5EF4-FFF2-40B4-BE49-F238E27FC236}">
                <a16:creationId xmlns:a16="http://schemas.microsoft.com/office/drawing/2014/main" id="{682A7FB4-CCD5-4ED6-8DC4-4E8298676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3593" y="3557818"/>
            <a:ext cx="3046998" cy="228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91544DE-A3AF-4155-B922-B1946C50B53A}"/>
              </a:ext>
            </a:extLst>
          </p:cNvPr>
          <p:cNvSpPr txBox="1"/>
          <p:nvPr/>
        </p:nvSpPr>
        <p:spPr>
          <a:xfrm>
            <a:off x="7963593" y="3012072"/>
            <a:ext cx="1325217" cy="307777"/>
          </a:xfrm>
          <a:prstGeom prst="rect">
            <a:avLst/>
          </a:prstGeom>
          <a:noFill/>
        </p:spPr>
        <p:txBody>
          <a:bodyPr wrap="square" rtlCol="0">
            <a:spAutoFit/>
          </a:bodyPr>
          <a:lstStyle/>
          <a:p>
            <a:pPr algn="ctr"/>
            <a:r>
              <a:rPr lang="es-ES" dirty="0">
                <a:solidFill>
                  <a:schemeClr val="bg1"/>
                </a:solidFill>
              </a:rPr>
              <a:t>100% calidad</a:t>
            </a:r>
          </a:p>
        </p:txBody>
      </p:sp>
      <p:sp>
        <p:nvSpPr>
          <p:cNvPr id="15" name="CuadroTexto 14">
            <a:extLst>
              <a:ext uri="{FF2B5EF4-FFF2-40B4-BE49-F238E27FC236}">
                <a16:creationId xmlns:a16="http://schemas.microsoft.com/office/drawing/2014/main" id="{F0961E56-8DF3-460B-A7E0-2C8702A22020}"/>
              </a:ext>
            </a:extLst>
          </p:cNvPr>
          <p:cNvSpPr txBox="1"/>
          <p:nvPr/>
        </p:nvSpPr>
        <p:spPr>
          <a:xfrm>
            <a:off x="7963592" y="5535290"/>
            <a:ext cx="1325217" cy="307777"/>
          </a:xfrm>
          <a:prstGeom prst="rect">
            <a:avLst/>
          </a:prstGeom>
          <a:noFill/>
        </p:spPr>
        <p:txBody>
          <a:bodyPr wrap="square" rtlCol="0">
            <a:spAutoFit/>
          </a:bodyPr>
          <a:lstStyle/>
          <a:p>
            <a:pPr algn="ctr"/>
            <a:r>
              <a:rPr lang="es-ES" dirty="0">
                <a:solidFill>
                  <a:schemeClr val="bg1"/>
                </a:solidFill>
              </a:rPr>
              <a:t>2% calidad</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E63949C-241B-4BF9-B152-6380C9C28512}"/>
              </a:ext>
            </a:extLst>
          </p:cNvPr>
          <p:cNvSpPr/>
          <p:nvPr/>
        </p:nvSpPr>
        <p:spPr>
          <a:xfrm>
            <a:off x="363109" y="931415"/>
            <a:ext cx="11465782" cy="4722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5" name="Google Shape;199;p2">
            <a:extLst>
              <a:ext uri="{FF2B5EF4-FFF2-40B4-BE49-F238E27FC236}">
                <a16:creationId xmlns:a16="http://schemas.microsoft.com/office/drawing/2014/main" id="{E50079E2-B33E-43C4-8CF8-1EFE91B8646C}"/>
              </a:ext>
            </a:extLst>
          </p:cNvPr>
          <p:cNvPicPr preferRelativeResize="0"/>
          <p:nvPr/>
        </p:nvPicPr>
        <p:blipFill rotWithShape="1">
          <a:blip r:embed="rId2">
            <a:alphaModFix/>
          </a:blip>
          <a:srcRect/>
          <a:stretch/>
        </p:blipFill>
        <p:spPr>
          <a:xfrm>
            <a:off x="0" y="0"/>
            <a:ext cx="12196080" cy="6855840"/>
          </a:xfrm>
          <a:prstGeom prst="rect">
            <a:avLst/>
          </a:prstGeom>
          <a:noFill/>
          <a:ln>
            <a:noFill/>
          </a:ln>
        </p:spPr>
      </p:pic>
      <p:pic>
        <p:nvPicPr>
          <p:cNvPr id="6" name="Google Shape;216;p2">
            <a:extLst>
              <a:ext uri="{FF2B5EF4-FFF2-40B4-BE49-F238E27FC236}">
                <a16:creationId xmlns:a16="http://schemas.microsoft.com/office/drawing/2014/main" id="{D254988A-191A-4C56-A514-0EEB1E19A494}"/>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9" name="Google Shape;217;p2">
            <a:extLst>
              <a:ext uri="{FF2B5EF4-FFF2-40B4-BE49-F238E27FC236}">
                <a16:creationId xmlns:a16="http://schemas.microsoft.com/office/drawing/2014/main" id="{1A4723FC-80B0-4794-A657-4ECFC89F1B9B}"/>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11" name="CuadroTexto 10">
            <a:extLst>
              <a:ext uri="{FF2B5EF4-FFF2-40B4-BE49-F238E27FC236}">
                <a16:creationId xmlns:a16="http://schemas.microsoft.com/office/drawing/2014/main" id="{7372A4A3-2983-42C1-9227-C29912CD828B}"/>
              </a:ext>
            </a:extLst>
          </p:cNvPr>
          <p:cNvSpPr txBox="1"/>
          <p:nvPr/>
        </p:nvSpPr>
        <p:spPr>
          <a:xfrm>
            <a:off x="4537698" y="1488928"/>
            <a:ext cx="6782063" cy="1938992"/>
          </a:xfrm>
          <a:prstGeom prst="rect">
            <a:avLst/>
          </a:prstGeom>
          <a:noFill/>
        </p:spPr>
        <p:txBody>
          <a:bodyPr wrap="square">
            <a:spAutoFit/>
          </a:bodyPr>
          <a:lstStyle/>
          <a:p>
            <a:pPr algn="just"/>
            <a:r>
              <a:rPr lang="es-ES" sz="2000" i="0" dirty="0">
                <a:solidFill>
                  <a:schemeClr val="tx2">
                    <a:lumMod val="10000"/>
                  </a:schemeClr>
                </a:solidFill>
                <a:effectLst/>
                <a:latin typeface="Arial" panose="020B0604020202020204" pitchFamily="34" charset="0"/>
              </a:rPr>
              <a:t>Estos algoritmos son de gran utilidad para guardar imágenes fotográficas que de otra manera ocuparían mucho espacio dificultando su </a:t>
            </a:r>
            <a:r>
              <a:rPr lang="es-ES" sz="2000" dirty="0">
                <a:solidFill>
                  <a:schemeClr val="tx2">
                    <a:lumMod val="10000"/>
                  </a:schemeClr>
                </a:solidFill>
                <a:latin typeface="Arial" panose="020B0604020202020204" pitchFamily="34" charset="0"/>
              </a:rPr>
              <a:t>emisión</a:t>
            </a:r>
            <a:r>
              <a:rPr lang="es-ES" sz="2000" i="0" dirty="0">
                <a:solidFill>
                  <a:schemeClr val="tx2">
                    <a:lumMod val="10000"/>
                  </a:schemeClr>
                </a:solidFill>
                <a:effectLst/>
                <a:latin typeface="Arial" panose="020B0604020202020204" pitchFamily="34" charset="0"/>
              </a:rPr>
              <a:t> y almacenamiento.</a:t>
            </a:r>
            <a:r>
              <a:rPr lang="es-ES" sz="2000" baseline="30000" dirty="0">
                <a:solidFill>
                  <a:schemeClr val="tx2">
                    <a:lumMod val="10000"/>
                  </a:schemeClr>
                </a:solidFill>
                <a:latin typeface="Arial" panose="020B0604020202020204" pitchFamily="34" charset="0"/>
              </a:rPr>
              <a:t> </a:t>
            </a:r>
            <a:r>
              <a:rPr lang="es-ES" sz="2000" b="0" i="0" dirty="0">
                <a:solidFill>
                  <a:srgbClr val="202122"/>
                </a:solidFill>
                <a:effectLst/>
                <a:latin typeface="Arial" panose="020B0604020202020204" pitchFamily="34" charset="0"/>
              </a:rPr>
              <a:t>La compresión con pérdida solo es útil cuando la reconstrucción exacta no es indispensable para que la información tenga sentido</a:t>
            </a:r>
            <a:endParaRPr lang="es-ES" sz="2000" dirty="0">
              <a:solidFill>
                <a:schemeClr val="tx2">
                  <a:lumMod val="10000"/>
                </a:schemeClr>
              </a:solidFill>
            </a:endParaRPr>
          </a:p>
        </p:txBody>
      </p:sp>
      <p:sp>
        <p:nvSpPr>
          <p:cNvPr id="12" name="CuadroTexto 11">
            <a:extLst>
              <a:ext uri="{FF2B5EF4-FFF2-40B4-BE49-F238E27FC236}">
                <a16:creationId xmlns:a16="http://schemas.microsoft.com/office/drawing/2014/main" id="{B2961DEA-B424-46D2-9CE7-D151D6DD480E}"/>
              </a:ext>
            </a:extLst>
          </p:cNvPr>
          <p:cNvSpPr txBox="1"/>
          <p:nvPr/>
        </p:nvSpPr>
        <p:spPr>
          <a:xfrm>
            <a:off x="4627735" y="3748284"/>
            <a:ext cx="6601987" cy="707886"/>
          </a:xfrm>
          <a:prstGeom prst="rect">
            <a:avLst/>
          </a:prstGeom>
          <a:noFill/>
        </p:spPr>
        <p:txBody>
          <a:bodyPr wrap="square">
            <a:spAutoFit/>
          </a:bodyPr>
          <a:lstStyle/>
          <a:p>
            <a:r>
              <a:rPr lang="es-ES" sz="2000" b="0" i="0" dirty="0">
                <a:solidFill>
                  <a:srgbClr val="202122"/>
                </a:solidFill>
                <a:effectLst/>
                <a:latin typeface="Arial" panose="020B0604020202020204" pitchFamily="34" charset="0"/>
              </a:rPr>
              <a:t>La compresión con pérdida acepta una pérdida de datos para poder mejorar el factor de compresión. </a:t>
            </a:r>
          </a:p>
        </p:txBody>
      </p:sp>
      <p:pic>
        <p:nvPicPr>
          <p:cNvPr id="2050" name="Picture 2">
            <a:extLst>
              <a:ext uri="{FF2B5EF4-FFF2-40B4-BE49-F238E27FC236}">
                <a16:creationId xmlns:a16="http://schemas.microsoft.com/office/drawing/2014/main" id="{8548437F-52D7-4BD5-9AF6-A1BCAD058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80" y="1204076"/>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FCC885-FD83-47D0-8BE8-626A32D22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80" y="350367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C2A768B-4B36-4255-9262-9EAC5F8E5BD3}"/>
              </a:ext>
            </a:extLst>
          </p:cNvPr>
          <p:cNvSpPr/>
          <p:nvPr/>
        </p:nvSpPr>
        <p:spPr>
          <a:xfrm>
            <a:off x="225287" y="1161798"/>
            <a:ext cx="11876598" cy="4532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9" name="Google Shape;199;p2">
            <a:extLst>
              <a:ext uri="{FF2B5EF4-FFF2-40B4-BE49-F238E27FC236}">
                <a16:creationId xmlns:a16="http://schemas.microsoft.com/office/drawing/2014/main" id="{867EFBA7-3F6D-49FF-A34C-3596736912C0}"/>
              </a:ext>
            </a:extLst>
          </p:cNvPr>
          <p:cNvPicPr preferRelativeResize="0"/>
          <p:nvPr/>
        </p:nvPicPr>
        <p:blipFill rotWithShape="1">
          <a:blip r:embed="rId2">
            <a:alphaModFix/>
          </a:blip>
          <a:srcRect/>
          <a:stretch/>
        </p:blipFill>
        <p:spPr>
          <a:xfrm>
            <a:off x="-4080" y="0"/>
            <a:ext cx="12196080" cy="6855840"/>
          </a:xfrm>
          <a:prstGeom prst="rect">
            <a:avLst/>
          </a:prstGeom>
          <a:noFill/>
          <a:ln>
            <a:noFill/>
          </a:ln>
        </p:spPr>
      </p:pic>
      <p:pic>
        <p:nvPicPr>
          <p:cNvPr id="5" name="Google Shape;216;p2">
            <a:extLst>
              <a:ext uri="{FF2B5EF4-FFF2-40B4-BE49-F238E27FC236}">
                <a16:creationId xmlns:a16="http://schemas.microsoft.com/office/drawing/2014/main" id="{E9932836-85CF-4C89-A2B4-81BC8E4CACC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7" name="Google Shape;217;p2">
            <a:extLst>
              <a:ext uri="{FF2B5EF4-FFF2-40B4-BE49-F238E27FC236}">
                <a16:creationId xmlns:a16="http://schemas.microsoft.com/office/drawing/2014/main" id="{B1C7ABCD-71D3-4683-9DCA-075071E78A33}"/>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
        <p:nvSpPr>
          <p:cNvPr id="8" name="CuadroTexto 7">
            <a:extLst>
              <a:ext uri="{FF2B5EF4-FFF2-40B4-BE49-F238E27FC236}">
                <a16:creationId xmlns:a16="http://schemas.microsoft.com/office/drawing/2014/main" id="{94592A79-7E01-4005-801D-F10646FEDF07}"/>
              </a:ext>
            </a:extLst>
          </p:cNvPr>
          <p:cNvSpPr txBox="1"/>
          <p:nvPr/>
        </p:nvSpPr>
        <p:spPr>
          <a:xfrm>
            <a:off x="440006" y="1292499"/>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sin pérdida</a:t>
            </a:r>
          </a:p>
        </p:txBody>
      </p:sp>
      <p:sp>
        <p:nvSpPr>
          <p:cNvPr id="10" name="CuadroTexto 9">
            <a:extLst>
              <a:ext uri="{FF2B5EF4-FFF2-40B4-BE49-F238E27FC236}">
                <a16:creationId xmlns:a16="http://schemas.microsoft.com/office/drawing/2014/main" id="{37DB3B5C-A839-4069-B424-A7B64191565E}"/>
              </a:ext>
            </a:extLst>
          </p:cNvPr>
          <p:cNvSpPr txBox="1"/>
          <p:nvPr/>
        </p:nvSpPr>
        <p:spPr>
          <a:xfrm>
            <a:off x="360858" y="2391686"/>
            <a:ext cx="6323865" cy="317009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a:t>
            </a:r>
            <a:r>
              <a:rPr lang="es-ES" sz="2000" b="0" i="0" dirty="0">
                <a:solidFill>
                  <a:srgbClr val="202122"/>
                </a:solidFill>
                <a:effectLst/>
                <a:latin typeface="Arial" panose="020B0604020202020204" pitchFamily="34" charset="0"/>
              </a:rPr>
              <a:t> como objetivo representar cierta cantidad de información utilizando u ocupando un espacio menor, siendo posible una reconstrucción exacta de los datos originales. Es decir, la compresión sin pérdidas engloba a aquellas técnicas que garanticen generar un duplicado exacto del flujo de datos de entrada después de un ciclo de compresión / expansión. Por esta razón es utilizada para comprimir archivos que contienen datos que no pueden ser degradados o perdidos.</a:t>
            </a:r>
            <a:endParaRPr lang="es-419" sz="2000" dirty="0"/>
          </a:p>
        </p:txBody>
      </p:sp>
      <p:graphicFrame>
        <p:nvGraphicFramePr>
          <p:cNvPr id="11" name="Tabla 10">
            <a:extLst>
              <a:ext uri="{FF2B5EF4-FFF2-40B4-BE49-F238E27FC236}">
                <a16:creationId xmlns:a16="http://schemas.microsoft.com/office/drawing/2014/main" id="{A9ED4505-9F36-4126-B183-C2830FE6AB59}"/>
              </a:ext>
            </a:extLst>
          </p:cNvPr>
          <p:cNvGraphicFramePr>
            <a:graphicFrameLocks noGrp="1"/>
          </p:cNvGraphicFramePr>
          <p:nvPr>
            <p:extLst>
              <p:ext uri="{D42A27DB-BD31-4B8C-83A1-F6EECF244321}">
                <p14:modId xmlns:p14="http://schemas.microsoft.com/office/powerpoint/2010/main" val="180739908"/>
              </p:ext>
            </p:extLst>
          </p:nvPr>
        </p:nvGraphicFramePr>
        <p:xfrm>
          <a:off x="7156174" y="3084364"/>
          <a:ext cx="4810539" cy="1784741"/>
        </p:xfrm>
        <a:graphic>
          <a:graphicData uri="http://schemas.openxmlformats.org/drawingml/2006/table">
            <a:tbl>
              <a:tblPr/>
              <a:tblGrid>
                <a:gridCol w="1603513">
                  <a:extLst>
                    <a:ext uri="{9D8B030D-6E8A-4147-A177-3AD203B41FA5}">
                      <a16:colId xmlns:a16="http://schemas.microsoft.com/office/drawing/2014/main" val="1771152324"/>
                    </a:ext>
                  </a:extLst>
                </a:gridCol>
                <a:gridCol w="1603513">
                  <a:extLst>
                    <a:ext uri="{9D8B030D-6E8A-4147-A177-3AD203B41FA5}">
                      <a16:colId xmlns:a16="http://schemas.microsoft.com/office/drawing/2014/main" val="1194959585"/>
                    </a:ext>
                  </a:extLst>
                </a:gridCol>
                <a:gridCol w="1603513">
                  <a:extLst>
                    <a:ext uri="{9D8B030D-6E8A-4147-A177-3AD203B41FA5}">
                      <a16:colId xmlns:a16="http://schemas.microsoft.com/office/drawing/2014/main" val="3351052977"/>
                    </a:ext>
                  </a:extLst>
                </a:gridCol>
              </a:tblGrid>
              <a:tr h="941045">
                <a:tc>
                  <a:txBody>
                    <a:bodyPr/>
                    <a:lstStyle/>
                    <a:p>
                      <a:pPr algn="ctr"/>
                      <a:r>
                        <a:rPr lang="es-ES" b="1" dirty="0">
                          <a:effectLst/>
                        </a:rPr>
                        <a:t>Datos sin comprimir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a:effectLst/>
                        </a:rPr>
                        <a:t>Datos comprimidos</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dirty="0">
                          <a:effectLst/>
                        </a:rPr>
                        <a:t>Datos descomprimidos</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717050637"/>
                  </a:ext>
                </a:extLst>
              </a:tr>
              <a:tr h="421848">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010971843"/>
                  </a:ext>
                </a:extLst>
              </a:tr>
              <a:tr h="421848">
                <a:tc>
                  <a:txBody>
                    <a:bodyPr/>
                    <a:lstStyle/>
                    <a:p>
                      <a:pPr algn="ctr"/>
                      <a:r>
                        <a:rPr lang="es-ES">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err="1">
                          <a:effectLst/>
                        </a:rPr>
                        <a:t>HllSndr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798104830"/>
                  </a:ext>
                </a:extLst>
              </a:tr>
            </a:tbl>
          </a:graphicData>
        </a:graphic>
      </p:graphicFrame>
    </p:spTree>
    <p:extLst>
      <p:ext uri="{BB962C8B-B14F-4D97-AF65-F5344CB8AC3E}">
        <p14:creationId xmlns:p14="http://schemas.microsoft.com/office/powerpoint/2010/main" val="31562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041" y="216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292125" y="1485647"/>
            <a:ext cx="6165567" cy="1384995"/>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Los métodos para la compresión de imagen sin pérdida </a:t>
            </a:r>
          </a:p>
          <a:p>
            <a:pPr algn="ctr"/>
            <a:endParaRPr lang="es-CO" sz="28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638672" y="2898953"/>
            <a:ext cx="5540598" cy="2308324"/>
          </a:xfrm>
          <a:prstGeom prst="rect">
            <a:avLst/>
          </a:prstGeom>
          <a:noFill/>
        </p:spPr>
        <p:txBody>
          <a:bodyPr wrap="square">
            <a:spAutoFit/>
          </a:bodyPr>
          <a:lstStyle/>
          <a:p>
            <a:pPr algn="just"/>
            <a:r>
              <a:rPr lang="es-MX" sz="2400" dirty="0"/>
              <a:t>Algunas técnicas de compresión de imagen sin pérdida son Run-</a:t>
            </a:r>
            <a:r>
              <a:rPr lang="es-MX" sz="2400" dirty="0" err="1"/>
              <a:t>length</a:t>
            </a:r>
            <a:r>
              <a:rPr lang="es-MX" sz="2400" dirty="0"/>
              <a:t> </a:t>
            </a:r>
            <a:r>
              <a:rPr lang="es-MX" sz="2400" dirty="0" err="1"/>
              <a:t>encoding</a:t>
            </a:r>
            <a:r>
              <a:rPr lang="es-MX" sz="2400" dirty="0"/>
              <a:t> (RLE), codificación de </a:t>
            </a:r>
            <a:r>
              <a:rPr lang="es-MX" sz="2400" dirty="0" err="1"/>
              <a:t>Huffman</a:t>
            </a:r>
            <a:r>
              <a:rPr lang="es-MX" sz="2400" dirty="0"/>
              <a:t>, codificación aritmética y </a:t>
            </a:r>
            <a:r>
              <a:rPr lang="es-MX" sz="2400" dirty="0" err="1"/>
              <a:t>Lempel-Ziv</a:t>
            </a:r>
            <a:r>
              <a:rPr lang="es-MX" sz="2400" dirty="0"/>
              <a:t>. Tales técnicas serán descritas a continuación:</a:t>
            </a:r>
            <a:endParaRPr lang="es-419" sz="2400" dirty="0"/>
          </a:p>
        </p:txBody>
      </p:sp>
      <p:pic>
        <p:nvPicPr>
          <p:cNvPr id="10" name="Imagen 9" descr="Imagen que contiene interior, tabla, hecho de madera, foto&#10;&#10;Descripción generada automáticamente">
            <a:extLst>
              <a:ext uri="{FF2B5EF4-FFF2-40B4-BE49-F238E27FC236}">
                <a16:creationId xmlns:a16="http://schemas.microsoft.com/office/drawing/2014/main" id="{9054AF94-B940-4609-B889-CF7A29C03D7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525" b="94098" l="3324" r="96122">
                        <a14:foregroundMark x1="32964" y1="34426" x2="42105" y2="43607"/>
                        <a14:foregroundMark x1="36565" y1="83607" x2="48753" y2="67213"/>
                        <a14:foregroundMark x1="29640" y1="68525" x2="29086" y2="85246"/>
                        <a14:foregroundMark x1="24654" y1="71475" x2="24654" y2="84918"/>
                        <a14:foregroundMark x1="52632" y1="71148" x2="61219" y2="86557"/>
                        <a14:foregroundMark x1="61219" y1="86557" x2="62327" y2="92787"/>
                        <a14:foregroundMark x1="59557" y1="93770" x2="50693" y2="93443"/>
                        <a14:foregroundMark x1="32133" y1="93443" x2="34903" y2="93443"/>
                        <a14:foregroundMark x1="24931" y1="86230" x2="26593" y2="94426"/>
                        <a14:foregroundMark x1="91690" y1="29836" x2="93075" y2="29836"/>
                        <a14:foregroundMark x1="95568" y1="30820" x2="96122" y2="30492"/>
                        <a14:foregroundMark x1="17452" y1="25902" x2="18006" y2="44262"/>
                        <a14:foregroundMark x1="14958" y1="25902" x2="15235" y2="49836"/>
                        <a14:foregroundMark x1="8009" y1="65574" x2="8310" y2="73770"/>
                        <a14:foregroundMark x1="7756" y1="58689" x2="8009" y2="65574"/>
                        <a14:foregroundMark x1="4155" y1="73770" x2="3601" y2="73770"/>
                        <a14:foregroundMark x1="62050" y1="65902" x2="61496" y2="87541"/>
                        <a14:foregroundMark x1="56233" y1="90820" x2="39058" y2="91475"/>
                        <a14:foregroundMark x1="39058" y1="91475" x2="44598" y2="94098"/>
                        <a14:foregroundMark x1="24654" y1="86885" x2="24377" y2="93443"/>
                        <a14:foregroundMark x1="72022" y1="24590" x2="70083" y2="58689"/>
                        <a14:foregroundMark x1="14404" y1="21967" x2="14127" y2="24918"/>
                        <a14:foregroundMark x1="15789" y1="18689" x2="15789" y2="18689"/>
                        <a14:foregroundMark x1="26593" y1="19672" x2="26593" y2="19672"/>
                        <a14:foregroundMark x1="34072" y1="19344" x2="34072" y2="19344"/>
                        <a14:foregroundMark x1="41828" y1="19344" x2="41828" y2="19344"/>
                        <a14:foregroundMark x1="46260" y1="19344" x2="46814" y2="19672"/>
                        <a14:foregroundMark x1="50693" y1="19672" x2="51247" y2="20000"/>
                        <a14:foregroundMark x1="56510" y1="20000" x2="56510" y2="20000"/>
                        <a14:foregroundMark x1="59280" y1="20000" x2="59834" y2="20000"/>
                        <a14:foregroundMark x1="63712" y1="20000" x2="65651" y2="20328"/>
                        <a14:foregroundMark x1="67313" y1="20328" x2="67313" y2="20328"/>
                        <a14:foregroundMark x1="70083" y1="20328" x2="70083" y2="20328"/>
                        <a14:foregroundMark x1="50693" y1="21311" x2="48476" y2="21311"/>
                        <a14:foregroundMark x1="40720" y1="20000" x2="39889" y2="20000"/>
                        <a14:foregroundMark x1="38504" y1="20000" x2="35180" y2="20000"/>
                        <a14:foregroundMark x1="33241" y1="20000" x2="31025" y2="20000"/>
                        <a14:foregroundMark x1="25762" y1="20000" x2="23546" y2="20000"/>
                        <a14:foregroundMark x1="17729" y1="20000" x2="14681" y2="20656"/>
                        <a14:backgroundMark x1="6371" y1="65574" x2="6371" y2="65574"/>
                        <a14:backgroundMark x1="6094" y1="58361" x2="6094" y2="58361"/>
                        <a14:backgroundMark x1="80055" y1="65246" x2="80055" y2="65246"/>
                        <a14:backgroundMark x1="80332" y1="57705" x2="80332" y2="57705"/>
                      </a14:backgroundRemoval>
                    </a14:imgEffect>
                    <a14:imgEffect>
                      <a14:sharpenSoften amount="25000"/>
                    </a14:imgEffect>
                  </a14:imgLayer>
                </a14:imgProps>
              </a:ext>
            </a:extLst>
          </a:blip>
          <a:stretch>
            <a:fillRect/>
          </a:stretch>
        </p:blipFill>
        <p:spPr>
          <a:xfrm>
            <a:off x="6598621" y="973758"/>
            <a:ext cx="5104287" cy="4312486"/>
          </a:xfrm>
          <a:prstGeom prst="rect">
            <a:avLst/>
          </a:prstGeom>
          <a:ln>
            <a:noFill/>
          </a:ln>
          <a:effectLst>
            <a:outerShdw blurRad="88900" dir="1620000" sx="101000" sy="101000" algn="tl" rotWithShape="0">
              <a:prstClr val="black">
                <a:alpha val="71000"/>
              </a:prstClr>
            </a:outerShdw>
          </a:effectLst>
        </p:spPr>
      </p:pic>
      <p:sp>
        <p:nvSpPr>
          <p:cNvPr id="9" name="Google Shape;217;p2">
            <a:extLst>
              <a:ext uri="{FF2B5EF4-FFF2-40B4-BE49-F238E27FC236}">
                <a16:creationId xmlns:a16="http://schemas.microsoft.com/office/drawing/2014/main" id="{33C80B72-358C-41D4-A4ED-B4B0CDF82360}"/>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9249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2" name="Rectángulo 11">
            <a:extLst>
              <a:ext uri="{FF2B5EF4-FFF2-40B4-BE49-F238E27FC236}">
                <a16:creationId xmlns:a16="http://schemas.microsoft.com/office/drawing/2014/main" id="{67686BC3-282D-4A39-9B01-9D794DCC9CE4}"/>
              </a:ext>
            </a:extLst>
          </p:cNvPr>
          <p:cNvSpPr/>
          <p:nvPr/>
        </p:nvSpPr>
        <p:spPr>
          <a:xfrm>
            <a:off x="390608" y="1416722"/>
            <a:ext cx="11410783" cy="4403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408838" y="1483366"/>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Run-length encoding (RLE)</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a:t>
            </a:r>
            <a:r>
              <a:rPr lang="es-CO" sz="1600" dirty="0">
                <a:solidFill>
                  <a:schemeClr val="tx1"/>
                </a:solidFill>
              </a:rPr>
              <a:t>aracteriza por ser el método mas sencillo utilizado para comprimir imágenes sin perdida y es muy útil en imágenes en donde secuencias de caracteres se repiten constantemente.</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5718282" y="3369001"/>
            <a:ext cx="6025388" cy="2308324"/>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CO" sz="1600" dirty="0"/>
              <a:t>Consiste en almacenar el numero de veces que el carácter se repite seguido del propio carácter. Por ejemplo si tuviéramos una línea en una imagen conformada por un carácter vacío, 15 caracteres * y cierra con otro carácter vacío se representaría como: </a:t>
            </a:r>
            <a:r>
              <a:rPr lang="es-CO" sz="1600" b="1" i="1" dirty="0"/>
              <a:t>1B15*1B</a:t>
            </a:r>
          </a:p>
          <a:p>
            <a:pPr marL="0" marR="0" lvl="0" indent="0" rtl="0">
              <a:lnSpc>
                <a:spcPct val="100000"/>
              </a:lnSpc>
              <a:spcBef>
                <a:spcPts val="0"/>
              </a:spcBef>
              <a:spcAft>
                <a:spcPts val="0"/>
              </a:spcAft>
              <a:buClr>
                <a:srgbClr val="000000"/>
              </a:buClr>
              <a:buSzPts val="1400"/>
              <a:buFont typeface="Arial"/>
              <a:buNone/>
            </a:pPr>
            <a:r>
              <a:rPr lang="es-CO" sz="1600" dirty="0">
                <a:solidFill>
                  <a:schemeClr val="tx1"/>
                </a:solidFill>
              </a:rPr>
              <a:t>Utilizando solo 7 caracteres en vez de los 17 que debieron de usarse en la línea original.</a:t>
            </a:r>
          </a:p>
          <a:p>
            <a:pPr marL="0" marR="0" lvl="0" indent="0" rtl="0">
              <a:lnSpc>
                <a:spcPct val="100000"/>
              </a:lnSpc>
              <a:spcBef>
                <a:spcPts val="0"/>
              </a:spcBef>
              <a:spcAft>
                <a:spcPts val="0"/>
              </a:spcAft>
              <a:buClr>
                <a:srgbClr val="000000"/>
              </a:buClr>
              <a:buSzPts val="1400"/>
              <a:buFont typeface="Arial"/>
              <a:buNone/>
            </a:pPr>
            <a:endParaRPr lang="es-CO" sz="1600" dirty="0">
              <a:solidFill>
                <a:schemeClr val="tx1"/>
              </a:solidFill>
            </a:endParaRPr>
          </a:p>
          <a:p>
            <a:pPr marL="0" marR="0" lvl="0" indent="0" rtl="0">
              <a:lnSpc>
                <a:spcPct val="100000"/>
              </a:lnSpc>
              <a:spcBef>
                <a:spcPts val="0"/>
              </a:spcBef>
              <a:spcAft>
                <a:spcPts val="0"/>
              </a:spcAft>
              <a:buClr>
                <a:srgbClr val="000000"/>
              </a:buClr>
              <a:buSzPts val="1400"/>
              <a:buFont typeface="Arial"/>
              <a:buNone/>
            </a:pPr>
            <a:r>
              <a:rPr lang="es-CO" sz="1600" b="1" i="1" dirty="0">
                <a:solidFill>
                  <a:schemeClr val="tx1"/>
                </a:solidFill>
              </a:rPr>
              <a:t>Nota: </a:t>
            </a:r>
            <a:r>
              <a:rPr lang="es-CO" sz="1600" dirty="0">
                <a:solidFill>
                  <a:schemeClr val="tx1"/>
                </a:solidFill>
              </a:rPr>
              <a:t>Este método puede ser usado en conjunto con otros.</a:t>
            </a:r>
          </a:p>
        </p:txBody>
      </p:sp>
      <p:pic>
        <p:nvPicPr>
          <p:cNvPr id="1026" name="Picture 2" descr="Algoritmo de compresión Run Length Encoding">
            <a:extLst>
              <a:ext uri="{FF2B5EF4-FFF2-40B4-BE49-F238E27FC236}">
                <a16:creationId xmlns:a16="http://schemas.microsoft.com/office/drawing/2014/main" id="{184848B4-8993-41F2-B75E-6B63302A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906" y="1515027"/>
            <a:ext cx="4334928" cy="1858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n Length Encoding">
            <a:extLst>
              <a:ext uri="{FF2B5EF4-FFF2-40B4-BE49-F238E27FC236}">
                <a16:creationId xmlns:a16="http://schemas.microsoft.com/office/drawing/2014/main" id="{C19564BE-282A-4721-9C2D-CF7832875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509" y="3046398"/>
            <a:ext cx="3907823" cy="2520821"/>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217;p2">
            <a:extLst>
              <a:ext uri="{FF2B5EF4-FFF2-40B4-BE49-F238E27FC236}">
                <a16:creationId xmlns:a16="http://schemas.microsoft.com/office/drawing/2014/main" id="{A5CB29DA-C7B7-495E-A0C2-A0C769B3FBFF}"/>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9652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3621"/>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86202" y="1449905"/>
            <a:ext cx="5515988"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de </a:t>
            </a:r>
            <a:r>
              <a:rPr lang="es-CO" sz="1600" b="1" i="1" dirty="0" err="1"/>
              <a:t>Huffman</a:t>
            </a:r>
            <a:r>
              <a:rPr lang="es-CO" sz="1600" b="1" i="1" dirty="0"/>
              <a:t>:</a:t>
            </a:r>
          </a:p>
          <a:p>
            <a:pPr marL="0" marR="0" lvl="0" indent="0" algn="ctr" rtl="0">
              <a:lnSpc>
                <a:spcPct val="100000"/>
              </a:lnSpc>
              <a:spcBef>
                <a:spcPts val="0"/>
              </a:spcBef>
              <a:spcAft>
                <a:spcPts val="0"/>
              </a:spcAft>
              <a:buClr>
                <a:srgbClr val="000000"/>
              </a:buClr>
              <a:buSzPts val="1400"/>
              <a:buFont typeface="Arial"/>
              <a:buNone/>
            </a:pPr>
            <a:endParaRPr lang="es-CO" sz="1600" b="1" i="1"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A grandes rasgos, la codificación de </a:t>
            </a:r>
            <a:r>
              <a:rPr lang="es-CO" sz="1600" dirty="0">
                <a:solidFill>
                  <a:schemeClr val="tx1"/>
                </a:solidFill>
              </a:rPr>
              <a:t>H</a:t>
            </a:r>
            <a:r>
              <a:rPr lang="es-CO" sz="1600" b="0" i="0" u="none" strike="noStrike" cap="none" dirty="0">
                <a:solidFill>
                  <a:schemeClr val="tx1"/>
                </a:solidFill>
                <a:latin typeface="Arial"/>
                <a:ea typeface="Arial"/>
                <a:cs typeface="Arial"/>
                <a:sym typeface="Arial"/>
              </a:rPr>
              <a:t>uffman se basa en asignar códigos de bits a los datos en base a su frecuencia de aparición. Otorgando los códigos mas cortos a los datos con mayor frecuencia y códigos mas largos para los datos menos comunes.</a:t>
            </a:r>
          </a:p>
          <a:p>
            <a:pPr marL="0" marR="0" lvl="0" indent="0" algn="just" rtl="0">
              <a:lnSpc>
                <a:spcPct val="100000"/>
              </a:lnSpc>
              <a:spcBef>
                <a:spcPts val="0"/>
              </a:spcBef>
              <a:spcAft>
                <a:spcPts val="0"/>
              </a:spcAft>
              <a:buClr>
                <a:srgbClr val="000000"/>
              </a:buClr>
              <a:buSzPts val="1400"/>
              <a:buFont typeface="Arial"/>
              <a:buNone/>
            </a:pPr>
            <a:r>
              <a:rPr lang="es-CO" sz="1600" dirty="0">
                <a:solidFill>
                  <a:schemeClr val="tx1"/>
                </a:solidFill>
              </a:rPr>
              <a:t>Es una técnica que cuenta con la ventaja de ser muy simple y rápida de utilizar.</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182880" y="3451524"/>
            <a:ext cx="5913120" cy="206210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aritmética:</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dirty="0"/>
              <a:t>Consiste en codificar una secuencia de  símbolos usando una representación binaria, las secuencias de bits se obtienen a partir de intervalos de números reales ubicados entre el 0 y el 1. los cuales se calculan en base a la frecuencia de aparición del símbolo. Esta técnica tiene la particularidad de que los símbolos con mayor probabilidad utilizan pocos bits. </a:t>
            </a:r>
          </a:p>
        </p:txBody>
      </p:sp>
      <p:pic>
        <p:nvPicPr>
          <p:cNvPr id="3076" name="Picture 4">
            <a:extLst>
              <a:ext uri="{FF2B5EF4-FFF2-40B4-BE49-F238E27FC236}">
                <a16:creationId xmlns:a16="http://schemas.microsoft.com/office/drawing/2014/main" id="{22313CAF-5B56-4E29-BEBB-216C7E9CB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8012" y="3875766"/>
            <a:ext cx="2392368" cy="1531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820F395-B340-4F5D-AE76-A57630873D60}"/>
              </a:ext>
            </a:extLst>
          </p:cNvPr>
          <p:cNvPicPr>
            <a:picLocks noChangeAspect="1"/>
          </p:cNvPicPr>
          <p:nvPr/>
        </p:nvPicPr>
        <p:blipFill>
          <a:blip r:embed="rId6"/>
          <a:stretch>
            <a:fillRect/>
          </a:stretch>
        </p:blipFill>
        <p:spPr>
          <a:xfrm>
            <a:off x="1390221" y="1512588"/>
            <a:ext cx="3428522" cy="1742180"/>
          </a:xfrm>
          <a:prstGeom prst="rect">
            <a:avLst/>
          </a:prstGeom>
          <a:ln>
            <a:noFill/>
          </a:ln>
          <a:effectLst>
            <a:outerShdw blurRad="292100" dist="139700" dir="2700000" algn="tl" rotWithShape="0">
              <a:srgbClr val="333333">
                <a:alpha val="65000"/>
              </a:srgbClr>
            </a:outerShdw>
          </a:effectLst>
        </p:spPr>
      </p:pic>
      <p:sp>
        <p:nvSpPr>
          <p:cNvPr id="14" name="Google Shape;217;p2">
            <a:extLst>
              <a:ext uri="{FF2B5EF4-FFF2-40B4-BE49-F238E27FC236}">
                <a16:creationId xmlns:a16="http://schemas.microsoft.com/office/drawing/2014/main" id="{2C5632BC-4B94-4136-B93E-60825A6A3B07}"/>
              </a:ext>
            </a:extLst>
          </p:cNvPr>
          <p:cNvSpPr/>
          <p:nvPr/>
        </p:nvSpPr>
        <p:spPr>
          <a:xfrm>
            <a:off x="803880" y="6048518"/>
            <a:ext cx="96935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6892201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TotalTime>
  <Words>3029</Words>
  <Application>Microsoft Office PowerPoint</Application>
  <PresentationFormat>Panorámica</PresentationFormat>
  <Paragraphs>176</Paragraphs>
  <Slides>26</Slides>
  <Notes>24</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26</vt:i4>
      </vt:variant>
    </vt:vector>
  </HeadingPairs>
  <TitlesOfParts>
    <vt:vector size="32" baseType="lpstr">
      <vt:lpstr>Arial</vt: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Maria Paulina López Salazar</cp:lastModifiedBy>
  <cp:revision>7</cp:revision>
  <dcterms:created xsi:type="dcterms:W3CDTF">2020-06-26T14:36:07Z</dcterms:created>
  <dcterms:modified xsi:type="dcterms:W3CDTF">2021-11-22T03:26:23Z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