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7"/>
  </p:notesMasterIdLst>
  <p:sldIdLst>
    <p:sldId id="256" r:id="rId3"/>
    <p:sldId id="257" r:id="rId4"/>
    <p:sldId id="262" r:id="rId5"/>
    <p:sldId id="259" r:id="rId6"/>
    <p:sldId id="273" r:id="rId7"/>
    <p:sldId id="272" r:id="rId8"/>
    <p:sldId id="264" r:id="rId9"/>
    <p:sldId id="265" r:id="rId10"/>
    <p:sldId id="266" r:id="rId11"/>
    <p:sldId id="267" r:id="rId12"/>
    <p:sldId id="268" r:id="rId13"/>
    <p:sldId id="269" r:id="rId14"/>
    <p:sldId id="270" r:id="rId15"/>
    <p:sldId id="271" r:id="rId16"/>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2" d="100"/>
          <a:sy n="72" d="100"/>
        </p:scale>
        <p:origin x="6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3841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0632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358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11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86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863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4620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2167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9127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3688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1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1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gif"/><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2.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4.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596840" y="-93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7" name="Google Shape;217;p2">
            <a:extLst>
              <a:ext uri="{FF2B5EF4-FFF2-40B4-BE49-F238E27FC236}">
                <a16:creationId xmlns:a16="http://schemas.microsoft.com/office/drawing/2014/main" id="{F968A9F9-C859-4725-B1FE-4897E6C4002E}"/>
              </a:ext>
            </a:extLst>
          </p:cNvPr>
          <p:cNvSpPr/>
          <p:nvPr/>
        </p:nvSpPr>
        <p:spPr>
          <a:xfrm>
            <a:off x="6885120" y="2552564"/>
            <a:ext cx="5292120" cy="175287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CO" sz="5400" b="1" i="0" u="none" strike="noStrike" cap="none" dirty="0">
                <a:solidFill>
                  <a:srgbClr val="001E33"/>
                </a:solidFill>
                <a:uFill>
                  <a:noFill/>
                </a:uFill>
                <a:latin typeface="Arial"/>
                <a:ea typeface="Arial"/>
                <a:cs typeface="Arial"/>
                <a:sym typeface="Arial"/>
              </a:rPr>
              <a:t>Algoritmo</a:t>
            </a:r>
            <a:r>
              <a:rPr lang="en-US" sz="5400" b="1" i="0" u="none" strike="noStrike" cap="none" dirty="0">
                <a:solidFill>
                  <a:srgbClr val="001E33"/>
                </a:solidFill>
                <a:uFill>
                  <a:noFill/>
                </a:uFill>
                <a:latin typeface="Arial"/>
                <a:ea typeface="Arial"/>
                <a:cs typeface="Arial"/>
                <a:sym typeface="Arial"/>
              </a:rPr>
              <a:t> de </a:t>
            </a:r>
            <a:r>
              <a:rPr lang="es-CO" sz="5400" b="1" i="0" u="none" strike="noStrike" cap="none" dirty="0">
                <a:solidFill>
                  <a:srgbClr val="001E33"/>
                </a:solidFill>
                <a:uFill>
                  <a:noFill/>
                </a:uFill>
                <a:latin typeface="Arial"/>
                <a:ea typeface="Arial"/>
                <a:cs typeface="Arial"/>
                <a:sym typeface="Arial"/>
              </a:rPr>
              <a:t>compresión</a:t>
            </a:r>
            <a:r>
              <a:rPr lang="en-US" sz="5400" b="1" i="0" u="none" strike="noStrike" cap="none" dirty="0">
                <a:solidFill>
                  <a:srgbClr val="001E33"/>
                </a:solidFill>
                <a:uFill>
                  <a:noFill/>
                </a:uFill>
                <a:latin typeface="Arial"/>
                <a:ea typeface="Arial"/>
                <a:cs typeface="Arial"/>
                <a:sym typeface="Arial"/>
              </a:rPr>
              <a:t> </a:t>
            </a:r>
            <a:endParaRPr sz="5400" b="1" i="0" u="none" strike="noStrike" cap="none" dirty="0">
              <a:solidFill>
                <a:srgbClr val="001E3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10" name="CuadroTexto 9">
            <a:extLst>
              <a:ext uri="{FF2B5EF4-FFF2-40B4-BE49-F238E27FC236}">
                <a16:creationId xmlns:a16="http://schemas.microsoft.com/office/drawing/2014/main" id="{0ABB2D76-0592-4624-AA2D-37ADE4261AF5}"/>
              </a:ext>
            </a:extLst>
          </p:cNvPr>
          <p:cNvSpPr txBox="1"/>
          <p:nvPr/>
        </p:nvSpPr>
        <p:spPr>
          <a:xfrm>
            <a:off x="1176314" y="1168995"/>
            <a:ext cx="4539727" cy="523220"/>
          </a:xfrm>
          <a:prstGeom prst="rect">
            <a:avLst/>
          </a:prstGeom>
          <a:noFill/>
        </p:spPr>
        <p:txBody>
          <a:bodyPr wrap="square">
            <a:spAutoFit/>
          </a:bodyPr>
          <a:lstStyle>
            <a:defPPr marR="0" lvl="0" algn="l" rtl="0">
              <a:lnSpc>
                <a:spcPct val="100000"/>
              </a:lnSpc>
              <a:spcBef>
                <a:spcPts val="0"/>
              </a:spcBef>
              <a:spcAft>
                <a:spcPts val="0"/>
              </a:spcAft>
            </a:defPPr>
            <a:lvl1pPr>
              <a:defRPr sz="2800" b="1"/>
            </a:lvl1pPr>
          </a:lstStyle>
          <a:p>
            <a:r>
              <a:rPr lang="es-419" dirty="0"/>
              <a:t>Codificación aritmética</a:t>
            </a:r>
          </a:p>
        </p:txBody>
      </p:sp>
      <p:pic>
        <p:nvPicPr>
          <p:cNvPr id="3074" name="Picture 2" descr="Codificación aritmética - Wikipedia, la enciclopedia libre">
            <a:extLst>
              <a:ext uri="{FF2B5EF4-FFF2-40B4-BE49-F238E27FC236}">
                <a16:creationId xmlns:a16="http://schemas.microsoft.com/office/drawing/2014/main" id="{E1765DE9-F158-4E10-807F-7821854FB9DB}"/>
              </a:ext>
            </a:extLst>
          </p:cNvPr>
          <p:cNvPicPr>
            <a:picLocks noChangeAspect="1" noChangeArrowheads="1"/>
          </p:cNvPicPr>
          <p:nvPr/>
        </p:nvPicPr>
        <p:blipFill>
          <a:blip r:embed="rId5">
            <a:clrChange>
              <a:clrFrom>
                <a:srgbClr val="4F4945"/>
              </a:clrFrom>
              <a:clrTo>
                <a:srgbClr val="4F4945">
                  <a:alpha val="0"/>
                </a:srgbClr>
              </a:clrTo>
            </a:clrChange>
            <a:duotone>
              <a:prstClr val="black"/>
              <a:schemeClr val="accent1">
                <a:tint val="45000"/>
                <a:satMod val="400000"/>
              </a:schemeClr>
            </a:duotone>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6356027" y="1508720"/>
            <a:ext cx="5428346" cy="3840559"/>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E32F20DB-08C3-44BD-985D-752E41B8E81F}"/>
              </a:ext>
            </a:extLst>
          </p:cNvPr>
          <p:cNvSpPr txBox="1"/>
          <p:nvPr/>
        </p:nvSpPr>
        <p:spPr>
          <a:xfrm>
            <a:off x="497540" y="1850072"/>
            <a:ext cx="5633741" cy="3693319"/>
          </a:xfrm>
          <a:prstGeom prst="rect">
            <a:avLst/>
          </a:prstGeom>
          <a:noFill/>
        </p:spPr>
        <p:txBody>
          <a:bodyPr wrap="square">
            <a:spAutoFit/>
          </a:bodyPr>
          <a:lstStyle/>
          <a:p>
            <a:pPr algn="just"/>
            <a:r>
              <a:rPr lang="es-MX" sz="1800" dirty="0"/>
              <a:t>Codifica una secuencia de símbolos mediante una representación binaria, las secuencias de bits son obtenidos a partir de intervalos que tienen valores reales entre cero y uno.</a:t>
            </a:r>
          </a:p>
          <a:p>
            <a:pPr algn="just"/>
            <a:endParaRPr lang="es-MX" sz="1800" dirty="0"/>
          </a:p>
          <a:p>
            <a:pPr algn="just"/>
            <a:r>
              <a:rPr lang="es-MX" sz="1800" dirty="0"/>
              <a:t>Consta fundamentalmente de cuatro pasos:</a:t>
            </a:r>
          </a:p>
          <a:p>
            <a:pPr marL="285750" indent="-285750" algn="just">
              <a:buFontTx/>
              <a:buChar char="-"/>
            </a:pPr>
            <a:r>
              <a:rPr lang="es-MX" sz="1800" dirty="0"/>
              <a:t>Se toma un alfabeto de n símbolos, cada uno con su frecuencia de aparición respectiva.</a:t>
            </a:r>
          </a:p>
          <a:p>
            <a:pPr marL="285750" indent="-285750" algn="just">
              <a:buFontTx/>
              <a:buChar char="-"/>
            </a:pPr>
            <a:r>
              <a:rPr lang="es-MX" sz="1800" dirty="0"/>
              <a:t>Se calcula la probabilidad acumulativa para cada símbolo de una secuencia.</a:t>
            </a:r>
          </a:p>
          <a:p>
            <a:pPr marL="285750" indent="-285750" algn="just">
              <a:buFontTx/>
              <a:buChar char="-"/>
            </a:pPr>
            <a:r>
              <a:rPr lang="es-MX" sz="1800" dirty="0"/>
              <a:t>Se asigna a cada símbolo su rango con límite inferior y superior.</a:t>
            </a:r>
          </a:p>
          <a:p>
            <a:pPr marL="285750" indent="-285750" algn="just">
              <a:buFontTx/>
              <a:buChar char="-"/>
            </a:pPr>
            <a:r>
              <a:rPr lang="es-MX" sz="1800" dirty="0"/>
              <a:t>Se traduce el resultado a código binario.</a:t>
            </a:r>
          </a:p>
        </p:txBody>
      </p:sp>
      <p:sp>
        <p:nvSpPr>
          <p:cNvPr id="8" name="Google Shape;217;p2">
            <a:extLst>
              <a:ext uri="{FF2B5EF4-FFF2-40B4-BE49-F238E27FC236}">
                <a16:creationId xmlns:a16="http://schemas.microsoft.com/office/drawing/2014/main" id="{FB666BD6-8BD9-4460-B024-C85A1772643E}"/>
              </a:ext>
            </a:extLst>
          </p:cNvPr>
          <p:cNvSpPr/>
          <p:nvPr/>
        </p:nvSpPr>
        <p:spPr>
          <a:xfrm>
            <a:off x="803880" y="6016266"/>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05752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11" name="CuadroTexto 10">
            <a:extLst>
              <a:ext uri="{FF2B5EF4-FFF2-40B4-BE49-F238E27FC236}">
                <a16:creationId xmlns:a16="http://schemas.microsoft.com/office/drawing/2014/main" id="{AC8CEE9B-968C-49B2-A38F-23C8CF6C1077}"/>
              </a:ext>
            </a:extLst>
          </p:cNvPr>
          <p:cNvSpPr txBox="1"/>
          <p:nvPr/>
        </p:nvSpPr>
        <p:spPr>
          <a:xfrm>
            <a:off x="2018930" y="1085862"/>
            <a:ext cx="2267737" cy="523220"/>
          </a:xfrm>
          <a:prstGeom prst="rect">
            <a:avLst/>
          </a:prstGeom>
          <a:noFill/>
        </p:spPr>
        <p:txBody>
          <a:bodyPr wrap="square">
            <a:spAutoFit/>
          </a:bodyPr>
          <a:lstStyle>
            <a:defPPr marR="0" lvl="0" algn="l" rtl="0">
              <a:lnSpc>
                <a:spcPct val="100000"/>
              </a:lnSpc>
              <a:spcBef>
                <a:spcPts val="0"/>
              </a:spcBef>
              <a:spcAft>
                <a:spcPts val="0"/>
              </a:spcAft>
            </a:defPPr>
            <a:lvl1pPr>
              <a:defRPr sz="2800" b="1"/>
            </a:lvl1pPr>
          </a:lstStyle>
          <a:p>
            <a:r>
              <a:rPr lang="es-419" dirty="0"/>
              <a:t> </a:t>
            </a:r>
            <a:r>
              <a:rPr lang="es-419" dirty="0" err="1"/>
              <a:t>Lempel-Ziv</a:t>
            </a:r>
            <a:endParaRPr lang="es-419" dirty="0"/>
          </a:p>
        </p:txBody>
      </p:sp>
      <p:sp>
        <p:nvSpPr>
          <p:cNvPr id="13" name="CuadroTexto 12">
            <a:extLst>
              <a:ext uri="{FF2B5EF4-FFF2-40B4-BE49-F238E27FC236}">
                <a16:creationId xmlns:a16="http://schemas.microsoft.com/office/drawing/2014/main" id="{8269F725-7A65-48BB-898D-6A027CB47DE2}"/>
              </a:ext>
            </a:extLst>
          </p:cNvPr>
          <p:cNvSpPr txBox="1"/>
          <p:nvPr/>
        </p:nvSpPr>
        <p:spPr>
          <a:xfrm>
            <a:off x="683769" y="1761067"/>
            <a:ext cx="4938060" cy="3785652"/>
          </a:xfrm>
          <a:prstGeom prst="rect">
            <a:avLst/>
          </a:prstGeom>
          <a:noFill/>
        </p:spPr>
        <p:txBody>
          <a:bodyPr wrap="square">
            <a:spAutoFit/>
          </a:bodyPr>
          <a:lstStyle/>
          <a:p>
            <a:pPr algn="just"/>
            <a:r>
              <a:rPr lang="es-MX" sz="2000" dirty="0"/>
              <a:t>El algoritmo </a:t>
            </a:r>
            <a:r>
              <a:rPr lang="es-MX" sz="2000" dirty="0" err="1"/>
              <a:t>Lempel-Ziv</a:t>
            </a:r>
            <a:r>
              <a:rPr lang="es-MX" sz="2000" dirty="0"/>
              <a:t> (LZ) realiza un análisis desde cadenas o palabras de un determinado alfabeto, cuyas longitudes no exceden un prescrito entero L. Posteriormente se asignan estas cadenas o palabras secuencialmente hacia un único código de palabras de longitud fija LZ. </a:t>
            </a:r>
          </a:p>
          <a:p>
            <a:pPr algn="just"/>
            <a:endParaRPr lang="es-MX" sz="2000" dirty="0"/>
          </a:p>
          <a:p>
            <a:pPr algn="just"/>
            <a:r>
              <a:rPr lang="es-MX" sz="2000" dirty="0"/>
              <a:t>Esta estrategia es efectiva debido a la frecuencia de símbolos, repetición de caracteres y patrones de alto uso.</a:t>
            </a:r>
            <a:endParaRPr lang="es-419" sz="2000" dirty="0"/>
          </a:p>
        </p:txBody>
      </p:sp>
      <p:pic>
        <p:nvPicPr>
          <p:cNvPr id="4" name="Imagen 3">
            <a:extLst>
              <a:ext uri="{FF2B5EF4-FFF2-40B4-BE49-F238E27FC236}">
                <a16:creationId xmlns:a16="http://schemas.microsoft.com/office/drawing/2014/main" id="{8417D214-B50D-4C7A-827D-105743914AED}"/>
              </a:ext>
            </a:extLst>
          </p:cNvPr>
          <p:cNvPicPr>
            <a:picLocks noChangeAspect="1"/>
          </p:cNvPicPr>
          <p:nvPr/>
        </p:nvPicPr>
        <p:blipFill rotWithShape="1">
          <a:blip r:embed="rId5">
            <a:biLevel thresh="75000"/>
            <a:extLst>
              <a:ext uri="{BEBA8EAE-BF5A-486C-A8C5-ECC9F3942E4B}">
                <a14:imgProps xmlns:a14="http://schemas.microsoft.com/office/drawing/2010/main">
                  <a14:imgLayer r:embed="rId6">
                    <a14:imgEffect>
                      <a14:saturation sat="0"/>
                    </a14:imgEffect>
                  </a14:imgLayer>
                </a14:imgProps>
              </a:ext>
            </a:extLst>
          </a:blip>
          <a:srcRect l="8111" r="7201"/>
          <a:stretch/>
        </p:blipFill>
        <p:spPr>
          <a:xfrm>
            <a:off x="6072075" y="1505648"/>
            <a:ext cx="5319826" cy="3533436"/>
          </a:xfrm>
          <a:prstGeom prst="rect">
            <a:avLst/>
          </a:prstGeom>
          <a:ln>
            <a:noFill/>
          </a:ln>
          <a:effectLst>
            <a:outerShdw blurRad="292100" dist="139700" dir="2700000" algn="tl" rotWithShape="0">
              <a:srgbClr val="333333">
                <a:alpha val="65000"/>
              </a:srgbClr>
            </a:outerShdw>
          </a:effectLst>
        </p:spPr>
      </p:pic>
      <p:sp>
        <p:nvSpPr>
          <p:cNvPr id="8" name="Google Shape;217;p2">
            <a:extLst>
              <a:ext uri="{FF2B5EF4-FFF2-40B4-BE49-F238E27FC236}">
                <a16:creationId xmlns:a16="http://schemas.microsoft.com/office/drawing/2014/main" id="{A7B3AA4B-00F1-4CE7-83BE-7E6E2499D07B}"/>
              </a:ext>
            </a:extLst>
          </p:cNvPr>
          <p:cNvSpPr/>
          <p:nvPr/>
        </p:nvSpPr>
        <p:spPr>
          <a:xfrm>
            <a:off x="803880" y="6016266"/>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772301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sin pérdida </a:t>
            </a:r>
          </a:p>
          <a:p>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408838" y="1483366"/>
            <a:ext cx="5357167" cy="3635533"/>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CO" sz="1600" b="1" i="1" dirty="0"/>
              <a:t>Run-length encoding (RLE)</a:t>
            </a:r>
          </a:p>
          <a:p>
            <a:pPr marL="0" marR="0" lvl="0" indent="0" algn="just" rtl="0">
              <a:lnSpc>
                <a:spcPct val="100000"/>
              </a:lnSpc>
              <a:spcBef>
                <a:spcPts val="0"/>
              </a:spcBef>
              <a:spcAft>
                <a:spcPts val="0"/>
              </a:spcAft>
              <a:buClr>
                <a:srgbClr val="000000"/>
              </a:buClr>
              <a:buSzPts val="1400"/>
              <a:buFont typeface="Arial"/>
              <a:buNone/>
            </a:pPr>
            <a:r>
              <a:rPr lang="es-CO" sz="1600" b="0" i="0" u="none" strike="noStrike" cap="none" dirty="0">
                <a:solidFill>
                  <a:schemeClr val="tx1"/>
                </a:solidFill>
                <a:latin typeface="Arial"/>
                <a:ea typeface="Arial"/>
                <a:cs typeface="Arial"/>
                <a:sym typeface="Arial"/>
              </a:rPr>
              <a:t>Se c</a:t>
            </a:r>
            <a:r>
              <a:rPr lang="es-CO" sz="1600" dirty="0">
                <a:solidFill>
                  <a:schemeClr val="tx1"/>
                </a:solidFill>
              </a:rPr>
              <a:t>aracteriza por ser el método mas sencillo utilizado para comprimir imágenes sin perdida y es muy útil en imágenes en donde secuencias de caracteres se repiten constantemente.</a:t>
            </a:r>
          </a:p>
        </p:txBody>
      </p:sp>
      <p:sp>
        <p:nvSpPr>
          <p:cNvPr id="10" name="CuadroTexto 9">
            <a:extLst>
              <a:ext uri="{FF2B5EF4-FFF2-40B4-BE49-F238E27FC236}">
                <a16:creationId xmlns:a16="http://schemas.microsoft.com/office/drawing/2014/main" id="{549F2A90-FF66-427A-AA2F-B0B92BC94604}"/>
              </a:ext>
            </a:extLst>
          </p:cNvPr>
          <p:cNvSpPr txBox="1"/>
          <p:nvPr/>
        </p:nvSpPr>
        <p:spPr>
          <a:xfrm>
            <a:off x="5757774" y="3509273"/>
            <a:ext cx="6025388" cy="2308324"/>
          </a:xfrm>
          <a:prstGeom prst="rect">
            <a:avLst/>
          </a:prstGeom>
          <a:noFill/>
        </p:spPr>
        <p:txBody>
          <a:bodyPr wrap="square">
            <a:spAutoFit/>
          </a:bodyPr>
          <a:lstStyle/>
          <a:p>
            <a:pPr marL="0" marR="0" lvl="0" indent="0" rtl="0">
              <a:lnSpc>
                <a:spcPct val="100000"/>
              </a:lnSpc>
              <a:spcBef>
                <a:spcPts val="0"/>
              </a:spcBef>
              <a:spcAft>
                <a:spcPts val="0"/>
              </a:spcAft>
              <a:buClr>
                <a:srgbClr val="000000"/>
              </a:buClr>
              <a:buSzPts val="1400"/>
              <a:buFont typeface="Arial"/>
              <a:buNone/>
            </a:pPr>
            <a:r>
              <a:rPr lang="es-CO" sz="1600" dirty="0"/>
              <a:t>Consiste en almacenar el numero de veces que el carácter se repite seguido del propio carácter. Por ejemplo si tuviéramos una línea en una imagen conformada por un carácter vacío, 15 caracteres * y cierra con otro carácter vacío se representaría como: </a:t>
            </a:r>
            <a:r>
              <a:rPr lang="es-CO" sz="1600" b="1" i="1" dirty="0"/>
              <a:t>1B15*1B</a:t>
            </a:r>
          </a:p>
          <a:p>
            <a:pPr marL="0" marR="0" lvl="0" indent="0" rtl="0">
              <a:lnSpc>
                <a:spcPct val="100000"/>
              </a:lnSpc>
              <a:spcBef>
                <a:spcPts val="0"/>
              </a:spcBef>
              <a:spcAft>
                <a:spcPts val="0"/>
              </a:spcAft>
              <a:buClr>
                <a:srgbClr val="000000"/>
              </a:buClr>
              <a:buSzPts val="1400"/>
              <a:buFont typeface="Arial"/>
              <a:buNone/>
            </a:pPr>
            <a:r>
              <a:rPr lang="es-CO" sz="1600" dirty="0">
                <a:solidFill>
                  <a:schemeClr val="tx1"/>
                </a:solidFill>
              </a:rPr>
              <a:t>Utilizando solo 7 caracteres en vez de los 17 que debieron de usarse en la línea original.</a:t>
            </a:r>
          </a:p>
          <a:p>
            <a:pPr marL="0" marR="0" lvl="0" indent="0" rtl="0">
              <a:lnSpc>
                <a:spcPct val="100000"/>
              </a:lnSpc>
              <a:spcBef>
                <a:spcPts val="0"/>
              </a:spcBef>
              <a:spcAft>
                <a:spcPts val="0"/>
              </a:spcAft>
              <a:buClr>
                <a:srgbClr val="000000"/>
              </a:buClr>
              <a:buSzPts val="1400"/>
              <a:buFont typeface="Arial"/>
              <a:buNone/>
            </a:pPr>
            <a:endParaRPr lang="es-CO" sz="1600" dirty="0">
              <a:solidFill>
                <a:schemeClr val="tx1"/>
              </a:solidFill>
            </a:endParaRPr>
          </a:p>
          <a:p>
            <a:pPr marL="0" marR="0" lvl="0" indent="0" rtl="0">
              <a:lnSpc>
                <a:spcPct val="100000"/>
              </a:lnSpc>
              <a:spcBef>
                <a:spcPts val="0"/>
              </a:spcBef>
              <a:spcAft>
                <a:spcPts val="0"/>
              </a:spcAft>
              <a:buClr>
                <a:srgbClr val="000000"/>
              </a:buClr>
              <a:buSzPts val="1400"/>
              <a:buFont typeface="Arial"/>
              <a:buNone/>
            </a:pPr>
            <a:r>
              <a:rPr lang="es-CO" sz="1600" b="1" i="1" dirty="0">
                <a:solidFill>
                  <a:schemeClr val="tx1"/>
                </a:solidFill>
              </a:rPr>
              <a:t>Nota: </a:t>
            </a:r>
            <a:r>
              <a:rPr lang="es-CO" sz="1600" dirty="0">
                <a:solidFill>
                  <a:schemeClr val="tx1"/>
                </a:solidFill>
              </a:rPr>
              <a:t>Este método puede ser usado en conjunto con otros.</a:t>
            </a:r>
          </a:p>
        </p:txBody>
      </p:sp>
      <p:pic>
        <p:nvPicPr>
          <p:cNvPr id="1026" name="Picture 2" descr="Algoritmo de compresión Run Length Encoding">
            <a:extLst>
              <a:ext uri="{FF2B5EF4-FFF2-40B4-BE49-F238E27FC236}">
                <a16:creationId xmlns:a16="http://schemas.microsoft.com/office/drawing/2014/main" id="{184848B4-8993-41F2-B75E-6B63302AC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7667" y="1416721"/>
            <a:ext cx="4825603" cy="20690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n Length Encoding">
            <a:extLst>
              <a:ext uri="{FF2B5EF4-FFF2-40B4-BE49-F238E27FC236}">
                <a16:creationId xmlns:a16="http://schemas.microsoft.com/office/drawing/2014/main" id="{C19564BE-282A-4721-9C2D-CF7832875B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509" y="3118968"/>
            <a:ext cx="3907823" cy="2520821"/>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17;p2">
            <a:extLst>
              <a:ext uri="{FF2B5EF4-FFF2-40B4-BE49-F238E27FC236}">
                <a16:creationId xmlns:a16="http://schemas.microsoft.com/office/drawing/2014/main" id="{531F9320-91FD-48B1-8038-DFD90D884B3D}"/>
              </a:ext>
            </a:extLst>
          </p:cNvPr>
          <p:cNvSpPr/>
          <p:nvPr/>
        </p:nvSpPr>
        <p:spPr>
          <a:xfrm>
            <a:off x="803880" y="6016266"/>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424966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8" name="Rectángulo 17">
            <a:extLst>
              <a:ext uri="{FF2B5EF4-FFF2-40B4-BE49-F238E27FC236}">
                <a16:creationId xmlns:a16="http://schemas.microsoft.com/office/drawing/2014/main" id="{68705CCD-51CE-4F64-908C-8F54160D2FF1}"/>
              </a:ext>
            </a:extLst>
          </p:cNvPr>
          <p:cNvSpPr/>
          <p:nvPr/>
        </p:nvSpPr>
        <p:spPr>
          <a:xfrm>
            <a:off x="6293830" y="1420932"/>
            <a:ext cx="5715290" cy="420706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rgbClr val="FF0000"/>
              </a:solidFill>
            </a:endParaRPr>
          </a:p>
        </p:txBody>
      </p:sp>
      <p:sp>
        <p:nvSpPr>
          <p:cNvPr id="5" name="Rectángulo 4">
            <a:extLst>
              <a:ext uri="{FF2B5EF4-FFF2-40B4-BE49-F238E27FC236}">
                <a16:creationId xmlns:a16="http://schemas.microsoft.com/office/drawing/2014/main" id="{137C7ADE-9809-409C-B9B7-99CDCE91B5D9}"/>
              </a:ext>
            </a:extLst>
          </p:cNvPr>
          <p:cNvSpPr/>
          <p:nvPr/>
        </p:nvSpPr>
        <p:spPr>
          <a:xfrm>
            <a:off x="182880" y="1405946"/>
            <a:ext cx="5933016" cy="42070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199" name="Google Shape;199;p2"/>
          <p:cNvPicPr preferRelativeResize="0"/>
          <p:nvPr/>
        </p:nvPicPr>
        <p:blipFill rotWithShape="1">
          <a:blip r:embed="rId3">
            <a:alphaModFix/>
          </a:blip>
          <a:srcRect/>
          <a:stretch/>
        </p:blipFill>
        <p:spPr>
          <a:xfrm>
            <a:off x="17856"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sin pérdida </a:t>
            </a:r>
          </a:p>
          <a:p>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6334241" y="1366604"/>
            <a:ext cx="5357167" cy="3635533"/>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CO" sz="1600" b="1" i="1" dirty="0"/>
              <a:t>Codificación de Huffman:</a:t>
            </a:r>
            <a:endParaRPr lang="es-CO" sz="1600" b="1" i="1" u="none" strike="noStrike" cap="none" dirty="0">
              <a:solidFill>
                <a:schemeClr val="tx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CO" sz="1600" b="0" i="0" u="none" strike="noStrike" cap="none" dirty="0">
                <a:solidFill>
                  <a:schemeClr val="tx1"/>
                </a:solidFill>
                <a:latin typeface="Arial"/>
                <a:ea typeface="Arial"/>
                <a:cs typeface="Arial"/>
                <a:sym typeface="Arial"/>
              </a:rPr>
              <a:t>A grandes rasgos, la codificación de </a:t>
            </a:r>
            <a:r>
              <a:rPr lang="es-CO" sz="1600" dirty="0">
                <a:solidFill>
                  <a:schemeClr val="tx1"/>
                </a:solidFill>
              </a:rPr>
              <a:t>H</a:t>
            </a:r>
            <a:r>
              <a:rPr lang="es-CO" sz="1600" b="0" i="0" u="none" strike="noStrike" cap="none" dirty="0">
                <a:solidFill>
                  <a:schemeClr val="tx1"/>
                </a:solidFill>
                <a:latin typeface="Arial"/>
                <a:ea typeface="Arial"/>
                <a:cs typeface="Arial"/>
                <a:sym typeface="Arial"/>
              </a:rPr>
              <a:t>uffman se basa en asignar códigos de bits a los datos en base a su frecuencia de aparición. Otorgando los códigos mas cortos a los datos con mayor frecuencia y códigos mas largos para los datos menos comunes.</a:t>
            </a:r>
          </a:p>
          <a:p>
            <a:pPr marL="0" marR="0" lvl="0" indent="0" algn="just" rtl="0">
              <a:lnSpc>
                <a:spcPct val="100000"/>
              </a:lnSpc>
              <a:spcBef>
                <a:spcPts val="0"/>
              </a:spcBef>
              <a:spcAft>
                <a:spcPts val="0"/>
              </a:spcAft>
              <a:buClr>
                <a:srgbClr val="000000"/>
              </a:buClr>
              <a:buSzPts val="1400"/>
              <a:buFont typeface="Arial"/>
              <a:buNone/>
            </a:pPr>
            <a:r>
              <a:rPr lang="es-CO" sz="1600" dirty="0">
                <a:solidFill>
                  <a:schemeClr val="tx1"/>
                </a:solidFill>
              </a:rPr>
              <a:t>Es una técnica que cuenta con la ventaja de ser muy simple y rápida de utilizar.</a:t>
            </a:r>
          </a:p>
        </p:txBody>
      </p:sp>
      <p:sp>
        <p:nvSpPr>
          <p:cNvPr id="10" name="CuadroTexto 9">
            <a:extLst>
              <a:ext uri="{FF2B5EF4-FFF2-40B4-BE49-F238E27FC236}">
                <a16:creationId xmlns:a16="http://schemas.microsoft.com/office/drawing/2014/main" id="{549F2A90-FF66-427A-AA2F-B0B92BC94604}"/>
              </a:ext>
            </a:extLst>
          </p:cNvPr>
          <p:cNvSpPr txBox="1"/>
          <p:nvPr/>
        </p:nvSpPr>
        <p:spPr>
          <a:xfrm>
            <a:off x="182880" y="3500937"/>
            <a:ext cx="6025388" cy="1815882"/>
          </a:xfrm>
          <a:prstGeom prst="rect">
            <a:avLst/>
          </a:prstGeom>
          <a:noFill/>
        </p:spPr>
        <p:txBody>
          <a:bodyPr wrap="square">
            <a:spAutoFit/>
          </a:bodyPr>
          <a:lstStyle/>
          <a:p>
            <a:pPr marL="0" marR="0" lvl="0" indent="0" rtl="0">
              <a:lnSpc>
                <a:spcPct val="100000"/>
              </a:lnSpc>
              <a:spcBef>
                <a:spcPts val="0"/>
              </a:spcBef>
              <a:spcAft>
                <a:spcPts val="0"/>
              </a:spcAft>
              <a:buClr>
                <a:srgbClr val="000000"/>
              </a:buClr>
              <a:buSzPts val="1400"/>
              <a:buFont typeface="Arial"/>
              <a:buNone/>
            </a:pPr>
            <a:r>
              <a:rPr lang="es-CO" sz="1600" b="1" i="1" dirty="0"/>
              <a:t>Codificación aritmética:</a:t>
            </a:r>
          </a:p>
          <a:p>
            <a:pPr marL="0" marR="0" lvl="0" indent="0" rtl="0">
              <a:lnSpc>
                <a:spcPct val="100000"/>
              </a:lnSpc>
              <a:spcBef>
                <a:spcPts val="0"/>
              </a:spcBef>
              <a:spcAft>
                <a:spcPts val="0"/>
              </a:spcAft>
              <a:buClr>
                <a:srgbClr val="000000"/>
              </a:buClr>
              <a:buSzPts val="1400"/>
              <a:buFont typeface="Arial"/>
              <a:buNone/>
            </a:pPr>
            <a:r>
              <a:rPr lang="es-CO" sz="1600" dirty="0"/>
              <a:t>Consiste en codificar una secuencia de  símbolos usando una representación binaria, las secuencias de bits se obtienen a partir de intervalos de números reales ubicados entre el 0 y el 1. los cuales se calculan en base a la frecuencia de aparición del símbolo. Esta técnica tiene la particularidad de que los símbolos con mayor probabilidad utilizan pocos bits. </a:t>
            </a:r>
          </a:p>
        </p:txBody>
      </p:sp>
      <p:pic>
        <p:nvPicPr>
          <p:cNvPr id="3076" name="Picture 4">
            <a:extLst>
              <a:ext uri="{FF2B5EF4-FFF2-40B4-BE49-F238E27FC236}">
                <a16:creationId xmlns:a16="http://schemas.microsoft.com/office/drawing/2014/main" id="{22313CAF-5B56-4E29-BEBB-216C7E9CB0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1061" y="3364339"/>
            <a:ext cx="3323526" cy="212705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5820F395-B340-4F5D-AE76-A57630873D60}"/>
              </a:ext>
            </a:extLst>
          </p:cNvPr>
          <p:cNvPicPr>
            <a:picLocks noChangeAspect="1"/>
          </p:cNvPicPr>
          <p:nvPr/>
        </p:nvPicPr>
        <p:blipFill>
          <a:blip r:embed="rId6"/>
          <a:stretch>
            <a:fillRect/>
          </a:stretch>
        </p:blipFill>
        <p:spPr>
          <a:xfrm>
            <a:off x="1069144" y="1529456"/>
            <a:ext cx="3837623" cy="1950062"/>
          </a:xfrm>
          <a:prstGeom prst="rect">
            <a:avLst/>
          </a:prstGeom>
        </p:spPr>
      </p:pic>
      <p:sp>
        <p:nvSpPr>
          <p:cNvPr id="14" name="Google Shape;217;p2">
            <a:extLst>
              <a:ext uri="{FF2B5EF4-FFF2-40B4-BE49-F238E27FC236}">
                <a16:creationId xmlns:a16="http://schemas.microsoft.com/office/drawing/2014/main" id="{E2C9D968-49ED-4BCC-94CD-74E7F56AC1DC}"/>
              </a:ext>
            </a:extLst>
          </p:cNvPr>
          <p:cNvSpPr/>
          <p:nvPr/>
        </p:nvSpPr>
        <p:spPr>
          <a:xfrm>
            <a:off x="803880" y="6016266"/>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4068142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sin pérdida </a:t>
            </a:r>
          </a:p>
          <a:p>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493380" y="1610153"/>
            <a:ext cx="5357167" cy="3635533"/>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CO" sz="1600" b="1" i="1" dirty="0"/>
              <a:t>Lempel-Ziv (LZ)</a:t>
            </a:r>
          </a:p>
          <a:p>
            <a:pPr marL="0" marR="0" lvl="0" indent="0" algn="just" rtl="0">
              <a:lnSpc>
                <a:spcPct val="100000"/>
              </a:lnSpc>
              <a:spcBef>
                <a:spcPts val="0"/>
              </a:spcBef>
              <a:spcAft>
                <a:spcPts val="0"/>
              </a:spcAft>
              <a:buClr>
                <a:srgbClr val="000000"/>
              </a:buClr>
              <a:buSzPts val="1400"/>
              <a:buFont typeface="Arial"/>
              <a:buNone/>
            </a:pPr>
            <a:r>
              <a:rPr lang="es-CO" sz="1600" b="0" i="0" u="none" strike="noStrike" cap="none" dirty="0">
                <a:solidFill>
                  <a:schemeClr val="tx1"/>
                </a:solidFill>
                <a:latin typeface="Arial"/>
                <a:ea typeface="Arial"/>
                <a:cs typeface="Arial"/>
                <a:sym typeface="Arial"/>
              </a:rPr>
              <a:t>Se centra en analizar cadenas o palabras de un determinado alfabeto cuya longitud no sea mayor a un prescrito entero L. </a:t>
            </a:r>
            <a:r>
              <a:rPr lang="es-CO" sz="1600" dirty="0">
                <a:solidFill>
                  <a:schemeClr val="tx1"/>
                </a:solidFill>
              </a:rPr>
              <a:t>Posteriormente,</a:t>
            </a:r>
            <a:r>
              <a:rPr lang="es-CO" sz="1600" b="0" i="0" u="none" strike="noStrike" cap="none" dirty="0">
                <a:solidFill>
                  <a:schemeClr val="tx1"/>
                </a:solidFill>
                <a:latin typeface="Arial"/>
                <a:ea typeface="Arial"/>
                <a:cs typeface="Arial"/>
                <a:sym typeface="Arial"/>
              </a:rPr>
              <a:t> se asignan estas cadenas o palabras de manera secuencial hacia un código de palabras de longitud fija LZ.</a:t>
            </a:r>
          </a:p>
          <a:p>
            <a:pPr marL="0" marR="0" lvl="0" indent="0" algn="just" rtl="0">
              <a:lnSpc>
                <a:spcPct val="100000"/>
              </a:lnSpc>
              <a:spcBef>
                <a:spcPts val="0"/>
              </a:spcBef>
              <a:spcAft>
                <a:spcPts val="0"/>
              </a:spcAft>
              <a:buClr>
                <a:srgbClr val="000000"/>
              </a:buClr>
              <a:buSzPts val="1400"/>
              <a:buFont typeface="Arial"/>
              <a:buNone/>
            </a:pPr>
            <a:endParaRPr lang="es-CO" sz="1600" dirty="0">
              <a:solidFill>
                <a:schemeClr val="tx1"/>
              </a:solidFill>
            </a:endParaRPr>
          </a:p>
          <a:p>
            <a:pPr algn="just">
              <a:buSzPts val="1400"/>
            </a:pPr>
            <a:r>
              <a:rPr lang="es-CO" sz="1600" dirty="0"/>
              <a:t>Las cadenas se construyen en buscando que haya una posibilidad de ocurrencia similar, por lo que símbolos que se repiten mucho como lo puede ser el espacio y el 0 tienden a agruparse en cadenas mas largas mientras que símbolos que aparecen menos frecuentemente como la w se encuentran en cadenas mas cortas.</a:t>
            </a:r>
            <a:endParaRPr lang="es-CO" sz="1600" dirty="0">
              <a:solidFill>
                <a:schemeClr val="tx1"/>
              </a:solidFill>
            </a:endParaRPr>
          </a:p>
          <a:p>
            <a:pPr marL="0" marR="0" lvl="0" indent="0" algn="just" rtl="0">
              <a:lnSpc>
                <a:spcPct val="100000"/>
              </a:lnSpc>
              <a:spcBef>
                <a:spcPts val="0"/>
              </a:spcBef>
              <a:spcAft>
                <a:spcPts val="0"/>
              </a:spcAft>
              <a:buClr>
                <a:srgbClr val="000000"/>
              </a:buClr>
              <a:buSzPts val="1400"/>
              <a:buFont typeface="Arial"/>
              <a:buNone/>
            </a:pPr>
            <a:endParaRPr lang="es-CO" sz="1600" dirty="0">
              <a:solidFill>
                <a:schemeClr val="tx1"/>
              </a:solidFill>
            </a:endParaRPr>
          </a:p>
        </p:txBody>
      </p:sp>
      <p:pic>
        <p:nvPicPr>
          <p:cNvPr id="2050" name="Picture 2" descr="PPT - Lempel-Ziv Example PowerPoint Presentation, free download - ID:455124">
            <a:extLst>
              <a:ext uri="{FF2B5EF4-FFF2-40B4-BE49-F238E27FC236}">
                <a16:creationId xmlns:a16="http://schemas.microsoft.com/office/drawing/2014/main" id="{73F33F6F-1996-4DEB-99B0-203DB9428C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3960" y="1285069"/>
            <a:ext cx="5714265" cy="4285699"/>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17;p2">
            <a:extLst>
              <a:ext uri="{FF2B5EF4-FFF2-40B4-BE49-F238E27FC236}">
                <a16:creationId xmlns:a16="http://schemas.microsoft.com/office/drawing/2014/main" id="{1A1B4711-7600-464A-9C75-F6767DF8102D}"/>
              </a:ext>
            </a:extLst>
          </p:cNvPr>
          <p:cNvSpPr/>
          <p:nvPr/>
        </p:nvSpPr>
        <p:spPr>
          <a:xfrm>
            <a:off x="803880" y="6016266"/>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72483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
        <p:nvSpPr>
          <p:cNvPr id="28" name="Google Shape;206;p2">
            <a:extLst>
              <a:ext uri="{FF2B5EF4-FFF2-40B4-BE49-F238E27FC236}">
                <a16:creationId xmlns:a16="http://schemas.microsoft.com/office/drawing/2014/main" id="{873D7DE7-F3F3-4EA4-A4F2-42CAE33DCD0E}"/>
              </a:ext>
            </a:extLst>
          </p:cNvPr>
          <p:cNvSpPr/>
          <p:nvPr/>
        </p:nvSpPr>
        <p:spPr>
          <a:xfrm>
            <a:off x="813965" y="1927519"/>
            <a:ext cx="2102040" cy="219348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07;p2">
            <a:extLst>
              <a:ext uri="{FF2B5EF4-FFF2-40B4-BE49-F238E27FC236}">
                <a16:creationId xmlns:a16="http://schemas.microsoft.com/office/drawing/2014/main" id="{16167C01-D959-4BCA-9878-5D4169E244D2}"/>
              </a:ext>
            </a:extLst>
          </p:cNvPr>
          <p:cNvSpPr/>
          <p:nvPr/>
        </p:nvSpPr>
        <p:spPr>
          <a:xfrm>
            <a:off x="3734049" y="2027186"/>
            <a:ext cx="2225296" cy="219348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209;p2">
            <a:extLst>
              <a:ext uri="{FF2B5EF4-FFF2-40B4-BE49-F238E27FC236}">
                <a16:creationId xmlns:a16="http://schemas.microsoft.com/office/drawing/2014/main" id="{95AB53BD-255C-4667-91F7-78BC8225DBDC}"/>
              </a:ext>
            </a:extLst>
          </p:cNvPr>
          <p:cNvSpPr/>
          <p:nvPr/>
        </p:nvSpPr>
        <p:spPr>
          <a:xfrm>
            <a:off x="3750317" y="4203365"/>
            <a:ext cx="2192760" cy="767987"/>
          </a:xfrm>
          <a:prstGeom prst="rect">
            <a:avLst/>
          </a:prstGeom>
          <a:noFill/>
          <a:ln>
            <a:noFill/>
          </a:ln>
        </p:spPr>
        <p:txBody>
          <a:bodyPr spcFirstLastPara="1" wrap="square" lIns="90000" tIns="45000" rIns="90000" bIns="45000" anchor="t" anchorCtr="0">
            <a:spAutoFit/>
          </a:bodyPr>
          <a:lstStyle/>
          <a:p>
            <a:pPr algn="ctr"/>
            <a:r>
              <a:rPr lang="en-US" sz="2200" dirty="0">
                <a:solidFill>
                  <a:srgbClr val="001E33"/>
                </a:solidFill>
              </a:rPr>
              <a:t>Maria Paulina López Salazar</a:t>
            </a:r>
            <a:endParaRPr lang="es-ES" dirty="0"/>
          </a:p>
        </p:txBody>
      </p:sp>
      <p:sp>
        <p:nvSpPr>
          <p:cNvPr id="31" name="Google Shape;210;p2">
            <a:extLst>
              <a:ext uri="{FF2B5EF4-FFF2-40B4-BE49-F238E27FC236}">
                <a16:creationId xmlns:a16="http://schemas.microsoft.com/office/drawing/2014/main" id="{EB0BA1BE-EB3C-426F-8016-EA43174F3B05}"/>
              </a:ext>
            </a:extLst>
          </p:cNvPr>
          <p:cNvSpPr/>
          <p:nvPr/>
        </p:nvSpPr>
        <p:spPr>
          <a:xfrm>
            <a:off x="768605" y="4220666"/>
            <a:ext cx="2192760" cy="767987"/>
          </a:xfrm>
          <a:prstGeom prst="rect">
            <a:avLst/>
          </a:prstGeom>
          <a:noFill/>
          <a:ln>
            <a:noFill/>
          </a:ln>
        </p:spPr>
        <p:txBody>
          <a:bodyPr spcFirstLastPara="1" wrap="square" lIns="90000" tIns="45000" rIns="90000" bIns="45000" anchor="t" anchorCtr="0">
            <a:spAutoFit/>
          </a:bodyPr>
          <a:lstStyle/>
          <a:p>
            <a:pPr algn="ctr">
              <a:buSzPts val="2200"/>
            </a:pPr>
            <a:r>
              <a:rPr lang="en-US" sz="2200" dirty="0">
                <a:solidFill>
                  <a:srgbClr val="001E33"/>
                </a:solidFill>
              </a:rPr>
              <a:t>Damián Antonio Duque López </a:t>
            </a:r>
            <a:endParaRPr lang="en-US" sz="2200" b="0" i="0" u="none" strike="noStrike" cap="none" dirty="0">
              <a:solidFill>
                <a:srgbClr val="001E33"/>
              </a:solidFill>
              <a:latin typeface="Arial"/>
              <a:ea typeface="Arial"/>
              <a:cs typeface="Arial"/>
            </a:endParaRPr>
          </a:p>
        </p:txBody>
      </p:sp>
      <p:sp>
        <p:nvSpPr>
          <p:cNvPr id="32" name="Google Shape;221;p2">
            <a:extLst>
              <a:ext uri="{FF2B5EF4-FFF2-40B4-BE49-F238E27FC236}">
                <a16:creationId xmlns:a16="http://schemas.microsoft.com/office/drawing/2014/main" id="{DD2C3DFC-D1A2-4AC0-952F-674B86876BEE}"/>
              </a:ext>
            </a:extLst>
          </p:cNvPr>
          <p:cNvSpPr/>
          <p:nvPr/>
        </p:nvSpPr>
        <p:spPr>
          <a:xfrm>
            <a:off x="6709285" y="4203365"/>
            <a:ext cx="2411100" cy="759900"/>
          </a:xfrm>
          <a:prstGeom prst="rect">
            <a:avLst/>
          </a:prstGeom>
          <a:noFill/>
          <a:ln>
            <a:noFill/>
          </a:ln>
        </p:spPr>
        <p:txBody>
          <a:bodyPr spcFirstLastPara="1" wrap="square" lIns="90000" tIns="45000" rIns="90000" bIns="45000" anchor="t" anchorCtr="0">
            <a:noAutofit/>
          </a:bodyPr>
          <a:lstStyle/>
          <a:p>
            <a:pPr algn="ctr">
              <a:buSzPts val="2200"/>
            </a:pPr>
            <a:r>
              <a:rPr lang="en-US" sz="2200" dirty="0">
                <a:solidFill>
                  <a:srgbClr val="001E33"/>
                </a:solidFill>
              </a:rPr>
              <a:t>Esteban Trujillo Carmona</a:t>
            </a:r>
            <a:endParaRPr lang="en-US" sz="2200" b="0" i="0" u="none" strike="noStrike" cap="none" dirty="0">
              <a:solidFill>
                <a:srgbClr val="001E33"/>
              </a:solidFill>
              <a:latin typeface="Arial"/>
              <a:ea typeface="Arial"/>
              <a:cs typeface="Arial"/>
            </a:endParaRPr>
          </a:p>
        </p:txBody>
      </p:sp>
      <p:sp>
        <p:nvSpPr>
          <p:cNvPr id="34" name="Google Shape;207;p2">
            <a:extLst>
              <a:ext uri="{FF2B5EF4-FFF2-40B4-BE49-F238E27FC236}">
                <a16:creationId xmlns:a16="http://schemas.microsoft.com/office/drawing/2014/main" id="{29529EAD-F063-466E-8FFB-29345E69A954}"/>
              </a:ext>
            </a:extLst>
          </p:cNvPr>
          <p:cNvSpPr/>
          <p:nvPr/>
        </p:nvSpPr>
        <p:spPr>
          <a:xfrm>
            <a:off x="6862714" y="1971698"/>
            <a:ext cx="2102040" cy="220847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434195" y="1288327"/>
            <a:ext cx="6981836" cy="523220"/>
          </a:xfrm>
          <a:prstGeom prst="rect">
            <a:avLst/>
          </a:prstGeom>
          <a:noFill/>
        </p:spPr>
        <p:txBody>
          <a:bodyPr wrap="square" rtlCol="0">
            <a:spAutoFit/>
          </a:bodyPr>
          <a:lstStyle/>
          <a:p>
            <a:r>
              <a:rPr lang="es-ES" sz="2800" b="1" i="0" dirty="0">
                <a:solidFill>
                  <a:srgbClr val="202122"/>
                </a:solidFill>
                <a:effectLst/>
                <a:latin typeface="Arial" panose="020B0604020202020204" pitchFamily="34" charset="0"/>
              </a:rPr>
              <a:t> Objetivo del trabajo</a:t>
            </a:r>
            <a:endParaRPr lang="es-CO" sz="2800" b="1" dirty="0"/>
          </a:p>
        </p:txBody>
      </p:sp>
      <p:pic>
        <p:nvPicPr>
          <p:cNvPr id="8" name="Imagen 7">
            <a:extLst>
              <a:ext uri="{FF2B5EF4-FFF2-40B4-BE49-F238E27FC236}">
                <a16:creationId xmlns:a16="http://schemas.microsoft.com/office/drawing/2014/main" id="{6302AEE5-E44D-479B-9421-9D7C551C75AD}"/>
              </a:ext>
            </a:extLst>
          </p:cNvPr>
          <p:cNvPicPr>
            <a:picLocks noChangeAspect="1"/>
          </p:cNvPicPr>
          <p:nvPr/>
        </p:nvPicPr>
        <p:blipFill>
          <a:blip r:embed="rId5"/>
          <a:stretch>
            <a:fillRect/>
          </a:stretch>
        </p:blipFill>
        <p:spPr>
          <a:xfrm>
            <a:off x="1341466" y="1979720"/>
            <a:ext cx="8494991" cy="3442112"/>
          </a:xfrm>
          <a:prstGeom prst="rect">
            <a:avLst/>
          </a:prstGeom>
        </p:spPr>
      </p:pic>
      <p:sp>
        <p:nvSpPr>
          <p:cNvPr id="10" name="Google Shape;217;p2">
            <a:extLst>
              <a:ext uri="{FF2B5EF4-FFF2-40B4-BE49-F238E27FC236}">
                <a16:creationId xmlns:a16="http://schemas.microsoft.com/office/drawing/2014/main" id="{C0EBC1A2-5D3A-48C2-B062-8296DDBB77C4}"/>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1832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9" name="Google Shape;217;p2">
            <a:extLst>
              <a:ext uri="{FF2B5EF4-FFF2-40B4-BE49-F238E27FC236}">
                <a16:creationId xmlns:a16="http://schemas.microsoft.com/office/drawing/2014/main" id="{CE689D53-BE57-4C5D-85E5-0185AFC8FF7A}"/>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
        <p:nvSpPr>
          <p:cNvPr id="10" name="CuadroTexto 9">
            <a:extLst>
              <a:ext uri="{FF2B5EF4-FFF2-40B4-BE49-F238E27FC236}">
                <a16:creationId xmlns:a16="http://schemas.microsoft.com/office/drawing/2014/main" id="{3C417659-F38F-4AE8-A88F-0A6C57036742}"/>
              </a:ext>
            </a:extLst>
          </p:cNvPr>
          <p:cNvSpPr txBox="1"/>
          <p:nvPr/>
        </p:nvSpPr>
        <p:spPr>
          <a:xfrm>
            <a:off x="910640" y="1680503"/>
            <a:ext cx="6165567" cy="954107"/>
          </a:xfrm>
          <a:prstGeom prst="rect">
            <a:avLst/>
          </a:prstGeom>
          <a:noFill/>
        </p:spPr>
        <p:txBody>
          <a:bodyPr wrap="square" rtlCol="0">
            <a:spAutoFit/>
          </a:bodyPr>
          <a:lstStyle/>
          <a:p>
            <a:pPr algn="ctr"/>
            <a:r>
              <a:rPr lang="es-ES" sz="2800" b="0" i="0" dirty="0">
                <a:solidFill>
                  <a:srgbClr val="202122"/>
                </a:solidFill>
                <a:effectLst/>
                <a:latin typeface="Arial" panose="020B0604020202020204" pitchFamily="34" charset="0"/>
              </a:rPr>
              <a:t> </a:t>
            </a:r>
            <a:r>
              <a:rPr lang="es-ES" sz="2800" b="1" i="0" dirty="0">
                <a:solidFill>
                  <a:srgbClr val="000000"/>
                </a:solidFill>
                <a:effectLst/>
                <a:latin typeface="Arial" panose="020B0604020202020204" pitchFamily="34" charset="0"/>
              </a:rPr>
              <a:t>Definición de la compresión de imagen con pérdida</a:t>
            </a:r>
          </a:p>
        </p:txBody>
      </p:sp>
      <p:sp>
        <p:nvSpPr>
          <p:cNvPr id="11" name="CuadroTexto 10">
            <a:extLst>
              <a:ext uri="{FF2B5EF4-FFF2-40B4-BE49-F238E27FC236}">
                <a16:creationId xmlns:a16="http://schemas.microsoft.com/office/drawing/2014/main" id="{7CC85D88-600C-422B-A703-E899310E1C0C}"/>
              </a:ext>
            </a:extLst>
          </p:cNvPr>
          <p:cNvSpPr txBox="1"/>
          <p:nvPr/>
        </p:nvSpPr>
        <p:spPr>
          <a:xfrm>
            <a:off x="493380" y="2848157"/>
            <a:ext cx="7000089" cy="2246769"/>
          </a:xfrm>
          <a:prstGeom prst="rect">
            <a:avLst/>
          </a:prstGeom>
          <a:noFill/>
        </p:spPr>
        <p:txBody>
          <a:bodyPr wrap="square">
            <a:spAutoFit/>
          </a:bodyPr>
          <a:lstStyle/>
          <a:p>
            <a:pPr algn="just"/>
            <a:r>
              <a:rPr lang="es-ES" sz="2000" dirty="0">
                <a:solidFill>
                  <a:srgbClr val="202122"/>
                </a:solidFill>
                <a:latin typeface="Arial" panose="020B0604020202020204" pitchFamily="34" charset="0"/>
              </a:rPr>
              <a:t>Tiene como </a:t>
            </a:r>
            <a:r>
              <a:rPr lang="es-ES" sz="2000" b="0" i="0" dirty="0">
                <a:solidFill>
                  <a:srgbClr val="202122"/>
                </a:solidFill>
                <a:effectLst/>
                <a:latin typeface="Arial" panose="020B0604020202020204" pitchFamily="34" charset="0"/>
              </a:rPr>
              <a:t>objetivo representar cierta cantidad de información utilizando una menor cantidad de la misma, siendo imposible una reconstrucción exacta de los datos originales. Debido a que, en lugar de gu</a:t>
            </a:r>
            <a:r>
              <a:rPr lang="es-ES" sz="2000" b="0" i="0" dirty="0">
                <a:solidFill>
                  <a:schemeClr val="tx1">
                    <a:lumMod val="95000"/>
                    <a:lumOff val="5000"/>
                  </a:schemeClr>
                </a:solidFill>
                <a:effectLst/>
                <a:latin typeface="Arial" panose="020B0604020202020204" pitchFamily="34" charset="0"/>
              </a:rPr>
              <a:t>ar</a:t>
            </a:r>
            <a:r>
              <a:rPr lang="es-ES" sz="2000" b="0" i="0" dirty="0">
                <a:solidFill>
                  <a:srgbClr val="202122"/>
                </a:solidFill>
                <a:effectLst/>
                <a:latin typeface="Arial" panose="020B0604020202020204" pitchFamily="34" charset="0"/>
              </a:rPr>
              <a:t>dar una copia exacta, solo se guarda una aproximación.</a:t>
            </a:r>
          </a:p>
          <a:p>
            <a:pPr algn="just"/>
            <a:r>
              <a:rPr lang="es-ES" sz="2000" b="0" i="0" dirty="0">
                <a:solidFill>
                  <a:srgbClr val="202122"/>
                </a:solidFill>
                <a:effectLst/>
                <a:latin typeface="Arial" panose="020B0604020202020204" pitchFamily="34" charset="0"/>
              </a:rPr>
              <a:t>Esta aproximación se aprovecha de las limitaciones de la percepción humana para esconder la distorsión introducida.</a:t>
            </a:r>
            <a:endParaRPr lang="es-419" sz="2000" dirty="0"/>
          </a:p>
        </p:txBody>
      </p:sp>
      <p:pic>
        <p:nvPicPr>
          <p:cNvPr id="1026" name="Picture 2" descr="Foto de un gato gris con ojos verdes sentado en un sombrero azul sobre un sofá gris.">
            <a:extLst>
              <a:ext uri="{FF2B5EF4-FFF2-40B4-BE49-F238E27FC236}">
                <a16:creationId xmlns:a16="http://schemas.microsoft.com/office/drawing/2014/main" id="{3D81D081-3148-4C8E-B2A9-46747825E0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3593" y="1014933"/>
            <a:ext cx="3046998" cy="22852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to de un gato gris con ojos verdes sentado en un sombrero azul sobre un sofá gris.">
            <a:extLst>
              <a:ext uri="{FF2B5EF4-FFF2-40B4-BE49-F238E27FC236}">
                <a16:creationId xmlns:a16="http://schemas.microsoft.com/office/drawing/2014/main" id="{682A7FB4-CCD5-4ED6-8DC4-4E8298676C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3593" y="3557818"/>
            <a:ext cx="3046998" cy="228524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91544DE-A3AF-4155-B922-B1946C50B53A}"/>
              </a:ext>
            </a:extLst>
          </p:cNvPr>
          <p:cNvSpPr txBox="1"/>
          <p:nvPr/>
        </p:nvSpPr>
        <p:spPr>
          <a:xfrm>
            <a:off x="7963593" y="3012072"/>
            <a:ext cx="1325217" cy="307777"/>
          </a:xfrm>
          <a:prstGeom prst="rect">
            <a:avLst/>
          </a:prstGeom>
          <a:noFill/>
        </p:spPr>
        <p:txBody>
          <a:bodyPr wrap="square" rtlCol="0">
            <a:spAutoFit/>
          </a:bodyPr>
          <a:lstStyle/>
          <a:p>
            <a:pPr algn="ctr"/>
            <a:r>
              <a:rPr lang="es-ES" dirty="0">
                <a:solidFill>
                  <a:schemeClr val="bg1"/>
                </a:solidFill>
              </a:rPr>
              <a:t>100% calidad</a:t>
            </a:r>
          </a:p>
        </p:txBody>
      </p:sp>
      <p:sp>
        <p:nvSpPr>
          <p:cNvPr id="15" name="CuadroTexto 14">
            <a:extLst>
              <a:ext uri="{FF2B5EF4-FFF2-40B4-BE49-F238E27FC236}">
                <a16:creationId xmlns:a16="http://schemas.microsoft.com/office/drawing/2014/main" id="{F0961E56-8DF3-460B-A7E0-2C8702A22020}"/>
              </a:ext>
            </a:extLst>
          </p:cNvPr>
          <p:cNvSpPr txBox="1"/>
          <p:nvPr/>
        </p:nvSpPr>
        <p:spPr>
          <a:xfrm>
            <a:off x="7963592" y="5535290"/>
            <a:ext cx="1325217" cy="307777"/>
          </a:xfrm>
          <a:prstGeom prst="rect">
            <a:avLst/>
          </a:prstGeom>
          <a:noFill/>
        </p:spPr>
        <p:txBody>
          <a:bodyPr wrap="square" rtlCol="0">
            <a:spAutoFit/>
          </a:bodyPr>
          <a:lstStyle/>
          <a:p>
            <a:pPr algn="ctr"/>
            <a:r>
              <a:rPr lang="es-ES" dirty="0">
                <a:solidFill>
                  <a:schemeClr val="bg1"/>
                </a:solidFill>
              </a:rPr>
              <a:t>2% calidad</a:t>
            </a:r>
          </a:p>
        </p:txBody>
      </p:sp>
    </p:spTree>
    <p:extLst>
      <p:ext uri="{BB962C8B-B14F-4D97-AF65-F5344CB8AC3E}">
        <p14:creationId xmlns:p14="http://schemas.microsoft.com/office/powerpoint/2010/main" val="107566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99;p2">
            <a:extLst>
              <a:ext uri="{FF2B5EF4-FFF2-40B4-BE49-F238E27FC236}">
                <a16:creationId xmlns:a16="http://schemas.microsoft.com/office/drawing/2014/main" id="{E50079E2-B33E-43C4-8CF8-1EFE91B8646C}"/>
              </a:ext>
            </a:extLst>
          </p:cNvPr>
          <p:cNvPicPr preferRelativeResize="0"/>
          <p:nvPr/>
        </p:nvPicPr>
        <p:blipFill rotWithShape="1">
          <a:blip r:embed="rId2">
            <a:alphaModFix/>
          </a:blip>
          <a:srcRect/>
          <a:stretch/>
        </p:blipFill>
        <p:spPr>
          <a:xfrm>
            <a:off x="0" y="0"/>
            <a:ext cx="12196080" cy="6855840"/>
          </a:xfrm>
          <a:prstGeom prst="rect">
            <a:avLst/>
          </a:prstGeom>
          <a:noFill/>
          <a:ln>
            <a:noFill/>
          </a:ln>
        </p:spPr>
      </p:pic>
      <p:pic>
        <p:nvPicPr>
          <p:cNvPr id="6" name="Google Shape;216;p2">
            <a:extLst>
              <a:ext uri="{FF2B5EF4-FFF2-40B4-BE49-F238E27FC236}">
                <a16:creationId xmlns:a16="http://schemas.microsoft.com/office/drawing/2014/main" id="{D254988A-191A-4C56-A514-0EEB1E19A494}"/>
              </a:ext>
            </a:extLst>
          </p:cNvPr>
          <p:cNvPicPr preferRelativeResize="0"/>
          <p:nvPr/>
        </p:nvPicPr>
        <p:blipFill rotWithShape="1">
          <a:blip r:embed="rId3">
            <a:alphaModFix/>
          </a:blip>
          <a:srcRect/>
          <a:stretch/>
        </p:blipFill>
        <p:spPr>
          <a:xfrm>
            <a:off x="182880" y="6089760"/>
            <a:ext cx="621000" cy="621000"/>
          </a:xfrm>
          <a:prstGeom prst="rect">
            <a:avLst/>
          </a:prstGeom>
          <a:noFill/>
          <a:ln>
            <a:noFill/>
          </a:ln>
        </p:spPr>
      </p:pic>
      <p:sp>
        <p:nvSpPr>
          <p:cNvPr id="9" name="Google Shape;217;p2">
            <a:extLst>
              <a:ext uri="{FF2B5EF4-FFF2-40B4-BE49-F238E27FC236}">
                <a16:creationId xmlns:a16="http://schemas.microsoft.com/office/drawing/2014/main" id="{1A4723FC-80B0-4794-A657-4ECFC89F1B9B}"/>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
        <p:nvSpPr>
          <p:cNvPr id="11" name="CuadroTexto 10">
            <a:extLst>
              <a:ext uri="{FF2B5EF4-FFF2-40B4-BE49-F238E27FC236}">
                <a16:creationId xmlns:a16="http://schemas.microsoft.com/office/drawing/2014/main" id="{7372A4A3-2983-42C1-9227-C29912CD828B}"/>
              </a:ext>
            </a:extLst>
          </p:cNvPr>
          <p:cNvSpPr txBox="1"/>
          <p:nvPr/>
        </p:nvSpPr>
        <p:spPr>
          <a:xfrm>
            <a:off x="4537698" y="1488928"/>
            <a:ext cx="6782063" cy="1938992"/>
          </a:xfrm>
          <a:prstGeom prst="rect">
            <a:avLst/>
          </a:prstGeom>
          <a:noFill/>
        </p:spPr>
        <p:txBody>
          <a:bodyPr wrap="square">
            <a:spAutoFit/>
          </a:bodyPr>
          <a:lstStyle/>
          <a:p>
            <a:pPr algn="just"/>
            <a:r>
              <a:rPr lang="es-ES" sz="2000" i="0" dirty="0">
                <a:solidFill>
                  <a:schemeClr val="tx2">
                    <a:lumMod val="10000"/>
                  </a:schemeClr>
                </a:solidFill>
                <a:effectLst/>
                <a:latin typeface="Arial" panose="020B0604020202020204" pitchFamily="34" charset="0"/>
              </a:rPr>
              <a:t>Estos algoritmos son de gran utilidad para guardar imágenes fotográficas que de otra manera ocuparían mucho espacio dificultando su </a:t>
            </a:r>
            <a:r>
              <a:rPr lang="es-ES" sz="2000" dirty="0">
                <a:solidFill>
                  <a:schemeClr val="tx2">
                    <a:lumMod val="10000"/>
                  </a:schemeClr>
                </a:solidFill>
                <a:latin typeface="Arial" panose="020B0604020202020204" pitchFamily="34" charset="0"/>
              </a:rPr>
              <a:t>emisión</a:t>
            </a:r>
            <a:r>
              <a:rPr lang="es-ES" sz="2000" i="0" dirty="0">
                <a:solidFill>
                  <a:schemeClr val="tx2">
                    <a:lumMod val="10000"/>
                  </a:schemeClr>
                </a:solidFill>
                <a:effectLst/>
                <a:latin typeface="Arial" panose="020B0604020202020204" pitchFamily="34" charset="0"/>
              </a:rPr>
              <a:t> y almacenamiento.</a:t>
            </a:r>
            <a:r>
              <a:rPr lang="es-ES" sz="2000" baseline="30000" dirty="0">
                <a:solidFill>
                  <a:schemeClr val="tx2">
                    <a:lumMod val="10000"/>
                  </a:schemeClr>
                </a:solidFill>
                <a:latin typeface="Arial" panose="020B0604020202020204" pitchFamily="34" charset="0"/>
              </a:rPr>
              <a:t> </a:t>
            </a:r>
            <a:r>
              <a:rPr lang="es-ES" sz="2000" b="0" i="0" dirty="0">
                <a:solidFill>
                  <a:srgbClr val="202122"/>
                </a:solidFill>
                <a:effectLst/>
                <a:latin typeface="Arial" panose="020B0604020202020204" pitchFamily="34" charset="0"/>
              </a:rPr>
              <a:t>La compresión con pérdida solo es útil cuando la reconstrucción exacta no es indispensable para que la información tenga sentido</a:t>
            </a:r>
            <a:endParaRPr lang="es-ES" sz="2000" dirty="0">
              <a:solidFill>
                <a:schemeClr val="tx2">
                  <a:lumMod val="10000"/>
                </a:schemeClr>
              </a:solidFill>
            </a:endParaRPr>
          </a:p>
        </p:txBody>
      </p:sp>
      <p:sp>
        <p:nvSpPr>
          <p:cNvPr id="12" name="CuadroTexto 11">
            <a:extLst>
              <a:ext uri="{FF2B5EF4-FFF2-40B4-BE49-F238E27FC236}">
                <a16:creationId xmlns:a16="http://schemas.microsoft.com/office/drawing/2014/main" id="{B2961DEA-B424-46D2-9CE7-D151D6DD480E}"/>
              </a:ext>
            </a:extLst>
          </p:cNvPr>
          <p:cNvSpPr txBox="1"/>
          <p:nvPr/>
        </p:nvSpPr>
        <p:spPr>
          <a:xfrm>
            <a:off x="4627735" y="3748284"/>
            <a:ext cx="6601987" cy="707886"/>
          </a:xfrm>
          <a:prstGeom prst="rect">
            <a:avLst/>
          </a:prstGeom>
          <a:noFill/>
        </p:spPr>
        <p:txBody>
          <a:bodyPr wrap="square">
            <a:spAutoFit/>
          </a:bodyPr>
          <a:lstStyle/>
          <a:p>
            <a:r>
              <a:rPr lang="es-ES" sz="2000" b="0" i="0" dirty="0">
                <a:solidFill>
                  <a:srgbClr val="202122"/>
                </a:solidFill>
                <a:effectLst/>
                <a:latin typeface="Arial" panose="020B0604020202020204" pitchFamily="34" charset="0"/>
              </a:rPr>
              <a:t>La compresión con pérdida acepta una pérdida de datos para poder mejorar el factor de compresión. </a:t>
            </a:r>
          </a:p>
        </p:txBody>
      </p:sp>
      <p:pic>
        <p:nvPicPr>
          <p:cNvPr id="2050" name="Picture 2">
            <a:extLst>
              <a:ext uri="{FF2B5EF4-FFF2-40B4-BE49-F238E27FC236}">
                <a16:creationId xmlns:a16="http://schemas.microsoft.com/office/drawing/2014/main" id="{8548437F-52D7-4BD5-9AF6-A1BCAD0583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880" y="1204076"/>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FCC885-FD83-47D0-8BE8-626A32D22A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880" y="3503670"/>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2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199;p2">
            <a:extLst>
              <a:ext uri="{FF2B5EF4-FFF2-40B4-BE49-F238E27FC236}">
                <a16:creationId xmlns:a16="http://schemas.microsoft.com/office/drawing/2014/main" id="{867EFBA7-3F6D-49FF-A34C-3596736912C0}"/>
              </a:ext>
            </a:extLst>
          </p:cNvPr>
          <p:cNvPicPr preferRelativeResize="0"/>
          <p:nvPr/>
        </p:nvPicPr>
        <p:blipFill rotWithShape="1">
          <a:blip r:embed="rId2">
            <a:alphaModFix/>
          </a:blip>
          <a:srcRect/>
          <a:stretch/>
        </p:blipFill>
        <p:spPr>
          <a:xfrm>
            <a:off x="-4080" y="0"/>
            <a:ext cx="12196080" cy="6855840"/>
          </a:xfrm>
          <a:prstGeom prst="rect">
            <a:avLst/>
          </a:prstGeom>
          <a:noFill/>
          <a:ln>
            <a:noFill/>
          </a:ln>
        </p:spPr>
      </p:pic>
      <p:pic>
        <p:nvPicPr>
          <p:cNvPr id="5" name="Google Shape;216;p2">
            <a:extLst>
              <a:ext uri="{FF2B5EF4-FFF2-40B4-BE49-F238E27FC236}">
                <a16:creationId xmlns:a16="http://schemas.microsoft.com/office/drawing/2014/main" id="{E9932836-85CF-4C89-A2B4-81BC8E4CACC1}"/>
              </a:ext>
            </a:extLst>
          </p:cNvPr>
          <p:cNvPicPr preferRelativeResize="0"/>
          <p:nvPr/>
        </p:nvPicPr>
        <p:blipFill rotWithShape="1">
          <a:blip r:embed="rId3">
            <a:alphaModFix/>
          </a:blip>
          <a:srcRect/>
          <a:stretch/>
        </p:blipFill>
        <p:spPr>
          <a:xfrm>
            <a:off x="182880" y="6089760"/>
            <a:ext cx="621000" cy="621000"/>
          </a:xfrm>
          <a:prstGeom prst="rect">
            <a:avLst/>
          </a:prstGeom>
          <a:noFill/>
          <a:ln>
            <a:noFill/>
          </a:ln>
        </p:spPr>
      </p:pic>
      <p:sp>
        <p:nvSpPr>
          <p:cNvPr id="7" name="Google Shape;217;p2">
            <a:extLst>
              <a:ext uri="{FF2B5EF4-FFF2-40B4-BE49-F238E27FC236}">
                <a16:creationId xmlns:a16="http://schemas.microsoft.com/office/drawing/2014/main" id="{B1C7ABCD-71D3-4683-9DCA-075071E78A33}"/>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
        <p:nvSpPr>
          <p:cNvPr id="8" name="CuadroTexto 7">
            <a:extLst>
              <a:ext uri="{FF2B5EF4-FFF2-40B4-BE49-F238E27FC236}">
                <a16:creationId xmlns:a16="http://schemas.microsoft.com/office/drawing/2014/main" id="{94592A79-7E01-4005-801D-F10646FEDF07}"/>
              </a:ext>
            </a:extLst>
          </p:cNvPr>
          <p:cNvSpPr txBox="1"/>
          <p:nvPr/>
        </p:nvSpPr>
        <p:spPr>
          <a:xfrm>
            <a:off x="440006" y="1292499"/>
            <a:ext cx="6165567" cy="954107"/>
          </a:xfrm>
          <a:prstGeom prst="rect">
            <a:avLst/>
          </a:prstGeom>
          <a:noFill/>
        </p:spPr>
        <p:txBody>
          <a:bodyPr wrap="square" rtlCol="0">
            <a:spAutoFit/>
          </a:bodyPr>
          <a:lstStyle/>
          <a:p>
            <a:pPr algn="ctr"/>
            <a:r>
              <a:rPr lang="es-ES" sz="2800" b="0" i="0" dirty="0">
                <a:solidFill>
                  <a:srgbClr val="202122"/>
                </a:solidFill>
                <a:effectLst/>
                <a:latin typeface="Arial" panose="020B0604020202020204" pitchFamily="34" charset="0"/>
              </a:rPr>
              <a:t> </a:t>
            </a:r>
            <a:r>
              <a:rPr lang="es-ES" sz="2800" b="1" i="0" dirty="0">
                <a:solidFill>
                  <a:srgbClr val="000000"/>
                </a:solidFill>
                <a:effectLst/>
                <a:latin typeface="Arial" panose="020B0604020202020204" pitchFamily="34" charset="0"/>
              </a:rPr>
              <a:t>Definición de la compresión de imagen sin pérdida</a:t>
            </a:r>
          </a:p>
        </p:txBody>
      </p:sp>
      <p:sp>
        <p:nvSpPr>
          <p:cNvPr id="10" name="CuadroTexto 9">
            <a:extLst>
              <a:ext uri="{FF2B5EF4-FFF2-40B4-BE49-F238E27FC236}">
                <a16:creationId xmlns:a16="http://schemas.microsoft.com/office/drawing/2014/main" id="{37DB3B5C-A839-4069-B424-A7B64191565E}"/>
              </a:ext>
            </a:extLst>
          </p:cNvPr>
          <p:cNvSpPr txBox="1"/>
          <p:nvPr/>
        </p:nvSpPr>
        <p:spPr>
          <a:xfrm>
            <a:off x="360858" y="2391686"/>
            <a:ext cx="6323865" cy="3170099"/>
          </a:xfrm>
          <a:prstGeom prst="rect">
            <a:avLst/>
          </a:prstGeom>
          <a:noFill/>
        </p:spPr>
        <p:txBody>
          <a:bodyPr wrap="square">
            <a:spAutoFit/>
          </a:bodyPr>
          <a:lstStyle/>
          <a:p>
            <a:pPr algn="just"/>
            <a:r>
              <a:rPr lang="es-ES" sz="2000" dirty="0">
                <a:solidFill>
                  <a:srgbClr val="202122"/>
                </a:solidFill>
                <a:latin typeface="Arial" panose="020B0604020202020204" pitchFamily="34" charset="0"/>
              </a:rPr>
              <a:t>Tiene</a:t>
            </a:r>
            <a:r>
              <a:rPr lang="es-ES" sz="2000" b="0" i="0" dirty="0">
                <a:solidFill>
                  <a:srgbClr val="202122"/>
                </a:solidFill>
                <a:effectLst/>
                <a:latin typeface="Arial" panose="020B0604020202020204" pitchFamily="34" charset="0"/>
              </a:rPr>
              <a:t> como objetivo representar cierta cantidad de información utilizando u ocupando un espacio menor, siendo posible una reconstrucción exacta de los datos originales. Es decir, la compresión sin pérdidas engloba a aquellas técnicas que garanticen generar un duplicado exacto del flujo de datos de entrada después de un ciclo de compresión / expansión. Por esta razón es utilizada para comprimir archivos que contienen datos que no pueden ser degradados o perdidos.</a:t>
            </a:r>
            <a:endParaRPr lang="es-419" sz="2000" dirty="0"/>
          </a:p>
        </p:txBody>
      </p:sp>
      <p:graphicFrame>
        <p:nvGraphicFramePr>
          <p:cNvPr id="11" name="Tabla 10">
            <a:extLst>
              <a:ext uri="{FF2B5EF4-FFF2-40B4-BE49-F238E27FC236}">
                <a16:creationId xmlns:a16="http://schemas.microsoft.com/office/drawing/2014/main" id="{A9ED4505-9F36-4126-B183-C2830FE6AB59}"/>
              </a:ext>
            </a:extLst>
          </p:cNvPr>
          <p:cNvGraphicFramePr>
            <a:graphicFrameLocks noGrp="1"/>
          </p:cNvGraphicFramePr>
          <p:nvPr>
            <p:extLst>
              <p:ext uri="{D42A27DB-BD31-4B8C-83A1-F6EECF244321}">
                <p14:modId xmlns:p14="http://schemas.microsoft.com/office/powerpoint/2010/main" val="180739908"/>
              </p:ext>
            </p:extLst>
          </p:nvPr>
        </p:nvGraphicFramePr>
        <p:xfrm>
          <a:off x="7156174" y="3084364"/>
          <a:ext cx="4810539" cy="1784741"/>
        </p:xfrm>
        <a:graphic>
          <a:graphicData uri="http://schemas.openxmlformats.org/drawingml/2006/table">
            <a:tbl>
              <a:tblPr/>
              <a:tblGrid>
                <a:gridCol w="1603513">
                  <a:extLst>
                    <a:ext uri="{9D8B030D-6E8A-4147-A177-3AD203B41FA5}">
                      <a16:colId xmlns:a16="http://schemas.microsoft.com/office/drawing/2014/main" val="1771152324"/>
                    </a:ext>
                  </a:extLst>
                </a:gridCol>
                <a:gridCol w="1603513">
                  <a:extLst>
                    <a:ext uri="{9D8B030D-6E8A-4147-A177-3AD203B41FA5}">
                      <a16:colId xmlns:a16="http://schemas.microsoft.com/office/drawing/2014/main" val="1194959585"/>
                    </a:ext>
                  </a:extLst>
                </a:gridCol>
                <a:gridCol w="1603513">
                  <a:extLst>
                    <a:ext uri="{9D8B030D-6E8A-4147-A177-3AD203B41FA5}">
                      <a16:colId xmlns:a16="http://schemas.microsoft.com/office/drawing/2014/main" val="3351052977"/>
                    </a:ext>
                  </a:extLst>
                </a:gridCol>
              </a:tblGrid>
              <a:tr h="941045">
                <a:tc>
                  <a:txBody>
                    <a:bodyPr/>
                    <a:lstStyle/>
                    <a:p>
                      <a:pPr algn="ctr"/>
                      <a:r>
                        <a:rPr lang="es-ES" b="1">
                          <a:effectLst/>
                        </a:rPr>
                        <a:t>Datos sin comprimir</a:t>
                      </a:r>
                      <a:endParaRPr lang="es-ES">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b="1">
                          <a:effectLst/>
                        </a:rPr>
                        <a:t>Datos comprimidos</a:t>
                      </a:r>
                      <a:endParaRPr lang="es-ES">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b="1" dirty="0">
                          <a:effectLst/>
                        </a:rPr>
                        <a:t>Datos descomprimidos</a:t>
                      </a:r>
                      <a:endParaRPr lang="es-ES" dirty="0">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717050637"/>
                  </a:ext>
                </a:extLst>
              </a:tr>
              <a:tr h="421848">
                <a:tc>
                  <a:txBody>
                    <a:bodyPr/>
                    <a:lstStyle/>
                    <a:p>
                      <a:pPr algn="ctr"/>
                      <a:r>
                        <a:rPr lang="es-ES">
                          <a:effectLst/>
                        </a:rPr>
                        <a:t> </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a:effectLst/>
                        </a:rPr>
                        <a:t> </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dirty="0">
                          <a:effectLst/>
                        </a:rPr>
                        <a:t> </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010971843"/>
                  </a:ext>
                </a:extLst>
              </a:tr>
              <a:tr h="421848">
                <a:tc>
                  <a:txBody>
                    <a:bodyPr/>
                    <a:lstStyle/>
                    <a:p>
                      <a:pPr algn="ctr"/>
                      <a:r>
                        <a:rPr lang="es-ES">
                          <a:effectLst/>
                        </a:rPr>
                        <a:t>Hola Sandra</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dirty="0" err="1">
                          <a:effectLst/>
                        </a:rPr>
                        <a:t>HllSndr</a:t>
                      </a:r>
                      <a:endParaRPr lang="es-ES" dirty="0">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dirty="0">
                          <a:effectLst/>
                        </a:rPr>
                        <a:t>Hola Sandra</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798104830"/>
                  </a:ext>
                </a:extLst>
              </a:tr>
            </a:tbl>
          </a:graphicData>
        </a:graphic>
      </p:graphicFrame>
    </p:spTree>
    <p:extLst>
      <p:ext uri="{BB962C8B-B14F-4D97-AF65-F5344CB8AC3E}">
        <p14:creationId xmlns:p14="http://schemas.microsoft.com/office/powerpoint/2010/main" val="315625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216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331386" y="1521502"/>
            <a:ext cx="6165567" cy="954107"/>
          </a:xfrm>
          <a:prstGeom prst="rect">
            <a:avLst/>
          </a:prstGeom>
          <a:noFill/>
        </p:spPr>
        <p:txBody>
          <a:bodyPr wrap="square" rtlCol="0">
            <a:spAutoFit/>
          </a:bodyPr>
          <a:lstStyle/>
          <a:p>
            <a:pPr algn="ctr"/>
            <a:r>
              <a:rPr lang="es-ES" sz="2800" b="0" i="0" dirty="0">
                <a:solidFill>
                  <a:srgbClr val="202122"/>
                </a:solidFill>
                <a:effectLst/>
                <a:latin typeface="Arial" panose="020B0604020202020204" pitchFamily="34" charset="0"/>
              </a:rPr>
              <a:t> </a:t>
            </a:r>
            <a:r>
              <a:rPr lang="es-ES" sz="2800" b="1" i="0" dirty="0">
                <a:solidFill>
                  <a:srgbClr val="000000"/>
                </a:solidFill>
                <a:effectLst/>
                <a:latin typeface="Arial" panose="020B0604020202020204" pitchFamily="34" charset="0"/>
              </a:rPr>
              <a:t>Los métodos para la compresión de imagen sin pérdida </a:t>
            </a:r>
          </a:p>
        </p:txBody>
      </p:sp>
      <p:sp>
        <p:nvSpPr>
          <p:cNvPr id="17" name="CuadroTexto 16">
            <a:extLst>
              <a:ext uri="{FF2B5EF4-FFF2-40B4-BE49-F238E27FC236}">
                <a16:creationId xmlns:a16="http://schemas.microsoft.com/office/drawing/2014/main" id="{717A64D9-D38C-4AB2-98A8-ADE034AD3238}"/>
              </a:ext>
            </a:extLst>
          </p:cNvPr>
          <p:cNvSpPr txBox="1"/>
          <p:nvPr/>
        </p:nvSpPr>
        <p:spPr>
          <a:xfrm>
            <a:off x="677933" y="2934808"/>
            <a:ext cx="5540598" cy="2308324"/>
          </a:xfrm>
          <a:prstGeom prst="rect">
            <a:avLst/>
          </a:prstGeom>
          <a:noFill/>
        </p:spPr>
        <p:txBody>
          <a:bodyPr wrap="square">
            <a:spAutoFit/>
          </a:bodyPr>
          <a:lstStyle/>
          <a:p>
            <a:pPr algn="ctr"/>
            <a:r>
              <a:rPr lang="es-MX" sz="2400" dirty="0"/>
              <a:t>Algunas técnicas de compresión de imagen sin pérdida son Run-</a:t>
            </a:r>
            <a:r>
              <a:rPr lang="es-MX" sz="2400" dirty="0" err="1"/>
              <a:t>length</a:t>
            </a:r>
            <a:r>
              <a:rPr lang="es-MX" sz="2400" dirty="0"/>
              <a:t> </a:t>
            </a:r>
            <a:r>
              <a:rPr lang="es-MX" sz="2400" dirty="0" err="1"/>
              <a:t>encoding</a:t>
            </a:r>
            <a:r>
              <a:rPr lang="es-MX" sz="2400" dirty="0"/>
              <a:t> (RLE), codificación de </a:t>
            </a:r>
            <a:r>
              <a:rPr lang="es-MX" sz="2400" dirty="0" err="1"/>
              <a:t>Huffman</a:t>
            </a:r>
            <a:r>
              <a:rPr lang="es-MX" sz="2400" dirty="0"/>
              <a:t>, codificación aritmética y </a:t>
            </a:r>
            <a:r>
              <a:rPr lang="es-MX" sz="2400" dirty="0" err="1"/>
              <a:t>Lempel-Ziv</a:t>
            </a:r>
            <a:r>
              <a:rPr lang="es-MX" sz="2400" dirty="0"/>
              <a:t>. Tales técnicas serán descritas a continuación:</a:t>
            </a:r>
            <a:endParaRPr lang="es-419" sz="2400" dirty="0"/>
          </a:p>
        </p:txBody>
      </p:sp>
      <p:pic>
        <p:nvPicPr>
          <p:cNvPr id="10" name="Imagen 9" descr="Imagen que contiene interior, tabla, hecho de madera, foto&#10;&#10;Descripción generada automáticamente">
            <a:extLst>
              <a:ext uri="{FF2B5EF4-FFF2-40B4-BE49-F238E27FC236}">
                <a16:creationId xmlns:a16="http://schemas.microsoft.com/office/drawing/2014/main" id="{9054AF94-B940-4609-B889-CF7A29C03D7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8525" b="94098" l="3324" r="96122">
                        <a14:foregroundMark x1="32964" y1="34426" x2="42105" y2="43607"/>
                        <a14:foregroundMark x1="36565" y1="83607" x2="48753" y2="67213"/>
                        <a14:foregroundMark x1="29640" y1="68525" x2="29086" y2="85246"/>
                        <a14:foregroundMark x1="24654" y1="71475" x2="24654" y2="84918"/>
                        <a14:foregroundMark x1="52632" y1="71148" x2="61219" y2="86557"/>
                        <a14:foregroundMark x1="61219" y1="86557" x2="62327" y2="92787"/>
                        <a14:foregroundMark x1="59557" y1="93770" x2="50693" y2="93443"/>
                        <a14:foregroundMark x1="32133" y1="93443" x2="34903" y2="93443"/>
                        <a14:foregroundMark x1="24931" y1="86230" x2="26593" y2="94426"/>
                        <a14:foregroundMark x1="91690" y1="29836" x2="93075" y2="29836"/>
                        <a14:foregroundMark x1="95568" y1="30820" x2="96122" y2="30492"/>
                        <a14:foregroundMark x1="17452" y1="25902" x2="18006" y2="44262"/>
                        <a14:foregroundMark x1="14958" y1="25902" x2="15235" y2="49836"/>
                        <a14:foregroundMark x1="8009" y1="65574" x2="8310" y2="73770"/>
                        <a14:foregroundMark x1="7756" y1="58689" x2="8009" y2="65574"/>
                        <a14:foregroundMark x1="4155" y1="73770" x2="3601" y2="73770"/>
                        <a14:foregroundMark x1="62050" y1="65902" x2="61496" y2="87541"/>
                        <a14:foregroundMark x1="56233" y1="90820" x2="39058" y2="91475"/>
                        <a14:foregroundMark x1="39058" y1="91475" x2="44598" y2="94098"/>
                        <a14:foregroundMark x1="24654" y1="86885" x2="24377" y2="93443"/>
                        <a14:foregroundMark x1="72022" y1="24590" x2="70083" y2="58689"/>
                        <a14:foregroundMark x1="14404" y1="21967" x2="14127" y2="24918"/>
                        <a14:foregroundMark x1="15789" y1="18689" x2="15789" y2="18689"/>
                        <a14:foregroundMark x1="26593" y1="19672" x2="26593" y2="19672"/>
                        <a14:foregroundMark x1="34072" y1="19344" x2="34072" y2="19344"/>
                        <a14:foregroundMark x1="41828" y1="19344" x2="41828" y2="19344"/>
                        <a14:foregroundMark x1="46260" y1="19344" x2="46814" y2="19672"/>
                        <a14:foregroundMark x1="50693" y1="19672" x2="51247" y2="20000"/>
                        <a14:foregroundMark x1="56510" y1="20000" x2="56510" y2="20000"/>
                        <a14:foregroundMark x1="59280" y1="20000" x2="59834" y2="20000"/>
                        <a14:foregroundMark x1="63712" y1="20000" x2="65651" y2="20328"/>
                        <a14:foregroundMark x1="67313" y1="20328" x2="67313" y2="20328"/>
                        <a14:foregroundMark x1="70083" y1="20328" x2="70083" y2="20328"/>
                        <a14:foregroundMark x1="50693" y1="21311" x2="48476" y2="21311"/>
                        <a14:foregroundMark x1="40720" y1="20000" x2="39889" y2="20000"/>
                        <a14:foregroundMark x1="38504" y1="20000" x2="35180" y2="20000"/>
                        <a14:foregroundMark x1="33241" y1="20000" x2="31025" y2="20000"/>
                        <a14:foregroundMark x1="25762" y1="20000" x2="23546" y2="20000"/>
                        <a14:foregroundMark x1="17729" y1="20000" x2="14681" y2="20656"/>
                        <a14:backgroundMark x1="6371" y1="65574" x2="6371" y2="65574"/>
                        <a14:backgroundMark x1="6094" y1="58361" x2="6094" y2="58361"/>
                        <a14:backgroundMark x1="80055" y1="65246" x2="80055" y2="65246"/>
                        <a14:backgroundMark x1="80332" y1="57705" x2="80332" y2="57705"/>
                      </a14:backgroundRemoval>
                    </a14:imgEffect>
                    <a14:imgEffect>
                      <a14:sharpenSoften amount="25000"/>
                    </a14:imgEffect>
                  </a14:imgLayer>
                </a14:imgProps>
              </a:ext>
            </a:extLst>
          </a:blip>
          <a:stretch>
            <a:fillRect/>
          </a:stretch>
        </p:blipFill>
        <p:spPr>
          <a:xfrm>
            <a:off x="6637882" y="1009613"/>
            <a:ext cx="5104287" cy="4312486"/>
          </a:xfrm>
          <a:prstGeom prst="rect">
            <a:avLst/>
          </a:prstGeom>
          <a:ln>
            <a:noFill/>
          </a:ln>
          <a:effectLst>
            <a:outerShdw blurRad="88900" dir="1620000" sx="101000" sy="101000" algn="tl" rotWithShape="0">
              <a:prstClr val="black">
                <a:alpha val="71000"/>
              </a:prstClr>
            </a:outerShdw>
          </a:effectLst>
        </p:spPr>
      </p:pic>
      <p:sp>
        <p:nvSpPr>
          <p:cNvPr id="8" name="Google Shape;217;p2">
            <a:extLst>
              <a:ext uri="{FF2B5EF4-FFF2-40B4-BE49-F238E27FC236}">
                <a16:creationId xmlns:a16="http://schemas.microsoft.com/office/drawing/2014/main" id="{E8186613-4C4A-4EAC-B64A-4DD92FDE3F60}"/>
              </a:ext>
            </a:extLst>
          </p:cNvPr>
          <p:cNvSpPr/>
          <p:nvPr/>
        </p:nvSpPr>
        <p:spPr>
          <a:xfrm>
            <a:off x="803880" y="6016266"/>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420196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216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8" name="CuadroTexto 7">
            <a:extLst>
              <a:ext uri="{FF2B5EF4-FFF2-40B4-BE49-F238E27FC236}">
                <a16:creationId xmlns:a16="http://schemas.microsoft.com/office/drawing/2014/main" id="{2F3249FC-84B7-4333-8BEE-D39E48606555}"/>
              </a:ext>
            </a:extLst>
          </p:cNvPr>
          <p:cNvSpPr txBox="1"/>
          <p:nvPr/>
        </p:nvSpPr>
        <p:spPr>
          <a:xfrm>
            <a:off x="1161187" y="1260065"/>
            <a:ext cx="3758414" cy="523220"/>
          </a:xfrm>
          <a:prstGeom prst="rect">
            <a:avLst/>
          </a:prstGeom>
          <a:noFill/>
        </p:spPr>
        <p:txBody>
          <a:bodyPr wrap="square">
            <a:spAutoFit/>
          </a:bodyPr>
          <a:lstStyle/>
          <a:p>
            <a:r>
              <a:rPr lang="es-419" sz="2800" b="1" dirty="0"/>
              <a:t>Run-</a:t>
            </a:r>
            <a:r>
              <a:rPr lang="es-419" sz="2800" b="1" dirty="0" err="1"/>
              <a:t>length</a:t>
            </a:r>
            <a:r>
              <a:rPr lang="es-419" sz="2800" b="1" dirty="0"/>
              <a:t> </a:t>
            </a:r>
            <a:r>
              <a:rPr lang="es-419" sz="2800" b="1" dirty="0" err="1"/>
              <a:t>encoding</a:t>
            </a:r>
            <a:endParaRPr lang="es-419" sz="2800" b="1" dirty="0"/>
          </a:p>
        </p:txBody>
      </p:sp>
      <p:pic>
        <p:nvPicPr>
          <p:cNvPr id="1026" name="Picture 2" descr="RLE Run Length Encoding - File Exchange - MATLAB Central">
            <a:extLst>
              <a:ext uri="{FF2B5EF4-FFF2-40B4-BE49-F238E27FC236}">
                <a16:creationId xmlns:a16="http://schemas.microsoft.com/office/drawing/2014/main" id="{6E4612D7-1F96-49D7-B1A0-B6A95B22B4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4542" y="2113765"/>
            <a:ext cx="5809508" cy="23773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6DE37175-79CC-4B84-967F-4E5790486041}"/>
              </a:ext>
            </a:extLst>
          </p:cNvPr>
          <p:cNvSpPr txBox="1"/>
          <p:nvPr/>
        </p:nvSpPr>
        <p:spPr>
          <a:xfrm>
            <a:off x="702117" y="2009630"/>
            <a:ext cx="4676555" cy="3477875"/>
          </a:xfrm>
          <a:prstGeom prst="rect">
            <a:avLst/>
          </a:prstGeom>
          <a:noFill/>
        </p:spPr>
        <p:txBody>
          <a:bodyPr wrap="square">
            <a:spAutoFit/>
          </a:bodyPr>
          <a:lstStyle/>
          <a:p>
            <a:pPr algn="just"/>
            <a:r>
              <a:rPr lang="es-MX" sz="2000" dirty="0"/>
              <a:t>Es el método más simple de compresión de imágenes, es útil en imágenes cuya secuencia de caracteres se repiten. Consiste en almacenar el número de caracteres que se repiten, seguido del carácter.</a:t>
            </a:r>
          </a:p>
          <a:p>
            <a:pPr algn="just"/>
            <a:endParaRPr lang="es-MX" sz="2000" dirty="0"/>
          </a:p>
          <a:p>
            <a:pPr algn="just"/>
            <a:r>
              <a:rPr lang="es-MX" sz="2000" dirty="0"/>
              <a:t>Este método también se utiliza en combinación con otros, así el formato JPEG lo utiliza después de transformar y cuantificar bloques de imágenes.</a:t>
            </a:r>
            <a:endParaRPr lang="es-419" sz="2000" dirty="0"/>
          </a:p>
        </p:txBody>
      </p:sp>
      <p:sp>
        <p:nvSpPr>
          <p:cNvPr id="9" name="Google Shape;217;p2">
            <a:extLst>
              <a:ext uri="{FF2B5EF4-FFF2-40B4-BE49-F238E27FC236}">
                <a16:creationId xmlns:a16="http://schemas.microsoft.com/office/drawing/2014/main" id="{2E2B0805-7DD7-41B0-A5B7-114A4C093B4E}"/>
              </a:ext>
            </a:extLst>
          </p:cNvPr>
          <p:cNvSpPr/>
          <p:nvPr/>
        </p:nvSpPr>
        <p:spPr>
          <a:xfrm>
            <a:off x="803880" y="6016266"/>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96330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9" name="CuadroTexto 8">
            <a:extLst>
              <a:ext uri="{FF2B5EF4-FFF2-40B4-BE49-F238E27FC236}">
                <a16:creationId xmlns:a16="http://schemas.microsoft.com/office/drawing/2014/main" id="{B9E82BDC-013B-4B6B-8543-9757A4C08C10}"/>
              </a:ext>
            </a:extLst>
          </p:cNvPr>
          <p:cNvSpPr txBox="1"/>
          <p:nvPr/>
        </p:nvSpPr>
        <p:spPr>
          <a:xfrm>
            <a:off x="803880" y="1169023"/>
            <a:ext cx="4817431" cy="523220"/>
          </a:xfrm>
          <a:prstGeom prst="rect">
            <a:avLst/>
          </a:prstGeom>
          <a:noFill/>
        </p:spPr>
        <p:txBody>
          <a:bodyPr wrap="square">
            <a:spAutoFit/>
          </a:bodyPr>
          <a:lstStyle>
            <a:defPPr marR="0" lvl="0" algn="l" rtl="0">
              <a:lnSpc>
                <a:spcPct val="100000"/>
              </a:lnSpc>
              <a:spcBef>
                <a:spcPts val="0"/>
              </a:spcBef>
              <a:spcAft>
                <a:spcPts val="0"/>
              </a:spcAft>
            </a:defPPr>
            <a:lvl1pPr>
              <a:defRPr sz="2800" b="1"/>
            </a:lvl1pPr>
          </a:lstStyle>
          <a:p>
            <a:r>
              <a:rPr lang="es-419" dirty="0"/>
              <a:t>Codificación de </a:t>
            </a:r>
            <a:r>
              <a:rPr lang="es-419" dirty="0" err="1"/>
              <a:t>Huffman</a:t>
            </a:r>
            <a:endParaRPr lang="es-419" dirty="0"/>
          </a:p>
        </p:txBody>
      </p:sp>
      <p:sp>
        <p:nvSpPr>
          <p:cNvPr id="13" name="CuadroTexto 12">
            <a:extLst>
              <a:ext uri="{FF2B5EF4-FFF2-40B4-BE49-F238E27FC236}">
                <a16:creationId xmlns:a16="http://schemas.microsoft.com/office/drawing/2014/main" id="{F56B2302-7F0D-4983-9419-EC629038E73D}"/>
              </a:ext>
            </a:extLst>
          </p:cNvPr>
          <p:cNvSpPr txBox="1"/>
          <p:nvPr/>
        </p:nvSpPr>
        <p:spPr>
          <a:xfrm>
            <a:off x="658270" y="2013353"/>
            <a:ext cx="4633257" cy="3477875"/>
          </a:xfrm>
          <a:prstGeom prst="rect">
            <a:avLst/>
          </a:prstGeom>
          <a:noFill/>
        </p:spPr>
        <p:txBody>
          <a:bodyPr wrap="square">
            <a:spAutoFit/>
          </a:bodyPr>
          <a:lstStyle/>
          <a:p>
            <a:pPr algn="just"/>
            <a:r>
              <a:rPr lang="es-MX" sz="2200" dirty="0"/>
              <a:t>Es una técnica que consiste en asignarle código de bits más cortos a los datos que mayor frecuencia de aparición tienen y códigos más largos a los que aparecen con menos regularidad.</a:t>
            </a:r>
          </a:p>
          <a:p>
            <a:pPr algn="just"/>
            <a:endParaRPr lang="es-MX" sz="2200" dirty="0"/>
          </a:p>
          <a:p>
            <a:pPr algn="just"/>
            <a:r>
              <a:rPr lang="es-MX" sz="2200" dirty="0"/>
              <a:t>Básicamente su algoritmo consiste en la creación de un árbol binario de abajo hacia arriba.</a:t>
            </a:r>
            <a:endParaRPr lang="es-419" sz="2200" dirty="0"/>
          </a:p>
        </p:txBody>
      </p:sp>
      <p:pic>
        <p:nvPicPr>
          <p:cNvPr id="4" name="Imagen 3">
            <a:extLst>
              <a:ext uri="{FF2B5EF4-FFF2-40B4-BE49-F238E27FC236}">
                <a16:creationId xmlns:a16="http://schemas.microsoft.com/office/drawing/2014/main" id="{F8CA011B-481E-4DCD-8D49-CF20FD1C8E2D}"/>
              </a:ext>
            </a:extLst>
          </p:cNvPr>
          <p:cNvPicPr>
            <a:picLocks noChangeAspect="1"/>
          </p:cNvPicPr>
          <p:nvPr/>
        </p:nvPicPr>
        <p:blipFill>
          <a:blip r:embed="rId5">
            <a:clrChange>
              <a:clrFrom>
                <a:srgbClr val="FFFFFF"/>
              </a:clrFrom>
              <a:clrTo>
                <a:srgbClr val="FFFFFF">
                  <a:alpha val="0"/>
                </a:srgbClr>
              </a:clrTo>
            </a:clrChange>
            <a:duotone>
              <a:prstClr val="black"/>
              <a:schemeClr val="accent5">
                <a:tint val="45000"/>
                <a:satMod val="400000"/>
              </a:schemeClr>
            </a:duotone>
          </a:blip>
          <a:stretch>
            <a:fillRect/>
          </a:stretch>
        </p:blipFill>
        <p:spPr>
          <a:xfrm>
            <a:off x="5392639" y="1543394"/>
            <a:ext cx="6185585" cy="3615808"/>
          </a:xfrm>
          <a:prstGeom prst="rect">
            <a:avLst/>
          </a:prstGeom>
          <a:ln>
            <a:noFill/>
          </a:ln>
          <a:effectLst>
            <a:outerShdw blurRad="292100" dist="139700" dir="2700000" algn="tl" rotWithShape="0">
              <a:srgbClr val="333333">
                <a:alpha val="65000"/>
              </a:srgbClr>
            </a:outerShdw>
          </a:effectLst>
        </p:spPr>
      </p:pic>
      <p:sp>
        <p:nvSpPr>
          <p:cNvPr id="8" name="Google Shape;217;p2">
            <a:extLst>
              <a:ext uri="{FF2B5EF4-FFF2-40B4-BE49-F238E27FC236}">
                <a16:creationId xmlns:a16="http://schemas.microsoft.com/office/drawing/2014/main" id="{1AF3DD7A-33A4-45CF-8D4C-B358AB7D5575}"/>
              </a:ext>
            </a:extLst>
          </p:cNvPr>
          <p:cNvSpPr/>
          <p:nvPr/>
        </p:nvSpPr>
        <p:spPr>
          <a:xfrm>
            <a:off x="803880" y="6016266"/>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4663030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1294</Words>
  <Application>Microsoft Office PowerPoint</Application>
  <PresentationFormat>Panorámica</PresentationFormat>
  <Paragraphs>77</Paragraphs>
  <Slides>14</Slides>
  <Notes>12</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14</vt:i4>
      </vt:variant>
    </vt:vector>
  </HeadingPairs>
  <TitlesOfParts>
    <vt:vector size="19" baseType="lpstr">
      <vt:lpstr>Arial</vt:lpstr>
      <vt:lpstr>Calibri</vt:lpstr>
      <vt:lpstr>Times New Roman</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Maria Paulina López Salazar</cp:lastModifiedBy>
  <cp:revision>4</cp:revision>
  <dcterms:created xsi:type="dcterms:W3CDTF">2020-06-26T14:36:07Z</dcterms:created>
  <dcterms:modified xsi:type="dcterms:W3CDTF">2021-11-10T04:26:10Z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