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71" r:id="rId13"/>
    <p:sldId id="269" r:id="rId14"/>
    <p:sldId id="268" r:id="rId15"/>
    <p:sldId id="270" r:id="rId16"/>
    <p:sldId id="272" r:id="rId17"/>
    <p:sldId id="273" r:id="rId18"/>
    <p:sldId id="274" r:id="rId19"/>
    <p:sldId id="275" r:id="rId20"/>
    <p:sldId id="276" r:id="rId21"/>
    <p:sldId id="277"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648355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959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1049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404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423633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100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6276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6842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9251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625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385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066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7"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33.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sv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65.png"/><Relationship Id="rId7" Type="http://schemas.openxmlformats.org/officeDocument/2006/relationships/image" Target="../media/image60.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s.wikipedia.org/wiki/Gir%C3%B3scopo#/media/Archivo:Gyroscope_precession.gif" TargetMode="External"/><Relationship Id="rId2" Type="http://schemas.openxmlformats.org/officeDocument/2006/relationships/hyperlink" Target="https://de.wikipedia.org/wiki/Sofja_Wassiljewna_Kowalewskaja" TargetMode="External"/><Relationship Id="rId1" Type="http://schemas.openxmlformats.org/officeDocument/2006/relationships/slideLayout" Target="../slideLayouts/slideLayout2.xml"/><Relationship Id="rId5" Type="http://schemas.openxmlformats.org/officeDocument/2006/relationships/hyperlink" Target="https://es.wikipedia.org/wiki/%C3%81ngulos_de_Euler#/media/Archivo:Euler.png" TargetMode="External"/><Relationship Id="rId4" Type="http://schemas.openxmlformats.org/officeDocument/2006/relationships/hyperlink" Target="https://es.wikipedia.org/wiki/%C3%81ngulos_de_Euler#/media/Archivo:Euler2.gi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500DA-D3C4-4D0F-9336-CEDFDB3842DB}"/>
              </a:ext>
            </a:extLst>
          </p:cNvPr>
          <p:cNvSpPr>
            <a:spLocks noGrp="1"/>
          </p:cNvSpPr>
          <p:nvPr>
            <p:ph type="ctrTitle"/>
          </p:nvPr>
        </p:nvSpPr>
        <p:spPr>
          <a:xfrm>
            <a:off x="1759336" y="2603490"/>
            <a:ext cx="6364347" cy="1322587"/>
          </a:xfrm>
        </p:spPr>
        <p:txBody>
          <a:bodyPr>
            <a:normAutofit fontScale="90000"/>
          </a:bodyPr>
          <a:lstStyle/>
          <a:p>
            <a:r>
              <a:rPr lang="es-MX" dirty="0"/>
              <a:t>Física Computacional-8266</a:t>
            </a:r>
          </a:p>
        </p:txBody>
      </p:sp>
      <p:sp>
        <p:nvSpPr>
          <p:cNvPr id="3" name="Subtítulo 2">
            <a:extLst>
              <a:ext uri="{FF2B5EF4-FFF2-40B4-BE49-F238E27FC236}">
                <a16:creationId xmlns:a16="http://schemas.microsoft.com/office/drawing/2014/main" id="{858A7406-D45F-47F6-A7F1-0AE7F0A77BAC}"/>
              </a:ext>
            </a:extLst>
          </p:cNvPr>
          <p:cNvSpPr>
            <a:spLocks noGrp="1"/>
          </p:cNvSpPr>
          <p:nvPr>
            <p:ph type="subTitle" idx="1"/>
          </p:nvPr>
        </p:nvSpPr>
        <p:spPr/>
        <p:txBody>
          <a:bodyPr>
            <a:normAutofit lnSpcReduction="10000"/>
          </a:bodyPr>
          <a:lstStyle/>
          <a:p>
            <a:r>
              <a:rPr lang="es-MX" sz="3200" dirty="0"/>
              <a:t>Proyecto Final: Simulación de un trompo con punto fijo</a:t>
            </a:r>
          </a:p>
        </p:txBody>
      </p:sp>
      <p:pic>
        <p:nvPicPr>
          <p:cNvPr id="1026" name="Picture 2">
            <a:extLst>
              <a:ext uri="{FF2B5EF4-FFF2-40B4-BE49-F238E27FC236}">
                <a16:creationId xmlns:a16="http://schemas.microsoft.com/office/drawing/2014/main" id="{A7D5E6E3-80FB-4B2A-972E-8344924509B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4144" y="574443"/>
            <a:ext cx="1791334" cy="202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FB1FF-B324-421A-9E44-0DA52E7D59AC}"/>
              </a:ext>
            </a:extLst>
          </p:cNvPr>
          <p:cNvSpPr>
            <a:spLocks noGrp="1"/>
          </p:cNvSpPr>
          <p:nvPr>
            <p:ph type="title"/>
          </p:nvPr>
        </p:nvSpPr>
        <p:spPr>
          <a:xfrm>
            <a:off x="1371600" y="685800"/>
            <a:ext cx="9601200" cy="904461"/>
          </a:xfrm>
        </p:spPr>
        <p:txBody>
          <a:bodyPr/>
          <a:lstStyle/>
          <a:p>
            <a:r>
              <a:rPr lang="es-MX" dirty="0"/>
              <a:t>Ángulos de Euler</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27CB8AF-D898-4112-A967-94D4858E92B4}"/>
                  </a:ext>
                </a:extLst>
              </p:cNvPr>
              <p:cNvSpPr>
                <a:spLocks noGrp="1"/>
              </p:cNvSpPr>
              <p:nvPr>
                <p:ph idx="1"/>
              </p:nvPr>
            </p:nvSpPr>
            <p:spPr>
              <a:xfrm>
                <a:off x="6460435" y="827548"/>
                <a:ext cx="4976191" cy="3581400"/>
              </a:xfrm>
            </p:spPr>
            <p:txBody>
              <a:bodyPr/>
              <a:lstStyle/>
              <a:p>
                <a:pPr marL="0" indent="0">
                  <a:buNone/>
                </a:pPr>
                <a:r>
                  <a:rPr lang="es-MX" dirty="0"/>
                  <a:t>Consideramos un sistema ortogonal {</a:t>
                </a:r>
                <a:r>
                  <a:rPr lang="es-MX" dirty="0" err="1"/>
                  <a:t>x,y,z</a:t>
                </a:r>
                <a:r>
                  <a:rPr lang="es-MX" dirty="0"/>
                  <a:t>}, hacemos una rotación </a:t>
                </a:r>
                <a14:m>
                  <m:oMath xmlns:m="http://schemas.openxmlformats.org/officeDocument/2006/math">
                    <m:r>
                      <a:rPr lang="es-MX" i="1" smtClean="0">
                        <a:latin typeface="Cambria Math" panose="02040503050406030204" pitchFamily="18" charset="0"/>
                        <a:ea typeface="Cambria Math" panose="02040503050406030204" pitchFamily="18" charset="0"/>
                      </a:rPr>
                      <m:t>𝜑</m:t>
                    </m:r>
                    <m:r>
                      <a:rPr lang="es-MX" b="0" i="1" smtClean="0">
                        <a:latin typeface="Cambria Math" panose="02040503050406030204" pitchFamily="18" charset="0"/>
                        <a:ea typeface="Cambria Math" panose="02040503050406030204" pitchFamily="18" charset="0"/>
                      </a:rPr>
                      <m:t> </m:t>
                    </m:r>
                  </m:oMath>
                </a14:m>
                <a:r>
                  <a:rPr lang="es-MX" dirty="0"/>
                  <a:t>alrededor del eje z; obtenemos el sistema {x</a:t>
                </a:r>
                <a:r>
                  <a:rPr lang="es-MX" baseline="-25000" dirty="0"/>
                  <a:t>1</a:t>
                </a:r>
                <a:r>
                  <a:rPr lang="es-MX" dirty="0"/>
                  <a:t>,y</a:t>
                </a:r>
                <a:r>
                  <a:rPr lang="es-MX" baseline="-25000" dirty="0"/>
                  <a:t>1</a:t>
                </a:r>
                <a:r>
                  <a:rPr lang="es-MX" dirty="0"/>
                  <a:t>,z</a:t>
                </a:r>
                <a:r>
                  <a:rPr lang="es-MX" baseline="-25000" dirty="0"/>
                  <a:t>1</a:t>
                </a:r>
                <a:r>
                  <a:rPr lang="es-MX" dirty="0"/>
                  <a:t>}.</a:t>
                </a:r>
              </a:p>
              <a:p>
                <a:pPr marL="0" indent="0">
                  <a:buNone/>
                </a:pPr>
                <a:r>
                  <a:rPr lang="es-MX" dirty="0"/>
                  <a:t>Este nuevo sistema lo rotamos </a:t>
                </a:r>
                <a14:m>
                  <m:oMath xmlns:m="http://schemas.openxmlformats.org/officeDocument/2006/math">
                    <m:r>
                      <a:rPr lang="es-MX" i="1" smtClean="0">
                        <a:latin typeface="Cambria Math" panose="02040503050406030204" pitchFamily="18" charset="0"/>
                        <a:ea typeface="Cambria Math" panose="02040503050406030204" pitchFamily="18" charset="0"/>
                      </a:rPr>
                      <m:t>𝜃</m:t>
                    </m:r>
                  </m:oMath>
                </a14:m>
                <a:r>
                  <a:rPr lang="es-MX" dirty="0"/>
                  <a:t> alrededor de su eje x</a:t>
                </a:r>
                <a:r>
                  <a:rPr lang="es-MX" baseline="-25000" dirty="0"/>
                  <a:t>1</a:t>
                </a:r>
                <a:r>
                  <a:rPr lang="es-MX" dirty="0"/>
                  <a:t>; obtenemos el sistema {x</a:t>
                </a:r>
                <a:r>
                  <a:rPr lang="es-MX" baseline="-25000" dirty="0"/>
                  <a:t>2</a:t>
                </a:r>
                <a:r>
                  <a:rPr lang="es-MX" dirty="0"/>
                  <a:t>,y</a:t>
                </a:r>
                <a:r>
                  <a:rPr lang="es-MX" baseline="-25000" dirty="0"/>
                  <a:t>2</a:t>
                </a:r>
                <a:r>
                  <a:rPr lang="es-MX" dirty="0"/>
                  <a:t>,z</a:t>
                </a:r>
                <a:r>
                  <a:rPr lang="es-MX" baseline="-25000" dirty="0"/>
                  <a:t>2</a:t>
                </a:r>
                <a:r>
                  <a:rPr lang="es-MX" dirty="0"/>
                  <a:t>}</a:t>
                </a:r>
              </a:p>
              <a:p>
                <a:pPr marL="0" indent="0">
                  <a:buNone/>
                </a:pPr>
                <a:r>
                  <a:rPr lang="es-MX" dirty="0"/>
                  <a:t>Finalmente, al sistema resultante le hacemos una rotación </a:t>
                </a:r>
                <a14:m>
                  <m:oMath xmlns:m="http://schemas.openxmlformats.org/officeDocument/2006/math">
                    <m:r>
                      <a:rPr lang="es-MX" i="1" smtClean="0">
                        <a:latin typeface="Cambria Math" panose="02040503050406030204" pitchFamily="18" charset="0"/>
                        <a:ea typeface="Cambria Math" panose="02040503050406030204" pitchFamily="18" charset="0"/>
                      </a:rPr>
                      <m:t>𝜓</m:t>
                    </m:r>
                  </m:oMath>
                </a14:m>
                <a:r>
                  <a:rPr lang="es-MX" dirty="0"/>
                  <a:t> alrededor de su eje z</a:t>
                </a:r>
                <a:r>
                  <a:rPr lang="es-MX" baseline="-25000" dirty="0"/>
                  <a:t>2</a:t>
                </a:r>
                <a:r>
                  <a:rPr lang="es-MX" dirty="0"/>
                  <a:t>. Al sistema de ejes que queda lo llamamos {</a:t>
                </a:r>
                <a:r>
                  <a:rPr lang="es-MX" dirty="0" err="1"/>
                  <a:t>x’,y’,z</a:t>
                </a:r>
                <a:r>
                  <a:rPr lang="es-MX" dirty="0"/>
                  <a:t>’}</a:t>
                </a:r>
              </a:p>
            </p:txBody>
          </p:sp>
        </mc:Choice>
        <mc:Fallback xmlns="">
          <p:sp>
            <p:nvSpPr>
              <p:cNvPr id="3" name="Marcador de contenido 2">
                <a:extLst>
                  <a:ext uri="{FF2B5EF4-FFF2-40B4-BE49-F238E27FC236}">
                    <a16:creationId xmlns:a16="http://schemas.microsoft.com/office/drawing/2014/main" id="{527CB8AF-D898-4112-A967-94D4858E92B4}"/>
                  </a:ext>
                </a:extLst>
              </p:cNvPr>
              <p:cNvSpPr>
                <a:spLocks noGrp="1" noRot="1" noChangeAspect="1" noMove="1" noResize="1" noEditPoints="1" noAdjustHandles="1" noChangeArrowheads="1" noChangeShapeType="1" noTextEdit="1"/>
              </p:cNvSpPr>
              <p:nvPr>
                <p:ph idx="1"/>
              </p:nvPr>
            </p:nvSpPr>
            <p:spPr>
              <a:xfrm>
                <a:off x="6460435" y="827548"/>
                <a:ext cx="4976191" cy="3581400"/>
              </a:xfrm>
              <a:blipFill>
                <a:blip r:embed="rId2"/>
                <a:stretch>
                  <a:fillRect l="-1348" t="-1533" r="-1961"/>
                </a:stretch>
              </a:blipFill>
            </p:spPr>
            <p:txBody>
              <a:bodyPr/>
              <a:lstStyle/>
              <a:p>
                <a:r>
                  <a:rPr lang="es-MX">
                    <a:noFill/>
                  </a:rPr>
                  <a:t> </a:t>
                </a:r>
              </a:p>
            </p:txBody>
          </p:sp>
        </mc:Fallback>
      </mc:AlternateContent>
      <p:grpSp>
        <p:nvGrpSpPr>
          <p:cNvPr id="11" name="Grupo 10">
            <a:extLst>
              <a:ext uri="{FF2B5EF4-FFF2-40B4-BE49-F238E27FC236}">
                <a16:creationId xmlns:a16="http://schemas.microsoft.com/office/drawing/2014/main" id="{F57C8E2F-D92E-4143-87FB-3AE430E2CC08}"/>
              </a:ext>
            </a:extLst>
          </p:cNvPr>
          <p:cNvGrpSpPr/>
          <p:nvPr/>
        </p:nvGrpSpPr>
        <p:grpSpPr>
          <a:xfrm>
            <a:off x="2769726" y="4263174"/>
            <a:ext cx="7991039" cy="2449052"/>
            <a:chOff x="1371600" y="3775928"/>
            <a:chExt cx="7991039" cy="2449052"/>
          </a:xfrm>
        </p:grpSpPr>
        <p:pic>
          <p:nvPicPr>
            <p:cNvPr id="12" name="Imagen 11">
              <a:extLst>
                <a:ext uri="{FF2B5EF4-FFF2-40B4-BE49-F238E27FC236}">
                  <a16:creationId xmlns:a16="http://schemas.microsoft.com/office/drawing/2014/main" id="{815FDE16-9995-4DB8-A106-296EEACE7F5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371600" y="3775928"/>
              <a:ext cx="7991039" cy="2449052"/>
            </a:xfrm>
            <a:prstGeom prst="rect">
              <a:avLst/>
            </a:prstGeom>
          </p:spPr>
        </p:pic>
        <p:sp>
          <p:nvSpPr>
            <p:cNvPr id="13" name="CuadroTexto 12">
              <a:extLst>
                <a:ext uri="{FF2B5EF4-FFF2-40B4-BE49-F238E27FC236}">
                  <a16:creationId xmlns:a16="http://schemas.microsoft.com/office/drawing/2014/main" id="{8CBC8921-A8A2-4AF0-A164-0A9934041DDC}"/>
                </a:ext>
              </a:extLst>
            </p:cNvPr>
            <p:cNvSpPr txBox="1"/>
            <p:nvPr/>
          </p:nvSpPr>
          <p:spPr>
            <a:xfrm>
              <a:off x="1470991" y="5851904"/>
              <a:ext cx="583096" cy="276999"/>
            </a:xfrm>
            <a:prstGeom prst="rect">
              <a:avLst/>
            </a:prstGeom>
            <a:noFill/>
          </p:spPr>
          <p:txBody>
            <a:bodyPr wrap="square" rtlCol="0">
              <a:spAutoFit/>
            </a:bodyPr>
            <a:lstStyle/>
            <a:p>
              <a:r>
                <a:rPr lang="es-MX" sz="1200" dirty="0"/>
                <a:t>[6]</a:t>
              </a:r>
            </a:p>
          </p:txBody>
        </p:sp>
      </p:grpSp>
      <p:grpSp>
        <p:nvGrpSpPr>
          <p:cNvPr id="14" name="Grupo 13">
            <a:extLst>
              <a:ext uri="{FF2B5EF4-FFF2-40B4-BE49-F238E27FC236}">
                <a16:creationId xmlns:a16="http://schemas.microsoft.com/office/drawing/2014/main" id="{8793422A-E221-4666-9597-B17E4904E23B}"/>
              </a:ext>
            </a:extLst>
          </p:cNvPr>
          <p:cNvGrpSpPr/>
          <p:nvPr/>
        </p:nvGrpSpPr>
        <p:grpSpPr>
          <a:xfrm>
            <a:off x="1593583" y="1382011"/>
            <a:ext cx="3296469" cy="3235188"/>
            <a:chOff x="7460973" y="-427924"/>
            <a:chExt cx="4956310" cy="4460070"/>
          </a:xfrm>
        </p:grpSpPr>
        <p:pic>
          <p:nvPicPr>
            <p:cNvPr id="15" name="Picture 2">
              <a:extLst>
                <a:ext uri="{FF2B5EF4-FFF2-40B4-BE49-F238E27FC236}">
                  <a16:creationId xmlns:a16="http://schemas.microsoft.com/office/drawing/2014/main" id="{F0B15356-C5D7-47CC-9C41-B81C072C20C5}"/>
                </a:ext>
              </a:extLst>
            </p:cNvPr>
            <p:cNvPicPr>
              <a:picLocks noChangeAspect="1" noChangeArrowheads="1"/>
            </p:cNvPicPr>
            <p:nvPr/>
          </p:nvPicPr>
          <p:blipFill>
            <a:blip r:embed="rId4">
              <a:clrChange>
                <a:clrFrom>
                  <a:srgbClr val="E4E6E3"/>
                </a:clrFrom>
                <a:clrTo>
                  <a:srgbClr val="E4E6E3">
                    <a:alpha val="0"/>
                  </a:srgbClr>
                </a:clrTo>
              </a:clrChange>
              <a:extLst>
                <a:ext uri="{28A0092B-C50C-407E-A947-70E740481C1C}">
                  <a14:useLocalDpi xmlns:a14="http://schemas.microsoft.com/office/drawing/2010/main" val="0"/>
                </a:ext>
              </a:extLst>
            </a:blip>
            <a:srcRect/>
            <a:stretch>
              <a:fillRect/>
            </a:stretch>
          </p:blipFill>
          <p:spPr bwMode="auto">
            <a:xfrm>
              <a:off x="7460973" y="-427924"/>
              <a:ext cx="4956310" cy="446007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DAAA1DA5-356F-4AAC-ACBA-227479ABD887}"/>
                </a:ext>
              </a:extLst>
            </p:cNvPr>
            <p:cNvSpPr txBox="1"/>
            <p:nvPr/>
          </p:nvSpPr>
          <p:spPr>
            <a:xfrm>
              <a:off x="8051132" y="3242642"/>
              <a:ext cx="3035623" cy="372714"/>
            </a:xfrm>
            <a:prstGeom prst="rect">
              <a:avLst/>
            </a:prstGeom>
            <a:noFill/>
          </p:spPr>
          <p:txBody>
            <a:bodyPr wrap="square">
              <a:spAutoFit/>
            </a:bodyPr>
            <a:lstStyle/>
            <a:p>
              <a:r>
                <a:rPr lang="es-MX" sz="1200" dirty="0"/>
                <a:t>GIF obtenido de [4]</a:t>
              </a:r>
            </a:p>
          </p:txBody>
        </p:sp>
      </p:grpSp>
    </p:spTree>
    <p:extLst>
      <p:ext uri="{BB962C8B-B14F-4D97-AF65-F5344CB8AC3E}">
        <p14:creationId xmlns:p14="http://schemas.microsoft.com/office/powerpoint/2010/main" val="54053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460A9-6E04-45D5-A5FD-59751AE30BA4}"/>
              </a:ext>
            </a:extLst>
          </p:cNvPr>
          <p:cNvSpPr>
            <a:spLocks noGrp="1"/>
          </p:cNvSpPr>
          <p:nvPr>
            <p:ph type="title"/>
          </p:nvPr>
        </p:nvSpPr>
        <p:spPr>
          <a:xfrm>
            <a:off x="1371600" y="685800"/>
            <a:ext cx="9601200" cy="917713"/>
          </a:xfrm>
        </p:spPr>
        <p:txBody>
          <a:bodyPr/>
          <a:lstStyle/>
          <a:p>
            <a:r>
              <a:rPr lang="es-MX" dirty="0"/>
              <a:t>Ángulos de Euler</a:t>
            </a:r>
          </a:p>
        </p:txBody>
      </p:sp>
      <p:sp>
        <p:nvSpPr>
          <p:cNvPr id="3" name="Marcador de contenido 2">
            <a:extLst>
              <a:ext uri="{FF2B5EF4-FFF2-40B4-BE49-F238E27FC236}">
                <a16:creationId xmlns:a16="http://schemas.microsoft.com/office/drawing/2014/main" id="{A63402F6-F265-4199-B458-69851E27EC5E}"/>
              </a:ext>
            </a:extLst>
          </p:cNvPr>
          <p:cNvSpPr>
            <a:spLocks noGrp="1"/>
          </p:cNvSpPr>
          <p:nvPr>
            <p:ph idx="1"/>
          </p:nvPr>
        </p:nvSpPr>
        <p:spPr>
          <a:xfrm>
            <a:off x="6314661" y="685800"/>
            <a:ext cx="5877339" cy="801757"/>
          </a:xfrm>
        </p:spPr>
        <p:txBody>
          <a:bodyPr/>
          <a:lstStyle/>
          <a:p>
            <a:pPr marL="0" indent="0">
              <a:buNone/>
            </a:pPr>
            <a:r>
              <a:rPr lang="es-MX" dirty="0"/>
              <a:t>Las tres rotaciones que se hacen pueden ser representadas por matrices</a:t>
            </a:r>
          </a:p>
        </p:txBody>
      </p:sp>
      <p:pic>
        <p:nvPicPr>
          <p:cNvPr id="5" name="Imagen 4">
            <a:extLst>
              <a:ext uri="{FF2B5EF4-FFF2-40B4-BE49-F238E27FC236}">
                <a16:creationId xmlns:a16="http://schemas.microsoft.com/office/drawing/2014/main" id="{2E82C2A5-2992-4EFE-842F-1E6F472433EE}"/>
              </a:ext>
            </a:extLst>
          </p:cNvPr>
          <p:cNvPicPr>
            <a:picLocks noChangeAspect="1"/>
          </p:cNvPicPr>
          <p:nvPr/>
        </p:nvPicPr>
        <p:blipFill>
          <a:blip r:embed="rId2">
            <a:clrChange>
              <a:clrFrom>
                <a:srgbClr val="EEEEEE"/>
              </a:clrFrom>
              <a:clrTo>
                <a:srgbClr val="EEEEEE">
                  <a:alpha val="0"/>
                </a:srgbClr>
              </a:clrTo>
            </a:clrChange>
          </a:blip>
          <a:stretch>
            <a:fillRect/>
          </a:stretch>
        </p:blipFill>
        <p:spPr>
          <a:xfrm>
            <a:off x="1172817" y="1948070"/>
            <a:ext cx="3286041" cy="1099930"/>
          </a:xfrm>
          <a:prstGeom prst="rect">
            <a:avLst/>
          </a:prstGeom>
        </p:spPr>
      </p:pic>
      <p:pic>
        <p:nvPicPr>
          <p:cNvPr id="7" name="Imagen 6">
            <a:extLst>
              <a:ext uri="{FF2B5EF4-FFF2-40B4-BE49-F238E27FC236}">
                <a16:creationId xmlns:a16="http://schemas.microsoft.com/office/drawing/2014/main" id="{FDB8848C-9D23-41C1-B37A-1CD63A961265}"/>
              </a:ext>
            </a:extLst>
          </p:cNvPr>
          <p:cNvPicPr>
            <a:picLocks noChangeAspect="1"/>
          </p:cNvPicPr>
          <p:nvPr/>
        </p:nvPicPr>
        <p:blipFill>
          <a:blip r:embed="rId3">
            <a:clrChange>
              <a:clrFrom>
                <a:srgbClr val="EEEEEE"/>
              </a:clrFrom>
              <a:clrTo>
                <a:srgbClr val="EEEEEE">
                  <a:alpha val="0"/>
                </a:srgbClr>
              </a:clrTo>
            </a:clrChange>
          </a:blip>
          <a:stretch>
            <a:fillRect/>
          </a:stretch>
        </p:blipFill>
        <p:spPr>
          <a:xfrm>
            <a:off x="4671641" y="1871339"/>
            <a:ext cx="3286040" cy="1176661"/>
          </a:xfrm>
          <a:prstGeom prst="rect">
            <a:avLst/>
          </a:prstGeom>
        </p:spPr>
      </p:pic>
      <p:pic>
        <p:nvPicPr>
          <p:cNvPr id="9" name="Imagen 8">
            <a:extLst>
              <a:ext uri="{FF2B5EF4-FFF2-40B4-BE49-F238E27FC236}">
                <a16:creationId xmlns:a16="http://schemas.microsoft.com/office/drawing/2014/main" id="{DE6FB3B1-21EB-46A5-A0FA-022DA7A08388}"/>
              </a:ext>
            </a:extLst>
          </p:cNvPr>
          <p:cNvPicPr>
            <a:picLocks noChangeAspect="1"/>
          </p:cNvPicPr>
          <p:nvPr/>
        </p:nvPicPr>
        <p:blipFill>
          <a:blip r:embed="rId4">
            <a:clrChange>
              <a:clrFrom>
                <a:srgbClr val="EEEEEE"/>
              </a:clrFrom>
              <a:clrTo>
                <a:srgbClr val="EEEEEE">
                  <a:alpha val="0"/>
                </a:srgbClr>
              </a:clrTo>
            </a:clrChange>
          </a:blip>
          <a:stretch>
            <a:fillRect/>
          </a:stretch>
        </p:blipFill>
        <p:spPr>
          <a:xfrm>
            <a:off x="8295473" y="1900343"/>
            <a:ext cx="3286040" cy="1118652"/>
          </a:xfrm>
          <a:prstGeom prst="rect">
            <a:avLst/>
          </a:prstGeom>
        </p:spPr>
      </p:pic>
      <p:pic>
        <p:nvPicPr>
          <p:cNvPr id="11" name="Imagen 10">
            <a:extLst>
              <a:ext uri="{FF2B5EF4-FFF2-40B4-BE49-F238E27FC236}">
                <a16:creationId xmlns:a16="http://schemas.microsoft.com/office/drawing/2014/main" id="{DA6705CE-4DB3-4568-84C6-994AE4939F5A}"/>
              </a:ext>
            </a:extLst>
          </p:cNvPr>
          <p:cNvPicPr>
            <a:picLocks noChangeAspect="1"/>
          </p:cNvPicPr>
          <p:nvPr/>
        </p:nvPicPr>
        <p:blipFill>
          <a:blip r:embed="rId5">
            <a:clrChange>
              <a:clrFrom>
                <a:srgbClr val="EEEEEE"/>
              </a:clrFrom>
              <a:clrTo>
                <a:srgbClr val="EEEEEE">
                  <a:alpha val="0"/>
                </a:srgbClr>
              </a:clrTo>
            </a:clrChange>
          </a:blip>
          <a:stretch>
            <a:fillRect/>
          </a:stretch>
        </p:blipFill>
        <p:spPr>
          <a:xfrm>
            <a:off x="769771" y="3547856"/>
            <a:ext cx="2766916" cy="351597"/>
          </a:xfrm>
          <a:prstGeom prst="rect">
            <a:avLst/>
          </a:prstGeom>
        </p:spPr>
      </p:pic>
      <p:grpSp>
        <p:nvGrpSpPr>
          <p:cNvPr id="16" name="Grupo 15">
            <a:extLst>
              <a:ext uri="{FF2B5EF4-FFF2-40B4-BE49-F238E27FC236}">
                <a16:creationId xmlns:a16="http://schemas.microsoft.com/office/drawing/2014/main" id="{8E157D4E-895F-48DE-BE6F-DA161D75A74D}"/>
              </a:ext>
            </a:extLst>
          </p:cNvPr>
          <p:cNvGrpSpPr/>
          <p:nvPr/>
        </p:nvGrpSpPr>
        <p:grpSpPr>
          <a:xfrm>
            <a:off x="769771" y="3949147"/>
            <a:ext cx="2766916" cy="2558930"/>
            <a:chOff x="5487554" y="3275668"/>
            <a:chExt cx="3099855" cy="2853583"/>
          </a:xfrm>
        </p:grpSpPr>
        <p:pic>
          <p:nvPicPr>
            <p:cNvPr id="13" name="Imagen 12">
              <a:extLst>
                <a:ext uri="{FF2B5EF4-FFF2-40B4-BE49-F238E27FC236}">
                  <a16:creationId xmlns:a16="http://schemas.microsoft.com/office/drawing/2014/main" id="{8204D6D6-91A7-4F84-8932-C0332D318B56}"/>
                </a:ext>
              </a:extLst>
            </p:cNvPr>
            <p:cNvPicPr>
              <a:picLocks noChangeAspect="1"/>
            </p:cNvPicPr>
            <p:nvPr/>
          </p:nvPicPr>
          <p:blipFill>
            <a:blip r:embed="rId6">
              <a:clrChange>
                <a:clrFrom>
                  <a:srgbClr val="EEEEEE"/>
                </a:clrFrom>
                <a:clrTo>
                  <a:srgbClr val="EEEEEE">
                    <a:alpha val="0"/>
                  </a:srgbClr>
                </a:clrTo>
              </a:clrChange>
            </a:blip>
            <a:stretch>
              <a:fillRect/>
            </a:stretch>
          </p:blipFill>
          <p:spPr>
            <a:xfrm>
              <a:off x="5487554" y="3275668"/>
              <a:ext cx="2991908" cy="1419019"/>
            </a:xfrm>
            <a:prstGeom prst="rect">
              <a:avLst/>
            </a:prstGeom>
          </p:spPr>
        </p:pic>
        <p:pic>
          <p:nvPicPr>
            <p:cNvPr id="15" name="Imagen 14">
              <a:extLst>
                <a:ext uri="{FF2B5EF4-FFF2-40B4-BE49-F238E27FC236}">
                  <a16:creationId xmlns:a16="http://schemas.microsoft.com/office/drawing/2014/main" id="{FA172697-DD94-470C-B198-CD2E71938EE0}"/>
                </a:ext>
              </a:extLst>
            </p:cNvPr>
            <p:cNvPicPr>
              <a:picLocks noChangeAspect="1"/>
            </p:cNvPicPr>
            <p:nvPr/>
          </p:nvPicPr>
          <p:blipFill>
            <a:blip r:embed="rId7">
              <a:clrChange>
                <a:clrFrom>
                  <a:srgbClr val="EEEEEE"/>
                </a:clrFrom>
                <a:clrTo>
                  <a:srgbClr val="EEEEEE">
                    <a:alpha val="0"/>
                  </a:srgbClr>
                </a:clrTo>
              </a:clrChange>
            </a:blip>
            <a:stretch>
              <a:fillRect/>
            </a:stretch>
          </p:blipFill>
          <p:spPr>
            <a:xfrm>
              <a:off x="5924614" y="4838694"/>
              <a:ext cx="2662795" cy="1290557"/>
            </a:xfrm>
            <a:prstGeom prst="rect">
              <a:avLst/>
            </a:prstGeom>
          </p:spPr>
        </p:pic>
      </p:grpSp>
      <p:sp>
        <p:nvSpPr>
          <p:cNvPr id="17" name="Rectángulo 16">
            <a:extLst>
              <a:ext uri="{FF2B5EF4-FFF2-40B4-BE49-F238E27FC236}">
                <a16:creationId xmlns:a16="http://schemas.microsoft.com/office/drawing/2014/main" id="{55E79CF9-74DD-42E2-A03E-A74FC54A58CF}"/>
              </a:ext>
            </a:extLst>
          </p:cNvPr>
          <p:cNvSpPr/>
          <p:nvPr/>
        </p:nvSpPr>
        <p:spPr>
          <a:xfrm>
            <a:off x="1172817" y="1871339"/>
            <a:ext cx="10608366" cy="1176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1" name="Imagen 20" descr="Forma&#10;&#10;Descripción generada automáticamente con confianza media">
            <a:extLst>
              <a:ext uri="{FF2B5EF4-FFF2-40B4-BE49-F238E27FC236}">
                <a16:creationId xmlns:a16="http://schemas.microsoft.com/office/drawing/2014/main" id="{69AE71C8-4C42-4143-9DC3-4B24CD78675B}"/>
              </a:ext>
            </a:extLst>
          </p:cNvPr>
          <p:cNvPicPr>
            <a:picLocks noChangeAspect="1"/>
          </p:cNvPicPr>
          <p:nvPr/>
        </p:nvPicPr>
        <p:blipFill>
          <a:blip r:embed="rId8"/>
          <a:stretch>
            <a:fillRect/>
          </a:stretch>
        </p:blipFill>
        <p:spPr>
          <a:xfrm>
            <a:off x="4199295" y="4280869"/>
            <a:ext cx="7804575" cy="665506"/>
          </a:xfrm>
          <a:prstGeom prst="rect">
            <a:avLst/>
          </a:prstGeom>
        </p:spPr>
      </p:pic>
      <p:pic>
        <p:nvPicPr>
          <p:cNvPr id="23" name="Imagen 22" descr="Forma&#10;&#10;Descripción generada automáticamente con confianza media">
            <a:extLst>
              <a:ext uri="{FF2B5EF4-FFF2-40B4-BE49-F238E27FC236}">
                <a16:creationId xmlns:a16="http://schemas.microsoft.com/office/drawing/2014/main" id="{599EDE8B-E22E-43B8-A1C1-4A2951A1370B}"/>
              </a:ext>
            </a:extLst>
          </p:cNvPr>
          <p:cNvPicPr>
            <a:picLocks noChangeAspect="1"/>
          </p:cNvPicPr>
          <p:nvPr/>
        </p:nvPicPr>
        <p:blipFill>
          <a:blip r:embed="rId9"/>
          <a:stretch>
            <a:fillRect/>
          </a:stretch>
        </p:blipFill>
        <p:spPr>
          <a:xfrm>
            <a:off x="3810062" y="5430066"/>
            <a:ext cx="8295238" cy="628571"/>
          </a:xfrm>
          <a:prstGeom prst="rect">
            <a:avLst/>
          </a:prstGeom>
        </p:spPr>
      </p:pic>
    </p:spTree>
    <p:extLst>
      <p:ext uri="{BB962C8B-B14F-4D97-AF65-F5344CB8AC3E}">
        <p14:creationId xmlns:p14="http://schemas.microsoft.com/office/powerpoint/2010/main" val="346670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0CE63-B284-41A6-9F2F-75283FFBCAF6}"/>
              </a:ext>
            </a:extLst>
          </p:cNvPr>
          <p:cNvSpPr>
            <a:spLocks noGrp="1"/>
          </p:cNvSpPr>
          <p:nvPr>
            <p:ph type="title"/>
          </p:nvPr>
        </p:nvSpPr>
        <p:spPr>
          <a:xfrm>
            <a:off x="1371600" y="685800"/>
            <a:ext cx="9601200" cy="877957"/>
          </a:xfrm>
        </p:spPr>
        <p:txBody>
          <a:bodyPr/>
          <a:lstStyle/>
          <a:p>
            <a:r>
              <a:rPr lang="es-MX" dirty="0"/>
              <a:t>Ángulos de Euler</a:t>
            </a:r>
          </a:p>
        </p:txBody>
      </p:sp>
      <p:grpSp>
        <p:nvGrpSpPr>
          <p:cNvPr id="8" name="Grupo 7">
            <a:extLst>
              <a:ext uri="{FF2B5EF4-FFF2-40B4-BE49-F238E27FC236}">
                <a16:creationId xmlns:a16="http://schemas.microsoft.com/office/drawing/2014/main" id="{8409BC77-58A0-4DF2-A1CC-C5400127B97E}"/>
              </a:ext>
            </a:extLst>
          </p:cNvPr>
          <p:cNvGrpSpPr/>
          <p:nvPr/>
        </p:nvGrpSpPr>
        <p:grpSpPr>
          <a:xfrm>
            <a:off x="8004315" y="371061"/>
            <a:ext cx="3432313" cy="3789092"/>
            <a:chOff x="7402996" y="150330"/>
            <a:chExt cx="4648200" cy="5441752"/>
          </a:xfrm>
        </p:grpSpPr>
        <p:pic>
          <p:nvPicPr>
            <p:cNvPr id="9" name="Picture 2">
              <a:extLst>
                <a:ext uri="{FF2B5EF4-FFF2-40B4-BE49-F238E27FC236}">
                  <a16:creationId xmlns:a16="http://schemas.microsoft.com/office/drawing/2014/main" id="{636B2FDE-5024-47D7-9B01-C90E9B8C6D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2996" y="150330"/>
              <a:ext cx="4648200" cy="51339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FAE1DA8-B905-4351-9D58-4B9D3D13BF81}"/>
                    </a:ext>
                  </a:extLst>
                </p:cNvPr>
                <p:cNvSpPr txBox="1"/>
                <p:nvPr/>
              </p:nvSpPr>
              <p:spPr>
                <a:xfrm>
                  <a:off x="7792278" y="5284305"/>
                  <a:ext cx="3631096" cy="307777"/>
                </a:xfrm>
                <a:prstGeom prst="rect">
                  <a:avLst/>
                </a:prstGeom>
                <a:noFill/>
              </p:spPr>
              <p:txBody>
                <a:bodyPr wrap="square" rtlCol="0">
                  <a:spAutoFit/>
                </a:bodyPr>
                <a:lstStyle/>
                <a:p>
                  <a:r>
                    <a:rPr lang="es-MX" sz="1400" dirty="0"/>
                    <a:t>[5] En la figura tenemos </a:t>
                  </a:r>
                  <a14:m>
                    <m:oMath xmlns:m="http://schemas.openxmlformats.org/officeDocument/2006/math">
                      <m:r>
                        <a:rPr lang="es-MX" sz="1400" i="1" smtClean="0">
                          <a:latin typeface="Cambria Math" panose="02040503050406030204" pitchFamily="18" charset="0"/>
                          <a:ea typeface="Cambria Math" panose="02040503050406030204" pitchFamily="18" charset="0"/>
                        </a:rPr>
                        <m:t>𝛼</m:t>
                      </m:r>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𝜑</m:t>
                      </m:r>
                    </m:oMath>
                  </a14:m>
                  <a:r>
                    <a:rPr lang="es-MX" sz="1400" dirty="0"/>
                    <a:t>, </a:t>
                  </a:r>
                  <a14:m>
                    <m:oMath xmlns:m="http://schemas.openxmlformats.org/officeDocument/2006/math">
                      <m:r>
                        <a:rPr lang="es-MX" sz="1400" i="1" smtClean="0">
                          <a:latin typeface="Cambria Math" panose="02040503050406030204" pitchFamily="18" charset="0"/>
                          <a:ea typeface="Cambria Math" panose="02040503050406030204" pitchFamily="18" charset="0"/>
                        </a:rPr>
                        <m:t>𝛽</m:t>
                      </m:r>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𝜃</m:t>
                      </m:r>
                    </m:oMath>
                  </a14:m>
                  <a:r>
                    <a:rPr lang="es-MX" sz="1400" dirty="0"/>
                    <a:t>, </a:t>
                  </a:r>
                  <a14:m>
                    <m:oMath xmlns:m="http://schemas.openxmlformats.org/officeDocument/2006/math">
                      <m:r>
                        <a:rPr lang="es-MX" sz="1400" i="1" smtClean="0">
                          <a:latin typeface="Cambria Math" panose="02040503050406030204" pitchFamily="18" charset="0"/>
                          <a:ea typeface="Cambria Math" panose="02040503050406030204" pitchFamily="18" charset="0"/>
                        </a:rPr>
                        <m:t>𝛾</m:t>
                      </m:r>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𝜓</m:t>
                      </m:r>
                    </m:oMath>
                  </a14:m>
                  <a:endParaRPr lang="es-MX" sz="1400" b="0" dirty="0">
                    <a:ea typeface="Cambria Math" panose="02040503050406030204" pitchFamily="18" charset="0"/>
                  </a:endParaRPr>
                </a:p>
              </p:txBody>
            </p:sp>
          </mc:Choice>
          <mc:Fallback xmlns="">
            <p:sp>
              <p:nvSpPr>
                <p:cNvPr id="17" name="CuadroTexto 16">
                  <a:extLst>
                    <a:ext uri="{FF2B5EF4-FFF2-40B4-BE49-F238E27FC236}">
                      <a16:creationId xmlns:a16="http://schemas.microsoft.com/office/drawing/2014/main" id="{2FA399B9-F4DC-49AF-AC06-EF4F070C25AB}"/>
                    </a:ext>
                  </a:extLst>
                </p:cNvPr>
                <p:cNvSpPr txBox="1">
                  <a:spLocks noRot="1" noChangeAspect="1" noMove="1" noResize="1" noEditPoints="1" noAdjustHandles="1" noChangeArrowheads="1" noChangeShapeType="1" noTextEdit="1"/>
                </p:cNvSpPr>
                <p:nvPr/>
              </p:nvSpPr>
              <p:spPr>
                <a:xfrm>
                  <a:off x="7792278" y="5284305"/>
                  <a:ext cx="3631096" cy="307777"/>
                </a:xfrm>
                <a:prstGeom prst="rect">
                  <a:avLst/>
                </a:prstGeom>
                <a:blipFill>
                  <a:blip r:embed="rId4"/>
                  <a:stretch>
                    <a:fillRect l="-503" t="-3922" b="-17647"/>
                  </a:stretch>
                </a:blipFill>
              </p:spPr>
              <p:txBody>
                <a:bodyPr/>
                <a:lstStyle/>
                <a:p>
                  <a:r>
                    <a:rPr lang="es-MX">
                      <a:noFill/>
                    </a:rPr>
                    <a:t> </a:t>
                  </a:r>
                </a:p>
              </p:txBody>
            </p:sp>
          </mc:Fallback>
        </mc:AlternateContent>
      </p:grpSp>
      <p:sp>
        <p:nvSpPr>
          <p:cNvPr id="13" name="Marcador de contenido 12">
            <a:extLst>
              <a:ext uri="{FF2B5EF4-FFF2-40B4-BE49-F238E27FC236}">
                <a16:creationId xmlns:a16="http://schemas.microsoft.com/office/drawing/2014/main" id="{5EEB2D2B-5BF7-4AD8-9ADD-35A48A8BD819}"/>
              </a:ext>
            </a:extLst>
          </p:cNvPr>
          <p:cNvSpPr>
            <a:spLocks noGrp="1"/>
          </p:cNvSpPr>
          <p:nvPr>
            <p:ph idx="1"/>
          </p:nvPr>
        </p:nvSpPr>
        <p:spPr>
          <a:xfrm>
            <a:off x="1652057" y="1646118"/>
            <a:ext cx="3432313" cy="733172"/>
          </a:xfrm>
        </p:spPr>
        <p:txBody>
          <a:bodyPr/>
          <a:lstStyle/>
          <a:p>
            <a:pPr marL="0" indent="0">
              <a:buNone/>
            </a:pPr>
            <a:r>
              <a:rPr lang="es-MX" dirty="0"/>
              <a:t>Para la velocidad angular tenemos</a:t>
            </a:r>
          </a:p>
          <a:p>
            <a:pPr marL="0" indent="0">
              <a:buNone/>
            </a:pPr>
            <a:endParaRPr lang="es-MX" dirty="0"/>
          </a:p>
        </p:txBody>
      </p:sp>
      <p:pic>
        <p:nvPicPr>
          <p:cNvPr id="15" name="Imagen 14">
            <a:extLst>
              <a:ext uri="{FF2B5EF4-FFF2-40B4-BE49-F238E27FC236}">
                <a16:creationId xmlns:a16="http://schemas.microsoft.com/office/drawing/2014/main" id="{80CBD07F-FBCC-4542-B2E8-64D9EE1801E8}"/>
              </a:ext>
            </a:extLst>
          </p:cNvPr>
          <p:cNvPicPr>
            <a:picLocks noChangeAspect="1"/>
          </p:cNvPicPr>
          <p:nvPr/>
        </p:nvPicPr>
        <p:blipFill>
          <a:blip r:embed="rId5"/>
          <a:stretch>
            <a:fillRect/>
          </a:stretch>
        </p:blipFill>
        <p:spPr>
          <a:xfrm>
            <a:off x="1797830" y="2629732"/>
            <a:ext cx="2389857" cy="356927"/>
          </a:xfrm>
          <a:prstGeom prst="rect">
            <a:avLst/>
          </a:prstGeom>
        </p:spPr>
      </p:pic>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12AFCBDE-9E3E-499A-B65D-B9E7C9937B91}"/>
                  </a:ext>
                </a:extLst>
              </p:cNvPr>
              <p:cNvSpPr txBox="1"/>
              <p:nvPr/>
            </p:nvSpPr>
            <p:spPr>
              <a:xfrm>
                <a:off x="1652057" y="3513822"/>
                <a:ext cx="4028661" cy="646331"/>
              </a:xfrm>
              <a:prstGeom prst="rect">
                <a:avLst/>
              </a:prstGeom>
              <a:noFill/>
            </p:spPr>
            <p:txBody>
              <a:bodyPr wrap="square" rtlCol="0">
                <a:spAutoFit/>
              </a:bodyPr>
              <a:lstStyle/>
              <a:p>
                <a:r>
                  <a:rPr lang="es-MX" dirty="0"/>
                  <a:t>Y podemos representar a </a:t>
                </a:r>
                <a14:m>
                  <m:oMath xmlns:m="http://schemas.openxmlformats.org/officeDocument/2006/math">
                    <m:r>
                      <a:rPr lang="es-MX" i="1" smtClean="0">
                        <a:latin typeface="Cambria Math" panose="02040503050406030204" pitchFamily="18" charset="0"/>
                        <a:ea typeface="Cambria Math" panose="02040503050406030204" pitchFamily="18" charset="0"/>
                      </a:rPr>
                      <m:t>𝜔</m:t>
                    </m:r>
                  </m:oMath>
                </a14:m>
                <a:r>
                  <a:rPr lang="es-MX" dirty="0"/>
                  <a:t> en la base primada o en la original</a:t>
                </a:r>
              </a:p>
            </p:txBody>
          </p:sp>
        </mc:Choice>
        <mc:Fallback xmlns="">
          <p:sp>
            <p:nvSpPr>
              <p:cNvPr id="16" name="CuadroTexto 15">
                <a:extLst>
                  <a:ext uri="{FF2B5EF4-FFF2-40B4-BE49-F238E27FC236}">
                    <a16:creationId xmlns:a16="http://schemas.microsoft.com/office/drawing/2014/main" id="{12AFCBDE-9E3E-499A-B65D-B9E7C9937B91}"/>
                  </a:ext>
                </a:extLst>
              </p:cNvPr>
              <p:cNvSpPr txBox="1">
                <a:spLocks noRot="1" noChangeAspect="1" noMove="1" noResize="1" noEditPoints="1" noAdjustHandles="1" noChangeArrowheads="1" noChangeShapeType="1" noTextEdit="1"/>
              </p:cNvSpPr>
              <p:nvPr/>
            </p:nvSpPr>
            <p:spPr>
              <a:xfrm>
                <a:off x="1652057" y="3513822"/>
                <a:ext cx="4028661" cy="646331"/>
              </a:xfrm>
              <a:prstGeom prst="rect">
                <a:avLst/>
              </a:prstGeom>
              <a:blipFill>
                <a:blip r:embed="rId6"/>
                <a:stretch>
                  <a:fillRect l="-1210" t="-4717" b="-14151"/>
                </a:stretch>
              </a:blipFill>
            </p:spPr>
            <p:txBody>
              <a:bodyPr/>
              <a:lstStyle/>
              <a:p>
                <a:r>
                  <a:rPr lang="es-MX">
                    <a:noFill/>
                  </a:rPr>
                  <a:t> </a:t>
                </a:r>
              </a:p>
            </p:txBody>
          </p:sp>
        </mc:Fallback>
      </mc:AlternateContent>
      <p:pic>
        <p:nvPicPr>
          <p:cNvPr id="18" name="Imagen 17" descr="Forma&#10;&#10;Descripción generada automáticamente con confianza media">
            <a:extLst>
              <a:ext uri="{FF2B5EF4-FFF2-40B4-BE49-F238E27FC236}">
                <a16:creationId xmlns:a16="http://schemas.microsoft.com/office/drawing/2014/main" id="{26E5537C-BF1F-44A5-B022-4B674EC6669D}"/>
              </a:ext>
            </a:extLst>
          </p:cNvPr>
          <p:cNvPicPr>
            <a:picLocks noChangeAspect="1"/>
          </p:cNvPicPr>
          <p:nvPr/>
        </p:nvPicPr>
        <p:blipFill>
          <a:blip r:embed="rId7"/>
          <a:stretch>
            <a:fillRect/>
          </a:stretch>
        </p:blipFill>
        <p:spPr>
          <a:xfrm>
            <a:off x="1652057" y="4976362"/>
            <a:ext cx="9614320" cy="1134083"/>
          </a:xfrm>
          <a:prstGeom prst="rect">
            <a:avLst/>
          </a:prstGeom>
        </p:spPr>
      </p:pic>
    </p:spTree>
    <p:extLst>
      <p:ext uri="{BB962C8B-B14F-4D97-AF65-F5344CB8AC3E}">
        <p14:creationId xmlns:p14="http://schemas.microsoft.com/office/powerpoint/2010/main" val="949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AD01D-55CD-44B5-B6D1-04357D236BF4}"/>
              </a:ext>
            </a:extLst>
          </p:cNvPr>
          <p:cNvSpPr>
            <a:spLocks noGrp="1"/>
          </p:cNvSpPr>
          <p:nvPr>
            <p:ph type="title"/>
          </p:nvPr>
        </p:nvSpPr>
        <p:spPr>
          <a:xfrm>
            <a:off x="1371600" y="685800"/>
            <a:ext cx="9601200" cy="983974"/>
          </a:xfrm>
        </p:spPr>
        <p:txBody>
          <a:bodyPr/>
          <a:lstStyle/>
          <a:p>
            <a:r>
              <a:rPr lang="es-MX" dirty="0"/>
              <a:t>Función Lagrangiana</a:t>
            </a:r>
          </a:p>
        </p:txBody>
      </p:sp>
      <p:sp>
        <p:nvSpPr>
          <p:cNvPr id="3" name="Marcador de contenido 2">
            <a:extLst>
              <a:ext uri="{FF2B5EF4-FFF2-40B4-BE49-F238E27FC236}">
                <a16:creationId xmlns:a16="http://schemas.microsoft.com/office/drawing/2014/main" id="{4B17D785-2DD2-4A4D-B5EF-93DACE70B23E}"/>
              </a:ext>
            </a:extLst>
          </p:cNvPr>
          <p:cNvSpPr>
            <a:spLocks noGrp="1"/>
          </p:cNvSpPr>
          <p:nvPr>
            <p:ph idx="1"/>
          </p:nvPr>
        </p:nvSpPr>
        <p:spPr>
          <a:xfrm>
            <a:off x="7361583" y="685800"/>
            <a:ext cx="4114800" cy="983974"/>
          </a:xfrm>
        </p:spPr>
        <p:txBody>
          <a:bodyPr/>
          <a:lstStyle/>
          <a:p>
            <a:pPr marL="0" indent="0">
              <a:buNone/>
            </a:pPr>
            <a:r>
              <a:rPr lang="es-MX" dirty="0"/>
              <a:t>Teniendo los ángulos de Euler y las ecuaciones de movimiento podemos empezar a resolver el problema [7]</a:t>
            </a:r>
          </a:p>
        </p:txBody>
      </p:sp>
      <p:pic>
        <p:nvPicPr>
          <p:cNvPr id="5" name="Imagen 4" descr="Imagen que contiene tabla, alambre, esquiando, hombre&#10;&#10;Descripción generada automáticamente">
            <a:extLst>
              <a:ext uri="{FF2B5EF4-FFF2-40B4-BE49-F238E27FC236}">
                <a16:creationId xmlns:a16="http://schemas.microsoft.com/office/drawing/2014/main" id="{6C183419-D00A-45D5-BEA4-0A63FDDCBBD8}"/>
              </a:ext>
            </a:extLst>
          </p:cNvPr>
          <p:cNvPicPr>
            <a:picLocks noChangeAspect="1"/>
          </p:cNvPicPr>
          <p:nvPr/>
        </p:nvPicPr>
        <p:blipFill rotWithShape="1">
          <a:blip r:embed="rId2">
            <a:clrChange>
              <a:clrFrom>
                <a:srgbClr val="FFFFFF"/>
              </a:clrFrom>
              <a:clrTo>
                <a:srgbClr val="FFFFFF">
                  <a:alpha val="0"/>
                </a:srgbClr>
              </a:clrTo>
            </a:clrChange>
          </a:blip>
          <a:srcRect l="17094" t="145" r="28847" b="10725"/>
          <a:stretch/>
        </p:blipFill>
        <p:spPr>
          <a:xfrm>
            <a:off x="1437861" y="1273793"/>
            <a:ext cx="4114800" cy="4661452"/>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DA162983-A4A8-4EE2-83C5-FB75A2E58AA2}"/>
                  </a:ext>
                </a:extLst>
              </p:cNvPr>
              <p:cNvSpPr txBox="1"/>
              <p:nvPr/>
            </p:nvSpPr>
            <p:spPr>
              <a:xfrm>
                <a:off x="4989445" y="2039105"/>
                <a:ext cx="3432313" cy="369332"/>
              </a:xfrm>
              <a:prstGeom prst="rect">
                <a:avLst/>
              </a:prstGeom>
              <a:noFill/>
            </p:spPr>
            <p:txBody>
              <a:bodyPr wrap="square" rtlCol="0">
                <a:spAutoFit/>
              </a:bodyPr>
              <a:lstStyle/>
              <a:p>
                <a14:m>
                  <m:oMath xmlns:m="http://schemas.openxmlformats.org/officeDocument/2006/math">
                    <m:r>
                      <a:rPr lang="es-MX" i="1" smtClean="0">
                        <a:latin typeface="Cambria Math" panose="02040503050406030204" pitchFamily="18" charset="0"/>
                        <a:ea typeface="Cambria Math" panose="02040503050406030204" pitchFamily="18" charset="0"/>
                      </a:rPr>
                      <m:t>→</m:t>
                    </m:r>
                  </m:oMath>
                </a14:m>
                <a:r>
                  <a:rPr lang="es-MX" dirty="0"/>
                  <a:t>Considerando ejes principales</a:t>
                </a:r>
              </a:p>
            </p:txBody>
          </p:sp>
        </mc:Choice>
        <mc:Fallback xmlns="">
          <p:sp>
            <p:nvSpPr>
              <p:cNvPr id="8" name="CuadroTexto 7">
                <a:extLst>
                  <a:ext uri="{FF2B5EF4-FFF2-40B4-BE49-F238E27FC236}">
                    <a16:creationId xmlns:a16="http://schemas.microsoft.com/office/drawing/2014/main" id="{DA162983-A4A8-4EE2-83C5-FB75A2E58AA2}"/>
                  </a:ext>
                </a:extLst>
              </p:cNvPr>
              <p:cNvSpPr txBox="1">
                <a:spLocks noRot="1" noChangeAspect="1" noMove="1" noResize="1" noEditPoints="1" noAdjustHandles="1" noChangeArrowheads="1" noChangeShapeType="1" noTextEdit="1"/>
              </p:cNvSpPr>
              <p:nvPr/>
            </p:nvSpPr>
            <p:spPr>
              <a:xfrm>
                <a:off x="4989445" y="2039105"/>
                <a:ext cx="3432313" cy="369332"/>
              </a:xfrm>
              <a:prstGeom prst="rect">
                <a:avLst/>
              </a:prstGeom>
              <a:blipFill>
                <a:blip r:embed="rId3"/>
                <a:stretch>
                  <a:fillRect t="-8197" b="-24590"/>
                </a:stretch>
              </a:blipFill>
            </p:spPr>
            <p:txBody>
              <a:bodyPr/>
              <a:lstStyle/>
              <a:p>
                <a:r>
                  <a:rPr lang="es-MX">
                    <a:noFill/>
                  </a:rPr>
                  <a:t> </a:t>
                </a:r>
              </a:p>
            </p:txBody>
          </p:sp>
        </mc:Fallback>
      </mc:AlternateContent>
      <p:pic>
        <p:nvPicPr>
          <p:cNvPr id="10" name="Gráfico 9">
            <a:extLst>
              <a:ext uri="{FF2B5EF4-FFF2-40B4-BE49-F238E27FC236}">
                <a16:creationId xmlns:a16="http://schemas.microsoft.com/office/drawing/2014/main" id="{E10B7EA4-E1F8-4732-9EB1-21CB7166B6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65436" y="3178334"/>
            <a:ext cx="4953399" cy="369332"/>
          </a:xfrm>
          <a:prstGeom prst="rect">
            <a:avLst/>
          </a:prstGeom>
        </p:spPr>
      </p:pic>
      <p:pic>
        <p:nvPicPr>
          <p:cNvPr id="12" name="Gráfico 11">
            <a:extLst>
              <a:ext uri="{FF2B5EF4-FFF2-40B4-BE49-F238E27FC236}">
                <a16:creationId xmlns:a16="http://schemas.microsoft.com/office/drawing/2014/main" id="{129B99A3-5906-4266-AC59-FDD8CE0A4C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65436" y="3916997"/>
            <a:ext cx="6512643" cy="1047826"/>
          </a:xfrm>
          <a:prstGeom prst="rect">
            <a:avLst/>
          </a:prstGeom>
        </p:spPr>
      </p:pic>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C755F391-3259-4E8B-8DB4-DF64D9AA2E2A}"/>
                  </a:ext>
                </a:extLst>
              </p:cNvPr>
              <p:cNvSpPr txBox="1"/>
              <p:nvPr/>
            </p:nvSpPr>
            <p:spPr>
              <a:xfrm>
                <a:off x="887895" y="6135527"/>
                <a:ext cx="4890053" cy="369332"/>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𝜑</m:t>
                      </m:r>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𝑝𝑟𝑒𝑐𝑒𝑠𝑖</m:t>
                      </m:r>
                      <m:r>
                        <a:rPr lang="es-MX" b="0" i="1" smtClean="0">
                          <a:latin typeface="Cambria Math" panose="02040503050406030204" pitchFamily="18" charset="0"/>
                          <a:ea typeface="Cambria Math" panose="02040503050406030204" pitchFamily="18" charset="0"/>
                        </a:rPr>
                        <m:t>ó</m:t>
                      </m:r>
                      <m:r>
                        <a:rPr lang="es-MX" b="0" i="1" smtClean="0">
                          <a:latin typeface="Cambria Math" panose="02040503050406030204" pitchFamily="18" charset="0"/>
                          <a:ea typeface="Cambria Math" panose="02040503050406030204" pitchFamily="18" charset="0"/>
                        </a:rPr>
                        <m:t>𝑛</m:t>
                      </m:r>
                      <m:r>
                        <a:rPr lang="es-MX" b="0" i="1" smtClean="0">
                          <a:latin typeface="Cambria Math" panose="02040503050406030204" pitchFamily="18" charset="0"/>
                          <a:ea typeface="Cambria Math" panose="02040503050406030204" pitchFamily="18" charset="0"/>
                        </a:rPr>
                        <m:t>, </m:t>
                      </m:r>
                      <m:r>
                        <a:rPr lang="es-MX" i="1" smtClean="0">
                          <a:latin typeface="Cambria Math" panose="02040503050406030204" pitchFamily="18" charset="0"/>
                          <a:ea typeface="Cambria Math" panose="02040503050406030204" pitchFamily="18" charset="0"/>
                        </a:rPr>
                        <m:t>𝜃</m:t>
                      </m:r>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𝑛𝑢𝑡𝑎𝑐𝑖</m:t>
                      </m:r>
                      <m:r>
                        <a:rPr lang="es-MX" b="0" i="1" smtClean="0">
                          <a:latin typeface="Cambria Math" panose="02040503050406030204" pitchFamily="18" charset="0"/>
                          <a:ea typeface="Cambria Math" panose="02040503050406030204" pitchFamily="18" charset="0"/>
                        </a:rPr>
                        <m:t>ó</m:t>
                      </m:r>
                      <m:r>
                        <a:rPr lang="es-MX" b="0" i="1" smtClean="0">
                          <a:latin typeface="Cambria Math" panose="02040503050406030204" pitchFamily="18" charset="0"/>
                          <a:ea typeface="Cambria Math" panose="02040503050406030204" pitchFamily="18" charset="0"/>
                        </a:rPr>
                        <m:t>𝑛</m:t>
                      </m:r>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𝜓</m:t>
                      </m:r>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𝑟𝑜𝑡𝑎𝑐𝑖</m:t>
                      </m:r>
                      <m:r>
                        <a:rPr lang="es-MX" b="0" i="1" smtClean="0">
                          <a:latin typeface="Cambria Math" panose="02040503050406030204" pitchFamily="18" charset="0"/>
                          <a:ea typeface="Cambria Math" panose="02040503050406030204" pitchFamily="18" charset="0"/>
                        </a:rPr>
                        <m:t>ó</m:t>
                      </m:r>
                      <m:r>
                        <a:rPr lang="es-MX" b="0" i="1" smtClean="0">
                          <a:latin typeface="Cambria Math" panose="02040503050406030204" pitchFamily="18" charset="0"/>
                          <a:ea typeface="Cambria Math" panose="02040503050406030204" pitchFamily="18" charset="0"/>
                        </a:rPr>
                        <m:t>𝑛</m:t>
                      </m:r>
                    </m:oMath>
                  </m:oMathPara>
                </a14:m>
                <a:endParaRPr lang="es-MX" dirty="0"/>
              </a:p>
            </p:txBody>
          </p:sp>
        </mc:Choice>
        <mc:Fallback>
          <p:sp>
            <p:nvSpPr>
              <p:cNvPr id="13" name="CuadroTexto 12">
                <a:extLst>
                  <a:ext uri="{FF2B5EF4-FFF2-40B4-BE49-F238E27FC236}">
                    <a16:creationId xmlns:a16="http://schemas.microsoft.com/office/drawing/2014/main" id="{C755F391-3259-4E8B-8DB4-DF64D9AA2E2A}"/>
                  </a:ext>
                </a:extLst>
              </p:cNvPr>
              <p:cNvSpPr txBox="1">
                <a:spLocks noRot="1" noChangeAspect="1" noMove="1" noResize="1" noEditPoints="1" noAdjustHandles="1" noChangeArrowheads="1" noChangeShapeType="1" noTextEdit="1"/>
              </p:cNvSpPr>
              <p:nvPr/>
            </p:nvSpPr>
            <p:spPr>
              <a:xfrm>
                <a:off x="887895" y="6135527"/>
                <a:ext cx="4890053" cy="369332"/>
              </a:xfrm>
              <a:prstGeom prst="rect">
                <a:avLst/>
              </a:prstGeom>
              <a:blipFill>
                <a:blip r:embed="rId8"/>
                <a:stretch>
                  <a:fillRect b="-12698"/>
                </a:stretch>
              </a:blipFill>
              <a:ln>
                <a:solidFill>
                  <a:srgbClr val="FF0000"/>
                </a:solidFill>
              </a:ln>
            </p:spPr>
            <p:txBody>
              <a:bodyPr/>
              <a:lstStyle/>
              <a:p>
                <a:r>
                  <a:rPr lang="es-MX">
                    <a:noFill/>
                  </a:rPr>
                  <a:t> </a:t>
                </a:r>
              </a:p>
            </p:txBody>
          </p:sp>
        </mc:Fallback>
      </mc:AlternateContent>
    </p:spTree>
    <p:extLst>
      <p:ext uri="{BB962C8B-B14F-4D97-AF65-F5344CB8AC3E}">
        <p14:creationId xmlns:p14="http://schemas.microsoft.com/office/powerpoint/2010/main" val="229110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60EA4-6B57-423F-AA24-9C049B66B8DF}"/>
              </a:ext>
            </a:extLst>
          </p:cNvPr>
          <p:cNvSpPr>
            <a:spLocks noGrp="1"/>
          </p:cNvSpPr>
          <p:nvPr>
            <p:ph type="title"/>
          </p:nvPr>
        </p:nvSpPr>
        <p:spPr>
          <a:xfrm>
            <a:off x="1371600" y="685800"/>
            <a:ext cx="9601200" cy="917713"/>
          </a:xfrm>
        </p:spPr>
        <p:txBody>
          <a:bodyPr/>
          <a:lstStyle/>
          <a:p>
            <a:r>
              <a:rPr lang="es-MX" dirty="0"/>
              <a:t>Función Lagrangiana</a:t>
            </a:r>
          </a:p>
        </p:txBody>
      </p:sp>
      <p:sp>
        <p:nvSpPr>
          <p:cNvPr id="3" name="Marcador de contenido 2">
            <a:extLst>
              <a:ext uri="{FF2B5EF4-FFF2-40B4-BE49-F238E27FC236}">
                <a16:creationId xmlns:a16="http://schemas.microsoft.com/office/drawing/2014/main" id="{7B4BCEFE-E7A8-4074-A4C6-6DD3B9858437}"/>
              </a:ext>
            </a:extLst>
          </p:cNvPr>
          <p:cNvSpPr>
            <a:spLocks noGrp="1"/>
          </p:cNvSpPr>
          <p:nvPr>
            <p:ph idx="1"/>
          </p:nvPr>
        </p:nvSpPr>
        <p:spPr>
          <a:xfrm>
            <a:off x="1142686" y="1432858"/>
            <a:ext cx="2842590" cy="1593574"/>
          </a:xfrm>
        </p:spPr>
        <p:txBody>
          <a:bodyPr/>
          <a:lstStyle/>
          <a:p>
            <a:pPr marL="0" indent="0">
              <a:buNone/>
            </a:pPr>
            <a:r>
              <a:rPr lang="es-MX" dirty="0"/>
              <a:t>Las ecuaciones de Euler-Lagrange son bien conocidas, en este caso solo nos interesa la función Lagrangiana</a:t>
            </a:r>
          </a:p>
        </p:txBody>
      </p:sp>
      <p:pic>
        <p:nvPicPr>
          <p:cNvPr id="7" name="Imagen 6">
            <a:extLst>
              <a:ext uri="{FF2B5EF4-FFF2-40B4-BE49-F238E27FC236}">
                <a16:creationId xmlns:a16="http://schemas.microsoft.com/office/drawing/2014/main" id="{23877870-9D49-4107-AF52-7DB020610AFA}"/>
              </a:ext>
            </a:extLst>
          </p:cNvPr>
          <p:cNvPicPr>
            <a:picLocks noChangeAspect="1"/>
          </p:cNvPicPr>
          <p:nvPr/>
        </p:nvPicPr>
        <p:blipFill>
          <a:blip r:embed="rId2"/>
          <a:stretch>
            <a:fillRect/>
          </a:stretch>
        </p:blipFill>
        <p:spPr>
          <a:xfrm>
            <a:off x="7150217" y="981522"/>
            <a:ext cx="1551614" cy="252587"/>
          </a:xfrm>
          <a:prstGeom prst="rect">
            <a:avLst/>
          </a:prstGeom>
        </p:spPr>
      </p:pic>
      <p:pic>
        <p:nvPicPr>
          <p:cNvPr id="9" name="Imagen 8">
            <a:extLst>
              <a:ext uri="{FF2B5EF4-FFF2-40B4-BE49-F238E27FC236}">
                <a16:creationId xmlns:a16="http://schemas.microsoft.com/office/drawing/2014/main" id="{531C79ED-0076-4F2E-A27E-403ED51313B5}"/>
              </a:ext>
            </a:extLst>
          </p:cNvPr>
          <p:cNvPicPr>
            <a:picLocks noChangeAspect="1"/>
          </p:cNvPicPr>
          <p:nvPr/>
        </p:nvPicPr>
        <p:blipFill>
          <a:blip r:embed="rId3"/>
          <a:stretch>
            <a:fillRect/>
          </a:stretch>
        </p:blipFill>
        <p:spPr>
          <a:xfrm>
            <a:off x="9441541" y="786740"/>
            <a:ext cx="1937656" cy="656057"/>
          </a:xfrm>
          <a:prstGeom prst="rect">
            <a:avLst/>
          </a:prstGeom>
        </p:spPr>
      </p:pic>
      <p:pic>
        <p:nvPicPr>
          <p:cNvPr id="8" name="Imagen 7">
            <a:extLst>
              <a:ext uri="{FF2B5EF4-FFF2-40B4-BE49-F238E27FC236}">
                <a16:creationId xmlns:a16="http://schemas.microsoft.com/office/drawing/2014/main" id="{6A318156-45C6-4758-B41A-0B9A1675EA0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358348" y="3576978"/>
            <a:ext cx="5424486" cy="820600"/>
          </a:xfrm>
          <a:prstGeom prst="rect">
            <a:avLst/>
          </a:prstGeom>
        </p:spPr>
      </p:pic>
      <p:pic>
        <p:nvPicPr>
          <p:cNvPr id="10" name="Imagen 9" descr="Forma&#10;&#10;Descripción generada automáticamente con confianza media">
            <a:extLst>
              <a:ext uri="{FF2B5EF4-FFF2-40B4-BE49-F238E27FC236}">
                <a16:creationId xmlns:a16="http://schemas.microsoft.com/office/drawing/2014/main" id="{7703BA85-F7C5-49AD-AE15-D86C10F20644}"/>
              </a:ext>
            </a:extLst>
          </p:cNvPr>
          <p:cNvPicPr>
            <a:picLocks noChangeAspect="1"/>
          </p:cNvPicPr>
          <p:nvPr/>
        </p:nvPicPr>
        <p:blipFill rotWithShape="1">
          <a:blip r:embed="rId5"/>
          <a:srcRect t="63483"/>
          <a:stretch/>
        </p:blipFill>
        <p:spPr>
          <a:xfrm>
            <a:off x="4180217" y="2232988"/>
            <a:ext cx="7768397" cy="334624"/>
          </a:xfrm>
          <a:prstGeom prst="rect">
            <a:avLst/>
          </a:prstGeom>
        </p:spPr>
      </p:pic>
      <p:sp>
        <p:nvSpPr>
          <p:cNvPr id="4" name="CuadroTexto 3">
            <a:extLst>
              <a:ext uri="{FF2B5EF4-FFF2-40B4-BE49-F238E27FC236}">
                <a16:creationId xmlns:a16="http://schemas.microsoft.com/office/drawing/2014/main" id="{75A5DD72-52C6-40F5-97D2-2A168AE9F6B7}"/>
              </a:ext>
            </a:extLst>
          </p:cNvPr>
          <p:cNvSpPr txBox="1"/>
          <p:nvPr/>
        </p:nvSpPr>
        <p:spPr>
          <a:xfrm>
            <a:off x="7659757" y="3197087"/>
            <a:ext cx="2266121" cy="369332"/>
          </a:xfrm>
          <a:prstGeom prst="rect">
            <a:avLst/>
          </a:prstGeom>
          <a:noFill/>
        </p:spPr>
        <p:txBody>
          <a:bodyPr wrap="square" rtlCol="0">
            <a:spAutoFit/>
          </a:bodyPr>
          <a:lstStyle/>
          <a:p>
            <a:r>
              <a:rPr lang="es-MX" dirty="0"/>
              <a:t>Energía Potencial</a:t>
            </a:r>
          </a:p>
        </p:txBody>
      </p:sp>
      <p:pic>
        <p:nvPicPr>
          <p:cNvPr id="11" name="Imagen 10">
            <a:extLst>
              <a:ext uri="{FF2B5EF4-FFF2-40B4-BE49-F238E27FC236}">
                <a16:creationId xmlns:a16="http://schemas.microsoft.com/office/drawing/2014/main" id="{2EA92B11-C0F4-486C-B049-CD867E84E94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892893" y="3809151"/>
            <a:ext cx="1264127" cy="356254"/>
          </a:xfrm>
          <a:prstGeom prst="rect">
            <a:avLst/>
          </a:prstGeom>
        </p:spPr>
      </p:pic>
      <p:sp>
        <p:nvSpPr>
          <p:cNvPr id="12" name="CuadroTexto 11">
            <a:extLst>
              <a:ext uri="{FF2B5EF4-FFF2-40B4-BE49-F238E27FC236}">
                <a16:creationId xmlns:a16="http://schemas.microsoft.com/office/drawing/2014/main" id="{85FC8473-C777-4386-8C62-AD1785186E58}"/>
              </a:ext>
            </a:extLst>
          </p:cNvPr>
          <p:cNvSpPr txBox="1"/>
          <p:nvPr/>
        </p:nvSpPr>
        <p:spPr>
          <a:xfrm>
            <a:off x="1556305" y="3246786"/>
            <a:ext cx="2514285" cy="379891"/>
          </a:xfrm>
          <a:prstGeom prst="rect">
            <a:avLst/>
          </a:prstGeom>
          <a:noFill/>
        </p:spPr>
        <p:txBody>
          <a:bodyPr wrap="square" rtlCol="0">
            <a:spAutoFit/>
          </a:bodyPr>
          <a:lstStyle/>
          <a:p>
            <a:r>
              <a:rPr lang="es-MX" dirty="0"/>
              <a:t>Energía cinética</a:t>
            </a:r>
          </a:p>
        </p:txBody>
      </p:sp>
      <p:sp>
        <p:nvSpPr>
          <p:cNvPr id="13" name="CuadroTexto 12">
            <a:extLst>
              <a:ext uri="{FF2B5EF4-FFF2-40B4-BE49-F238E27FC236}">
                <a16:creationId xmlns:a16="http://schemas.microsoft.com/office/drawing/2014/main" id="{759FC604-E7CB-4735-9C2C-A2276AB65133}"/>
              </a:ext>
            </a:extLst>
          </p:cNvPr>
          <p:cNvSpPr txBox="1"/>
          <p:nvPr/>
        </p:nvSpPr>
        <p:spPr>
          <a:xfrm>
            <a:off x="1371600" y="4651513"/>
            <a:ext cx="1517374" cy="369332"/>
          </a:xfrm>
          <a:prstGeom prst="rect">
            <a:avLst/>
          </a:prstGeom>
          <a:noFill/>
        </p:spPr>
        <p:txBody>
          <a:bodyPr wrap="square" rtlCol="0">
            <a:spAutoFit/>
          </a:bodyPr>
          <a:lstStyle/>
          <a:p>
            <a:r>
              <a:rPr lang="es-MX" dirty="0"/>
              <a:t>Lagrangiana</a:t>
            </a:r>
          </a:p>
        </p:txBody>
      </p:sp>
      <p:pic>
        <p:nvPicPr>
          <p:cNvPr id="15" name="Imagen 14">
            <a:extLst>
              <a:ext uri="{FF2B5EF4-FFF2-40B4-BE49-F238E27FC236}">
                <a16:creationId xmlns:a16="http://schemas.microsoft.com/office/drawing/2014/main" id="{9AC35429-E4F8-4C1F-8151-EBB45E1A666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612465" y="5266977"/>
            <a:ext cx="8387523" cy="804283"/>
          </a:xfrm>
          <a:prstGeom prst="rect">
            <a:avLst/>
          </a:prstGeom>
        </p:spPr>
      </p:pic>
    </p:spTree>
    <p:extLst>
      <p:ext uri="{BB962C8B-B14F-4D97-AF65-F5344CB8AC3E}">
        <p14:creationId xmlns:p14="http://schemas.microsoft.com/office/powerpoint/2010/main" val="2754515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C019B-A98C-420E-AF5C-A588FA4C3A02}"/>
              </a:ext>
            </a:extLst>
          </p:cNvPr>
          <p:cNvSpPr>
            <a:spLocks noGrp="1"/>
          </p:cNvSpPr>
          <p:nvPr>
            <p:ph type="title"/>
          </p:nvPr>
        </p:nvSpPr>
        <p:spPr>
          <a:xfrm>
            <a:off x="1371600" y="685799"/>
            <a:ext cx="9601200" cy="1050235"/>
          </a:xfrm>
        </p:spPr>
        <p:txBody>
          <a:bodyPr>
            <a:normAutofit fontScale="90000"/>
          </a:bodyPr>
          <a:lstStyle/>
          <a:p>
            <a:r>
              <a:rPr lang="es-MX" dirty="0"/>
              <a:t>Ecuaciones de Hamilton</a:t>
            </a:r>
            <a:br>
              <a:rPr lang="es-MX" dirty="0"/>
            </a:br>
            <a:endParaRPr lang="es-MX" dirty="0"/>
          </a:p>
        </p:txBody>
      </p:sp>
      <p:sp>
        <p:nvSpPr>
          <p:cNvPr id="3" name="Marcador de contenido 2">
            <a:extLst>
              <a:ext uri="{FF2B5EF4-FFF2-40B4-BE49-F238E27FC236}">
                <a16:creationId xmlns:a16="http://schemas.microsoft.com/office/drawing/2014/main" id="{E584CEE9-1962-489A-B321-DB40BAA341C5}"/>
              </a:ext>
            </a:extLst>
          </p:cNvPr>
          <p:cNvSpPr>
            <a:spLocks noGrp="1"/>
          </p:cNvSpPr>
          <p:nvPr>
            <p:ph idx="1"/>
          </p:nvPr>
        </p:nvSpPr>
        <p:spPr>
          <a:xfrm>
            <a:off x="1278834" y="2030205"/>
            <a:ext cx="2365513" cy="1331843"/>
          </a:xfrm>
        </p:spPr>
        <p:txBody>
          <a:bodyPr>
            <a:normAutofit/>
          </a:bodyPr>
          <a:lstStyle/>
          <a:p>
            <a:pPr marL="0" indent="0">
              <a:buNone/>
            </a:pPr>
            <a:r>
              <a:rPr lang="es-MX" sz="1800" dirty="0"/>
              <a:t>La Hamiltoniana es una transformación de Legendre de la Lagrangiana</a:t>
            </a:r>
          </a:p>
        </p:txBody>
      </p:sp>
      <p:pic>
        <p:nvPicPr>
          <p:cNvPr id="1026" name="Picture 2" descr="Mecánica Hamiltoniana | La guía de Física">
            <a:extLst>
              <a:ext uri="{FF2B5EF4-FFF2-40B4-BE49-F238E27FC236}">
                <a16:creationId xmlns:a16="http://schemas.microsoft.com/office/drawing/2014/main" id="{C92F1AA8-50C5-40CC-8A7A-927FDAEE595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5131" y="4035432"/>
            <a:ext cx="2509216" cy="1971527"/>
          </a:xfrm>
          <a:prstGeom prst="rect">
            <a:avLst/>
          </a:prstGeom>
          <a:noFill/>
          <a:extLst>
            <a:ext uri="{909E8E84-426E-40DD-AFC4-6F175D3DCCD1}">
              <a14:hiddenFill xmlns:a14="http://schemas.microsoft.com/office/drawing/2010/main">
                <a:solidFill>
                  <a:srgbClr val="FFFFFF"/>
                </a:solidFill>
              </a14:hiddenFill>
            </a:ext>
          </a:extLst>
        </p:spPr>
      </p:pic>
      <p:pic>
        <p:nvPicPr>
          <p:cNvPr id="14" name="Gráfico 13">
            <a:extLst>
              <a:ext uri="{FF2B5EF4-FFF2-40B4-BE49-F238E27FC236}">
                <a16:creationId xmlns:a16="http://schemas.microsoft.com/office/drawing/2014/main" id="{9B4680F4-7522-4532-84E4-79148423C9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4527" y="2298470"/>
            <a:ext cx="3384067" cy="996857"/>
          </a:xfrm>
          <a:prstGeom prst="rect">
            <a:avLst/>
          </a:prstGeom>
        </p:spPr>
      </p:pic>
      <p:sp>
        <p:nvSpPr>
          <p:cNvPr id="15" name="CuadroTexto 14">
            <a:extLst>
              <a:ext uri="{FF2B5EF4-FFF2-40B4-BE49-F238E27FC236}">
                <a16:creationId xmlns:a16="http://schemas.microsoft.com/office/drawing/2014/main" id="{DDCC3BCD-6FD1-4D5C-93A7-9C9D2425E387}"/>
              </a:ext>
            </a:extLst>
          </p:cNvPr>
          <p:cNvSpPr txBox="1"/>
          <p:nvPr/>
        </p:nvSpPr>
        <p:spPr>
          <a:xfrm>
            <a:off x="4348577" y="4513795"/>
            <a:ext cx="2835966" cy="923330"/>
          </a:xfrm>
          <a:prstGeom prst="rect">
            <a:avLst/>
          </a:prstGeom>
          <a:noFill/>
        </p:spPr>
        <p:txBody>
          <a:bodyPr wrap="square" rtlCol="0">
            <a:spAutoFit/>
          </a:bodyPr>
          <a:lstStyle/>
          <a:p>
            <a:r>
              <a:rPr lang="es-MX" dirty="0"/>
              <a:t>Las coordenadas generalizadas serán los ángulos de Euler</a:t>
            </a:r>
          </a:p>
        </p:txBody>
      </p:sp>
      <p:grpSp>
        <p:nvGrpSpPr>
          <p:cNvPr id="17" name="Grupo 16">
            <a:extLst>
              <a:ext uri="{FF2B5EF4-FFF2-40B4-BE49-F238E27FC236}">
                <a16:creationId xmlns:a16="http://schemas.microsoft.com/office/drawing/2014/main" id="{D6EEC413-961B-4B48-A9DB-F20790BB2DFF}"/>
              </a:ext>
            </a:extLst>
          </p:cNvPr>
          <p:cNvGrpSpPr/>
          <p:nvPr/>
        </p:nvGrpSpPr>
        <p:grpSpPr>
          <a:xfrm>
            <a:off x="8507902" y="1504157"/>
            <a:ext cx="3240156" cy="4209967"/>
            <a:chOff x="8574161" y="1411392"/>
            <a:chExt cx="3240156" cy="4209967"/>
          </a:xfrm>
        </p:grpSpPr>
        <p:pic>
          <p:nvPicPr>
            <p:cNvPr id="1030" name="Picture 6">
              <a:extLst>
                <a:ext uri="{FF2B5EF4-FFF2-40B4-BE49-F238E27FC236}">
                  <a16:creationId xmlns:a16="http://schemas.microsoft.com/office/drawing/2014/main" id="{E9752677-5481-45EA-91A3-720812B960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4162" y="1411392"/>
              <a:ext cx="3240155" cy="3888186"/>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8A3BE2B4-CBE3-4D8A-B192-AAEEDB0CD239}"/>
                </a:ext>
              </a:extLst>
            </p:cNvPr>
            <p:cNvSpPr txBox="1"/>
            <p:nvPr/>
          </p:nvSpPr>
          <p:spPr>
            <a:xfrm>
              <a:off x="8574161" y="5344360"/>
              <a:ext cx="2835965" cy="276999"/>
            </a:xfrm>
            <a:prstGeom prst="rect">
              <a:avLst/>
            </a:prstGeom>
            <a:noFill/>
          </p:spPr>
          <p:txBody>
            <a:bodyPr wrap="square" rtlCol="0">
              <a:spAutoFit/>
            </a:bodyPr>
            <a:lstStyle/>
            <a:p>
              <a:r>
                <a:rPr lang="es-MX" sz="1200" dirty="0"/>
                <a:t>William Rowan Hamilton (1805-1865)[8]</a:t>
              </a:r>
            </a:p>
          </p:txBody>
        </p:sp>
      </p:grpSp>
    </p:spTree>
    <p:extLst>
      <p:ext uri="{BB962C8B-B14F-4D97-AF65-F5344CB8AC3E}">
        <p14:creationId xmlns:p14="http://schemas.microsoft.com/office/powerpoint/2010/main" val="317209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7B526-6430-412B-A11D-6993081BB13E}"/>
              </a:ext>
            </a:extLst>
          </p:cNvPr>
          <p:cNvSpPr>
            <a:spLocks noGrp="1"/>
          </p:cNvSpPr>
          <p:nvPr>
            <p:ph type="title"/>
          </p:nvPr>
        </p:nvSpPr>
        <p:spPr>
          <a:xfrm>
            <a:off x="1371600" y="685800"/>
            <a:ext cx="9601200" cy="944217"/>
          </a:xfrm>
        </p:spPr>
        <p:txBody>
          <a:bodyPr/>
          <a:lstStyle/>
          <a:p>
            <a:r>
              <a:rPr lang="es-MX" dirty="0"/>
              <a:t>Ecuaciones de Hamilton</a:t>
            </a:r>
          </a:p>
        </p:txBody>
      </p:sp>
      <p:pic>
        <p:nvPicPr>
          <p:cNvPr id="4" name="Imagen 3">
            <a:extLst>
              <a:ext uri="{FF2B5EF4-FFF2-40B4-BE49-F238E27FC236}">
                <a16:creationId xmlns:a16="http://schemas.microsoft.com/office/drawing/2014/main" id="{D6B9A23F-D6CD-4E9C-920B-B2D1D2DFB4B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75753" y="2991068"/>
            <a:ext cx="7023903" cy="923330"/>
          </a:xfrm>
          <a:prstGeom prst="rect">
            <a:avLst/>
          </a:prstGeom>
        </p:spPr>
      </p:pic>
      <p:pic>
        <p:nvPicPr>
          <p:cNvPr id="5" name="Imagen 4">
            <a:extLst>
              <a:ext uri="{FF2B5EF4-FFF2-40B4-BE49-F238E27FC236}">
                <a16:creationId xmlns:a16="http://schemas.microsoft.com/office/drawing/2014/main" id="{4B510652-85F9-40DB-BCE5-58887F6E392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75753" y="3914398"/>
            <a:ext cx="5044317" cy="754290"/>
          </a:xfrm>
          <a:prstGeom prst="rect">
            <a:avLst/>
          </a:prstGeom>
        </p:spPr>
      </p:pic>
      <p:pic>
        <p:nvPicPr>
          <p:cNvPr id="6" name="Imagen 5">
            <a:extLst>
              <a:ext uri="{FF2B5EF4-FFF2-40B4-BE49-F238E27FC236}">
                <a16:creationId xmlns:a16="http://schemas.microsoft.com/office/drawing/2014/main" id="{4AE15727-3664-4429-BB2B-C13BD234BD1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475753" y="4795577"/>
            <a:ext cx="7023903" cy="738215"/>
          </a:xfrm>
          <a:prstGeom prst="rect">
            <a:avLst/>
          </a:prstGeom>
        </p:spPr>
      </p:pic>
      <p:sp>
        <p:nvSpPr>
          <p:cNvPr id="7" name="CuadroTexto 6">
            <a:extLst>
              <a:ext uri="{FF2B5EF4-FFF2-40B4-BE49-F238E27FC236}">
                <a16:creationId xmlns:a16="http://schemas.microsoft.com/office/drawing/2014/main" id="{2788E656-89D7-4AC6-973D-3D9AB5C08A51}"/>
              </a:ext>
            </a:extLst>
          </p:cNvPr>
          <p:cNvSpPr txBox="1"/>
          <p:nvPr/>
        </p:nvSpPr>
        <p:spPr>
          <a:xfrm>
            <a:off x="9157252" y="3634950"/>
            <a:ext cx="1476004" cy="923330"/>
          </a:xfrm>
          <a:prstGeom prst="rect">
            <a:avLst/>
          </a:prstGeom>
          <a:noFill/>
        </p:spPr>
        <p:txBody>
          <a:bodyPr wrap="square" rtlCol="0">
            <a:spAutoFit/>
          </a:bodyPr>
          <a:lstStyle/>
          <a:p>
            <a:r>
              <a:rPr lang="es-MX" dirty="0"/>
              <a:t>Constantes del Movimiento</a:t>
            </a:r>
          </a:p>
        </p:txBody>
      </p:sp>
      <p:sp>
        <p:nvSpPr>
          <p:cNvPr id="8" name="Cerrar llave 7">
            <a:extLst>
              <a:ext uri="{FF2B5EF4-FFF2-40B4-BE49-F238E27FC236}">
                <a16:creationId xmlns:a16="http://schemas.microsoft.com/office/drawing/2014/main" id="{5DEAC20F-A692-45EC-929B-C60375CDF7C6}"/>
              </a:ext>
            </a:extLst>
          </p:cNvPr>
          <p:cNvSpPr/>
          <p:nvPr/>
        </p:nvSpPr>
        <p:spPr>
          <a:xfrm>
            <a:off x="8653670" y="2731782"/>
            <a:ext cx="304800" cy="2844069"/>
          </a:xfrm>
          <a:prstGeom prst="rightBrace">
            <a:avLst>
              <a:gd name="adj1" fmla="val 109899"/>
              <a:gd name="adj2" fmla="val 481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CuadroTexto 8">
            <a:extLst>
              <a:ext uri="{FF2B5EF4-FFF2-40B4-BE49-F238E27FC236}">
                <a16:creationId xmlns:a16="http://schemas.microsoft.com/office/drawing/2014/main" id="{F2610478-80BB-412D-B2A6-F37B89085B14}"/>
              </a:ext>
            </a:extLst>
          </p:cNvPr>
          <p:cNvSpPr txBox="1"/>
          <p:nvPr/>
        </p:nvSpPr>
        <p:spPr>
          <a:xfrm>
            <a:off x="1371600" y="1745268"/>
            <a:ext cx="3962400" cy="923330"/>
          </a:xfrm>
          <a:prstGeom prst="rect">
            <a:avLst/>
          </a:prstGeom>
          <a:noFill/>
        </p:spPr>
        <p:txBody>
          <a:bodyPr wrap="square" rtlCol="0">
            <a:spAutoFit/>
          </a:bodyPr>
          <a:lstStyle/>
          <a:p>
            <a:r>
              <a:rPr lang="es-MX" dirty="0"/>
              <a:t>En este caso estamos suponiendo un campo gravitacional (que es conservativo)</a:t>
            </a:r>
          </a:p>
        </p:txBody>
      </p:sp>
      <p:cxnSp>
        <p:nvCxnSpPr>
          <p:cNvPr id="11" name="Conector recto de flecha 10">
            <a:extLst>
              <a:ext uri="{FF2B5EF4-FFF2-40B4-BE49-F238E27FC236}">
                <a16:creationId xmlns:a16="http://schemas.microsoft.com/office/drawing/2014/main" id="{07CFBC95-4C4D-4C0C-A87F-32532E97C2D2}"/>
              </a:ext>
            </a:extLst>
          </p:cNvPr>
          <p:cNvCxnSpPr/>
          <p:nvPr/>
        </p:nvCxnSpPr>
        <p:spPr>
          <a:xfrm>
            <a:off x="5804452" y="2206933"/>
            <a:ext cx="1272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Gráfico 12">
            <a:extLst>
              <a:ext uri="{FF2B5EF4-FFF2-40B4-BE49-F238E27FC236}">
                <a16:creationId xmlns:a16="http://schemas.microsoft.com/office/drawing/2014/main" id="{1190EB07-464B-4FED-BA73-9813A75EC5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3462" y="2039294"/>
            <a:ext cx="2690016" cy="301281"/>
          </a:xfrm>
          <a:prstGeom prst="rect">
            <a:avLst/>
          </a:prstGeom>
        </p:spPr>
      </p:pic>
    </p:spTree>
    <p:extLst>
      <p:ext uri="{BB962C8B-B14F-4D97-AF65-F5344CB8AC3E}">
        <p14:creationId xmlns:p14="http://schemas.microsoft.com/office/powerpoint/2010/main" val="167455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3AADB-6954-4308-A6EE-8CE7566457AA}"/>
              </a:ext>
            </a:extLst>
          </p:cNvPr>
          <p:cNvSpPr>
            <a:spLocks noGrp="1"/>
          </p:cNvSpPr>
          <p:nvPr>
            <p:ph type="title"/>
          </p:nvPr>
        </p:nvSpPr>
        <p:spPr>
          <a:xfrm>
            <a:off x="1371600" y="685800"/>
            <a:ext cx="6023113" cy="1010478"/>
          </a:xfrm>
        </p:spPr>
        <p:txBody>
          <a:bodyPr>
            <a:normAutofit/>
          </a:bodyPr>
          <a:lstStyle/>
          <a:p>
            <a:r>
              <a:rPr lang="es-MX" dirty="0"/>
              <a:t>Resolución </a:t>
            </a:r>
          </a:p>
        </p:txBody>
      </p:sp>
      <p:sp>
        <p:nvSpPr>
          <p:cNvPr id="3" name="Marcador de contenido 2">
            <a:extLst>
              <a:ext uri="{FF2B5EF4-FFF2-40B4-BE49-F238E27FC236}">
                <a16:creationId xmlns:a16="http://schemas.microsoft.com/office/drawing/2014/main" id="{FF2FCE1A-210D-49BD-BD35-17700AEB2257}"/>
              </a:ext>
            </a:extLst>
          </p:cNvPr>
          <p:cNvSpPr>
            <a:spLocks noGrp="1"/>
          </p:cNvSpPr>
          <p:nvPr>
            <p:ph idx="1"/>
          </p:nvPr>
        </p:nvSpPr>
        <p:spPr>
          <a:xfrm>
            <a:off x="1371600" y="1616766"/>
            <a:ext cx="4167809" cy="1424609"/>
          </a:xfrm>
        </p:spPr>
        <p:txBody>
          <a:bodyPr>
            <a:normAutofit/>
          </a:bodyPr>
          <a:lstStyle/>
          <a:p>
            <a:r>
              <a:rPr lang="es-MX" sz="1800" dirty="0"/>
              <a:t>Tenemos constantes de movimiento </a:t>
            </a:r>
          </a:p>
        </p:txBody>
      </p:sp>
      <p:pic>
        <p:nvPicPr>
          <p:cNvPr id="10" name="Imagen 9">
            <a:extLst>
              <a:ext uri="{FF2B5EF4-FFF2-40B4-BE49-F238E27FC236}">
                <a16:creationId xmlns:a16="http://schemas.microsoft.com/office/drawing/2014/main" id="{4B9880F8-D193-48FA-8255-EB8C10E05E9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89006" y="2222583"/>
            <a:ext cx="6156618" cy="809321"/>
          </a:xfrm>
          <a:prstGeom prst="rect">
            <a:avLst/>
          </a:prstGeom>
        </p:spPr>
      </p:pic>
      <p:pic>
        <p:nvPicPr>
          <p:cNvPr id="11" name="Imagen 10">
            <a:extLst>
              <a:ext uri="{FF2B5EF4-FFF2-40B4-BE49-F238E27FC236}">
                <a16:creationId xmlns:a16="http://schemas.microsoft.com/office/drawing/2014/main" id="{36D431BE-190C-48AA-BED5-2EBC14D13FF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89006" y="3145913"/>
            <a:ext cx="4421464" cy="661153"/>
          </a:xfrm>
          <a:prstGeom prst="rect">
            <a:avLst/>
          </a:prstGeom>
        </p:spPr>
      </p:pic>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5F637086-5E26-46C2-BF61-E17F6FE67290}"/>
                  </a:ext>
                </a:extLst>
              </p:cNvPr>
              <p:cNvSpPr txBox="1"/>
              <p:nvPr/>
            </p:nvSpPr>
            <p:spPr>
              <a:xfrm>
                <a:off x="1489006" y="4109630"/>
                <a:ext cx="3904629" cy="382156"/>
              </a:xfrm>
              <a:prstGeom prst="rect">
                <a:avLst/>
              </a:prstGeom>
              <a:noFill/>
            </p:spPr>
            <p:txBody>
              <a:bodyPr wrap="square" rtlCol="0">
                <a:spAutoFit/>
              </a:bodyPr>
              <a:lstStyle/>
              <a:p>
                <a:pPr marL="285750" indent="-285750">
                  <a:buFont typeface="Wingdings" panose="05000000000000000000" pitchFamily="2" charset="2"/>
                  <a:buChar char="§"/>
                </a:pPr>
                <a:r>
                  <a:rPr lang="es-MX" dirty="0"/>
                  <a:t>Ponemos </a:t>
                </a:r>
                <a14:m>
                  <m:oMath xmlns:m="http://schemas.openxmlformats.org/officeDocument/2006/math">
                    <m:acc>
                      <m:accPr>
                        <m:chr m:val="̇"/>
                        <m:ctrlPr>
                          <a:rPr lang="es-MX" i="1" smtClean="0">
                            <a:latin typeface="Cambria Math" panose="02040503050406030204" pitchFamily="18" charset="0"/>
                            <a:ea typeface="Cambria Math" panose="02040503050406030204" pitchFamily="18" charset="0"/>
                          </a:rPr>
                        </m:ctrlPr>
                      </m:accPr>
                      <m:e>
                        <m:r>
                          <a:rPr lang="es-MX" i="1">
                            <a:latin typeface="Cambria Math" panose="02040503050406030204" pitchFamily="18" charset="0"/>
                            <a:ea typeface="Cambria Math" panose="02040503050406030204" pitchFamily="18" charset="0"/>
                          </a:rPr>
                          <m:t>𝜓</m:t>
                        </m:r>
                      </m:e>
                    </m:acc>
                    <m:r>
                      <a:rPr lang="es-MX" b="0" i="1" smtClean="0">
                        <a:latin typeface="Cambria Math" panose="02040503050406030204" pitchFamily="18" charset="0"/>
                        <a:ea typeface="Cambria Math" panose="02040503050406030204" pitchFamily="18" charset="0"/>
                      </a:rPr>
                      <m:t> </m:t>
                    </m:r>
                  </m:oMath>
                </a14:m>
                <a:r>
                  <a:rPr lang="es-MX" dirty="0"/>
                  <a:t> en función de </a:t>
                </a:r>
                <a14:m>
                  <m:oMath xmlns:m="http://schemas.openxmlformats.org/officeDocument/2006/math">
                    <m:r>
                      <a:rPr lang="es-MX" i="1" smtClean="0">
                        <a:latin typeface="Cambria Math" panose="02040503050406030204" pitchFamily="18" charset="0"/>
                        <a:ea typeface="Cambria Math" panose="02040503050406030204" pitchFamily="18" charset="0"/>
                      </a:rPr>
                      <m:t>𝜃</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acc>
                      <m:accPr>
                        <m:chr m:val="̇"/>
                        <m:ctrlPr>
                          <a:rPr lang="es-MX" b="0" i="1" smtClean="0">
                            <a:latin typeface="Cambria Math" panose="02040503050406030204" pitchFamily="18" charset="0"/>
                            <a:ea typeface="Cambria Math" panose="02040503050406030204" pitchFamily="18" charset="0"/>
                          </a:rPr>
                        </m:ctrlPr>
                      </m:accPr>
                      <m:e>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𝜑</m:t>
                        </m:r>
                      </m:e>
                    </m:acc>
                  </m:oMath>
                </a14:m>
                <a:endParaRPr lang="es-MX" dirty="0"/>
              </a:p>
            </p:txBody>
          </p:sp>
        </mc:Choice>
        <mc:Fallback xmlns="">
          <p:sp>
            <p:nvSpPr>
              <p:cNvPr id="12" name="CuadroTexto 11">
                <a:extLst>
                  <a:ext uri="{FF2B5EF4-FFF2-40B4-BE49-F238E27FC236}">
                    <a16:creationId xmlns:a16="http://schemas.microsoft.com/office/drawing/2014/main" id="{5F637086-5E26-46C2-BF61-E17F6FE67290}"/>
                  </a:ext>
                </a:extLst>
              </p:cNvPr>
              <p:cNvSpPr txBox="1">
                <a:spLocks noRot="1" noChangeAspect="1" noMove="1" noResize="1" noEditPoints="1" noAdjustHandles="1" noChangeArrowheads="1" noChangeShapeType="1" noTextEdit="1"/>
              </p:cNvSpPr>
              <p:nvPr/>
            </p:nvSpPr>
            <p:spPr>
              <a:xfrm>
                <a:off x="1489006" y="4109630"/>
                <a:ext cx="3904629" cy="382156"/>
              </a:xfrm>
              <a:prstGeom prst="rect">
                <a:avLst/>
              </a:prstGeom>
              <a:blipFill>
                <a:blip r:embed="rId4"/>
                <a:stretch>
                  <a:fillRect l="-936" t="-3175" b="-25397"/>
                </a:stretch>
              </a:blipFill>
            </p:spPr>
            <p:txBody>
              <a:bodyPr/>
              <a:lstStyle/>
              <a:p>
                <a:r>
                  <a:rPr lang="es-MX">
                    <a:noFill/>
                  </a:rPr>
                  <a:t> </a:t>
                </a:r>
              </a:p>
            </p:txBody>
          </p:sp>
        </mc:Fallback>
      </mc:AlternateContent>
      <p:pic>
        <p:nvPicPr>
          <p:cNvPr id="16" name="Imagen 15">
            <a:extLst>
              <a:ext uri="{FF2B5EF4-FFF2-40B4-BE49-F238E27FC236}">
                <a16:creationId xmlns:a16="http://schemas.microsoft.com/office/drawing/2014/main" id="{3DA6667F-0D58-425C-9712-0E4E79AE060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489006" y="4800787"/>
            <a:ext cx="2525937" cy="880894"/>
          </a:xfrm>
          <a:prstGeom prst="rect">
            <a:avLst/>
          </a:prstGeom>
        </p:spPr>
      </p:pic>
    </p:spTree>
    <p:extLst>
      <p:ext uri="{BB962C8B-B14F-4D97-AF65-F5344CB8AC3E}">
        <p14:creationId xmlns:p14="http://schemas.microsoft.com/office/powerpoint/2010/main" val="293234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76B67-02D6-473A-BA0B-FD06C9A5CC3B}"/>
              </a:ext>
            </a:extLst>
          </p:cNvPr>
          <p:cNvSpPr>
            <a:spLocks noGrp="1"/>
          </p:cNvSpPr>
          <p:nvPr>
            <p:ph type="title"/>
          </p:nvPr>
        </p:nvSpPr>
        <p:spPr>
          <a:xfrm>
            <a:off x="1371600" y="685800"/>
            <a:ext cx="3942522" cy="904461"/>
          </a:xfrm>
        </p:spPr>
        <p:txBody>
          <a:bodyPr/>
          <a:lstStyle/>
          <a:p>
            <a:r>
              <a:rPr lang="es-MX" dirty="0"/>
              <a:t>Resolución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B1AC9BD-5184-4D38-8ED8-DBC1CBAA768E}"/>
                  </a:ext>
                </a:extLst>
              </p:cNvPr>
              <p:cNvSpPr>
                <a:spLocks noGrp="1"/>
              </p:cNvSpPr>
              <p:nvPr>
                <p:ph idx="1"/>
              </p:nvPr>
            </p:nvSpPr>
            <p:spPr>
              <a:xfrm>
                <a:off x="1371599" y="1590261"/>
                <a:ext cx="5413513" cy="695739"/>
              </a:xfrm>
            </p:spPr>
            <p:txBody>
              <a:bodyPr>
                <a:normAutofit/>
              </a:bodyPr>
              <a:lstStyle/>
              <a:p>
                <a:pPr>
                  <a:buFont typeface="Wingdings" panose="05000000000000000000" pitchFamily="2" charset="2"/>
                  <a:buChar char="§"/>
                </a:pPr>
                <a:r>
                  <a:rPr lang="es-MX" sz="1800" dirty="0"/>
                  <a:t>Con </a:t>
                </a:r>
                <a14:m>
                  <m:oMath xmlns:m="http://schemas.openxmlformats.org/officeDocument/2006/math">
                    <m:acc>
                      <m:accPr>
                        <m:chr m:val="̇"/>
                        <m:ctrlPr>
                          <a:rPr lang="es-MX" sz="1800" i="1" smtClean="0">
                            <a:latin typeface="Cambria Math" panose="02040503050406030204" pitchFamily="18" charset="0"/>
                          </a:rPr>
                        </m:ctrlPr>
                      </m:accPr>
                      <m:e>
                        <m:r>
                          <a:rPr lang="es-MX" sz="1800" i="1" smtClean="0">
                            <a:latin typeface="Cambria Math" panose="02040503050406030204" pitchFamily="18" charset="0"/>
                            <a:ea typeface="Cambria Math" panose="02040503050406030204" pitchFamily="18" charset="0"/>
                          </a:rPr>
                          <m:t>𝜓</m:t>
                        </m:r>
                      </m:e>
                    </m:acc>
                  </m:oMath>
                </a14:m>
                <a:r>
                  <a:rPr lang="es-MX" sz="1800" dirty="0"/>
                  <a:t> podemos poner </a:t>
                </a:r>
                <a14:m>
                  <m:oMath xmlns:m="http://schemas.openxmlformats.org/officeDocument/2006/math">
                    <m:acc>
                      <m:accPr>
                        <m:chr m:val="̇"/>
                        <m:ctrlPr>
                          <a:rPr lang="es-MX" sz="1800" i="1" smtClean="0">
                            <a:latin typeface="Cambria Math" panose="02040503050406030204" pitchFamily="18" charset="0"/>
                          </a:rPr>
                        </m:ctrlPr>
                      </m:accPr>
                      <m:e>
                        <m:r>
                          <a:rPr lang="es-MX" sz="1800" i="1" smtClean="0">
                            <a:latin typeface="Cambria Math" panose="02040503050406030204" pitchFamily="18" charset="0"/>
                            <a:ea typeface="Cambria Math" panose="02040503050406030204" pitchFamily="18" charset="0"/>
                          </a:rPr>
                          <m:t>𝜑</m:t>
                        </m:r>
                      </m:e>
                    </m:acc>
                  </m:oMath>
                </a14:m>
                <a:r>
                  <a:rPr lang="es-MX" sz="1800" dirty="0"/>
                  <a:t> en función de </a:t>
                </a:r>
                <a14:m>
                  <m:oMath xmlns:m="http://schemas.openxmlformats.org/officeDocument/2006/math">
                    <m:r>
                      <a:rPr lang="es-MX" sz="1800" i="1" smtClean="0">
                        <a:latin typeface="Cambria Math" panose="02040503050406030204" pitchFamily="18" charset="0"/>
                        <a:ea typeface="Cambria Math" panose="02040503050406030204" pitchFamily="18" charset="0"/>
                      </a:rPr>
                      <m:t>𝜃</m:t>
                    </m:r>
                  </m:oMath>
                </a14:m>
                <a:endParaRPr lang="es-MX" sz="1800" dirty="0"/>
              </a:p>
            </p:txBody>
          </p:sp>
        </mc:Choice>
        <mc:Fallback xmlns="">
          <p:sp>
            <p:nvSpPr>
              <p:cNvPr id="3" name="Marcador de contenido 2">
                <a:extLst>
                  <a:ext uri="{FF2B5EF4-FFF2-40B4-BE49-F238E27FC236}">
                    <a16:creationId xmlns:a16="http://schemas.microsoft.com/office/drawing/2014/main" id="{6B1AC9BD-5184-4D38-8ED8-DBC1CBAA768E}"/>
                  </a:ext>
                </a:extLst>
              </p:cNvPr>
              <p:cNvSpPr>
                <a:spLocks noGrp="1" noRot="1" noChangeAspect="1" noMove="1" noResize="1" noEditPoints="1" noAdjustHandles="1" noChangeArrowheads="1" noChangeShapeType="1" noTextEdit="1"/>
              </p:cNvSpPr>
              <p:nvPr>
                <p:ph idx="1"/>
              </p:nvPr>
            </p:nvSpPr>
            <p:spPr>
              <a:xfrm>
                <a:off x="1371599" y="1590261"/>
                <a:ext cx="5413513" cy="695739"/>
              </a:xfrm>
              <a:blipFill>
                <a:blip r:embed="rId2"/>
                <a:stretch>
                  <a:fillRect l="-676" t="-5263"/>
                </a:stretch>
              </a:blipFill>
            </p:spPr>
            <p:txBody>
              <a:bodyPr/>
              <a:lstStyle/>
              <a:p>
                <a:r>
                  <a:rPr lang="es-MX">
                    <a:noFill/>
                  </a:rPr>
                  <a:t> </a:t>
                </a:r>
              </a:p>
            </p:txBody>
          </p:sp>
        </mc:Fallback>
      </mc:AlternateContent>
      <p:pic>
        <p:nvPicPr>
          <p:cNvPr id="5" name="Imagen 4">
            <a:extLst>
              <a:ext uri="{FF2B5EF4-FFF2-40B4-BE49-F238E27FC236}">
                <a16:creationId xmlns:a16="http://schemas.microsoft.com/office/drawing/2014/main" id="{78C80E7B-6A55-4817-9A65-D90628506A2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30443" y="2179984"/>
            <a:ext cx="2231955" cy="70695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42F5E7F-E3C4-4D20-8607-172D689D7F86}"/>
                  </a:ext>
                </a:extLst>
              </p:cNvPr>
              <p:cNvSpPr txBox="1"/>
              <p:nvPr/>
            </p:nvSpPr>
            <p:spPr>
              <a:xfrm>
                <a:off x="1371599" y="3099422"/>
                <a:ext cx="7328452" cy="659155"/>
              </a:xfrm>
              <a:prstGeom prst="rect">
                <a:avLst/>
              </a:prstGeom>
              <a:noFill/>
            </p:spPr>
            <p:txBody>
              <a:bodyPr wrap="square" rtlCol="0">
                <a:spAutoFit/>
              </a:bodyPr>
              <a:lstStyle/>
              <a:p>
                <a:pPr marL="285750" indent="-285750">
                  <a:buFont typeface="Wingdings" panose="05000000000000000000" pitchFamily="2" charset="2"/>
                  <a:buChar char="§"/>
                </a:pPr>
                <a:r>
                  <a:rPr lang="es-MX" dirty="0"/>
                  <a:t>Usando esta expresión podemos sustituir en </a:t>
                </a:r>
                <a14:m>
                  <m:oMath xmlns:m="http://schemas.openxmlformats.org/officeDocument/2006/math">
                    <m:acc>
                      <m:accPr>
                        <m:chr m:val="̇"/>
                        <m:ctrlPr>
                          <a:rPr lang="es-MX" i="1" smtClean="0">
                            <a:latin typeface="Cambria Math" panose="02040503050406030204" pitchFamily="18" charset="0"/>
                          </a:rPr>
                        </m:ctrlPr>
                      </m:accPr>
                      <m:e>
                        <m:r>
                          <a:rPr lang="es-MX" i="1" smtClean="0">
                            <a:latin typeface="Cambria Math" panose="02040503050406030204" pitchFamily="18" charset="0"/>
                            <a:ea typeface="Cambria Math" panose="02040503050406030204" pitchFamily="18" charset="0"/>
                          </a:rPr>
                          <m:t>𝜓</m:t>
                        </m:r>
                        <m:r>
                          <a:rPr lang="es-MX" b="0" i="1" smtClean="0">
                            <a:latin typeface="Cambria Math" panose="02040503050406030204" pitchFamily="18" charset="0"/>
                            <a:ea typeface="Cambria Math" panose="02040503050406030204" pitchFamily="18" charset="0"/>
                          </a:rPr>
                          <m:t> </m:t>
                        </m:r>
                      </m:e>
                    </m:acc>
                    <m:r>
                      <a:rPr lang="es-MX" b="0" i="1" smtClean="0">
                        <a:latin typeface="Cambria Math" panose="02040503050406030204" pitchFamily="18" charset="0"/>
                      </a:rPr>
                      <m:t> </m:t>
                    </m:r>
                  </m:oMath>
                </a14:m>
                <a:r>
                  <a:rPr lang="es-MX" dirty="0"/>
                  <a:t>y obtener una expresión únicamente en términos de </a:t>
                </a:r>
                <a14:m>
                  <m:oMath xmlns:m="http://schemas.openxmlformats.org/officeDocument/2006/math">
                    <m:r>
                      <a:rPr lang="es-MX" i="1" smtClean="0">
                        <a:latin typeface="Cambria Math" panose="02040503050406030204" pitchFamily="18" charset="0"/>
                        <a:ea typeface="Cambria Math" panose="02040503050406030204" pitchFamily="18" charset="0"/>
                      </a:rPr>
                      <m:t>𝜃</m:t>
                    </m:r>
                  </m:oMath>
                </a14:m>
                <a:endParaRPr lang="es-MX" dirty="0"/>
              </a:p>
            </p:txBody>
          </p:sp>
        </mc:Choice>
        <mc:Fallback xmlns="">
          <p:sp>
            <p:nvSpPr>
              <p:cNvPr id="6" name="CuadroTexto 5">
                <a:extLst>
                  <a:ext uri="{FF2B5EF4-FFF2-40B4-BE49-F238E27FC236}">
                    <a16:creationId xmlns:a16="http://schemas.microsoft.com/office/drawing/2014/main" id="{642F5E7F-E3C4-4D20-8607-172D689D7F86}"/>
                  </a:ext>
                </a:extLst>
              </p:cNvPr>
              <p:cNvSpPr txBox="1">
                <a:spLocks noRot="1" noChangeAspect="1" noMove="1" noResize="1" noEditPoints="1" noAdjustHandles="1" noChangeArrowheads="1" noChangeShapeType="1" noTextEdit="1"/>
              </p:cNvSpPr>
              <p:nvPr/>
            </p:nvSpPr>
            <p:spPr>
              <a:xfrm>
                <a:off x="1371599" y="3099422"/>
                <a:ext cx="7328452" cy="659155"/>
              </a:xfrm>
              <a:prstGeom prst="rect">
                <a:avLst/>
              </a:prstGeom>
              <a:blipFill>
                <a:blip r:embed="rId4"/>
                <a:stretch>
                  <a:fillRect l="-499" t="-1835" b="-12844"/>
                </a:stretch>
              </a:blipFill>
            </p:spPr>
            <p:txBody>
              <a:bodyPr/>
              <a:lstStyle/>
              <a:p>
                <a:r>
                  <a:rPr lang="es-MX">
                    <a:noFill/>
                  </a:rPr>
                  <a:t> </a:t>
                </a:r>
              </a:p>
            </p:txBody>
          </p:sp>
        </mc:Fallback>
      </mc:AlternateContent>
      <p:pic>
        <p:nvPicPr>
          <p:cNvPr id="8" name="Imagen 7">
            <a:extLst>
              <a:ext uri="{FF2B5EF4-FFF2-40B4-BE49-F238E27FC236}">
                <a16:creationId xmlns:a16="http://schemas.microsoft.com/office/drawing/2014/main" id="{1CB33D3C-8DDD-4AC2-B60A-B4936A8CFEC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479688" y="3895724"/>
            <a:ext cx="3476625" cy="676275"/>
          </a:xfrm>
          <a:prstGeom prst="rect">
            <a:avLst/>
          </a:prstGeom>
        </p:spPr>
      </p:pic>
      <p:cxnSp>
        <p:nvCxnSpPr>
          <p:cNvPr id="13" name="Conector recto de flecha 12">
            <a:extLst>
              <a:ext uri="{FF2B5EF4-FFF2-40B4-BE49-F238E27FC236}">
                <a16:creationId xmlns:a16="http://schemas.microsoft.com/office/drawing/2014/main" id="{B172B372-CDAF-456E-8625-0A473D81BB4D}"/>
              </a:ext>
            </a:extLst>
          </p:cNvPr>
          <p:cNvCxnSpPr/>
          <p:nvPr/>
        </p:nvCxnSpPr>
        <p:spPr>
          <a:xfrm>
            <a:off x="1479688" y="5605670"/>
            <a:ext cx="759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C526CBCC-F167-4464-A167-5F0F69694B5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361540" y="5267532"/>
            <a:ext cx="3476625" cy="676275"/>
          </a:xfrm>
          <a:prstGeom prst="rect">
            <a:avLst/>
          </a:prstGeom>
        </p:spPr>
      </p:pic>
      <p:pic>
        <p:nvPicPr>
          <p:cNvPr id="16" name="Imagen 15">
            <a:extLst>
              <a:ext uri="{FF2B5EF4-FFF2-40B4-BE49-F238E27FC236}">
                <a16:creationId xmlns:a16="http://schemas.microsoft.com/office/drawing/2014/main" id="{05B50A7E-D2B7-4966-8426-961D284C5A4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84601" y="5267532"/>
            <a:ext cx="2231955" cy="706954"/>
          </a:xfrm>
          <a:prstGeom prst="rect">
            <a:avLst/>
          </a:prstGeom>
        </p:spPr>
      </p:pic>
      <p:sp>
        <p:nvSpPr>
          <p:cNvPr id="17" name="Rectángulo 16">
            <a:extLst>
              <a:ext uri="{FF2B5EF4-FFF2-40B4-BE49-F238E27FC236}">
                <a16:creationId xmlns:a16="http://schemas.microsoft.com/office/drawing/2014/main" id="{C02A2172-C6B7-4B41-A3F3-09BDF9B64A21}"/>
              </a:ext>
            </a:extLst>
          </p:cNvPr>
          <p:cNvSpPr/>
          <p:nvPr/>
        </p:nvSpPr>
        <p:spPr>
          <a:xfrm>
            <a:off x="2451652" y="5098775"/>
            <a:ext cx="6506818" cy="107342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8750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5677F-D748-4417-BD88-7E0BE5FB10F9}"/>
              </a:ext>
            </a:extLst>
          </p:cNvPr>
          <p:cNvSpPr>
            <a:spLocks noGrp="1"/>
          </p:cNvSpPr>
          <p:nvPr>
            <p:ph type="title"/>
          </p:nvPr>
        </p:nvSpPr>
        <p:spPr>
          <a:xfrm>
            <a:off x="1371600" y="685800"/>
            <a:ext cx="9601200" cy="824948"/>
          </a:xfrm>
        </p:spPr>
        <p:txBody>
          <a:bodyPr>
            <a:normAutofit/>
          </a:bodyPr>
          <a:lstStyle/>
          <a:p>
            <a:r>
              <a:rPr lang="es-MX" dirty="0"/>
              <a:t>Resolución </a:t>
            </a:r>
          </a:p>
        </p:txBody>
      </p:sp>
      <p:sp>
        <p:nvSpPr>
          <p:cNvPr id="3" name="Marcador de contenido 2">
            <a:extLst>
              <a:ext uri="{FF2B5EF4-FFF2-40B4-BE49-F238E27FC236}">
                <a16:creationId xmlns:a16="http://schemas.microsoft.com/office/drawing/2014/main" id="{AA6D4309-E1AA-401C-8DCE-4A445C1D2C62}"/>
              </a:ext>
            </a:extLst>
          </p:cNvPr>
          <p:cNvSpPr>
            <a:spLocks noGrp="1"/>
          </p:cNvSpPr>
          <p:nvPr>
            <p:ph idx="1"/>
          </p:nvPr>
        </p:nvSpPr>
        <p:spPr>
          <a:xfrm>
            <a:off x="1295400" y="1638300"/>
            <a:ext cx="4098235" cy="468796"/>
          </a:xfrm>
        </p:spPr>
        <p:txBody>
          <a:bodyPr>
            <a:normAutofit/>
          </a:bodyPr>
          <a:lstStyle/>
          <a:p>
            <a:pPr marL="0" indent="0">
              <a:buNone/>
            </a:pPr>
            <a:r>
              <a:rPr lang="es-MX" sz="1800" dirty="0"/>
              <a:t>Ahora notemos que </a:t>
            </a:r>
          </a:p>
        </p:txBody>
      </p:sp>
      <p:grpSp>
        <p:nvGrpSpPr>
          <p:cNvPr id="15" name="Grupo 14">
            <a:extLst>
              <a:ext uri="{FF2B5EF4-FFF2-40B4-BE49-F238E27FC236}">
                <a16:creationId xmlns:a16="http://schemas.microsoft.com/office/drawing/2014/main" id="{7F4B504B-724A-4C8D-A2FD-A5F892EAEB18}"/>
              </a:ext>
            </a:extLst>
          </p:cNvPr>
          <p:cNvGrpSpPr/>
          <p:nvPr/>
        </p:nvGrpSpPr>
        <p:grpSpPr>
          <a:xfrm>
            <a:off x="1295400" y="2421661"/>
            <a:ext cx="7185991" cy="350390"/>
            <a:chOff x="1295400" y="2421661"/>
            <a:chExt cx="7185991" cy="350390"/>
          </a:xfrm>
        </p:grpSpPr>
        <p:pic>
          <p:nvPicPr>
            <p:cNvPr id="4" name="Imagen 3" descr="Forma&#10;&#10;Descripción generada automáticamente con confianza media">
              <a:extLst>
                <a:ext uri="{FF2B5EF4-FFF2-40B4-BE49-F238E27FC236}">
                  <a16:creationId xmlns:a16="http://schemas.microsoft.com/office/drawing/2014/main" id="{E513D9D9-9ACC-4FF0-9FEB-92C725577E4F}"/>
                </a:ext>
              </a:extLst>
            </p:cNvPr>
            <p:cNvPicPr>
              <a:picLocks noChangeAspect="1"/>
            </p:cNvPicPr>
            <p:nvPr/>
          </p:nvPicPr>
          <p:blipFill rotWithShape="1">
            <a:blip r:embed="rId2"/>
            <a:srcRect t="58663"/>
            <a:stretch/>
          </p:blipFill>
          <p:spPr>
            <a:xfrm>
              <a:off x="1295400" y="2421661"/>
              <a:ext cx="7185991" cy="350390"/>
            </a:xfrm>
            <a:prstGeom prst="rect">
              <a:avLst/>
            </a:prstGeom>
          </p:spPr>
        </p:pic>
        <p:cxnSp>
          <p:nvCxnSpPr>
            <p:cNvPr id="7" name="Conector recto 6">
              <a:extLst>
                <a:ext uri="{FF2B5EF4-FFF2-40B4-BE49-F238E27FC236}">
                  <a16:creationId xmlns:a16="http://schemas.microsoft.com/office/drawing/2014/main" id="{4AFB5A92-571A-4D6B-B2C6-E7D875816F5B}"/>
                </a:ext>
              </a:extLst>
            </p:cNvPr>
            <p:cNvCxnSpPr/>
            <p:nvPr/>
          </p:nvCxnSpPr>
          <p:spPr>
            <a:xfrm>
              <a:off x="7036904" y="2772051"/>
              <a:ext cx="1192695" cy="0"/>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4" name="Grupo 13">
            <a:extLst>
              <a:ext uri="{FF2B5EF4-FFF2-40B4-BE49-F238E27FC236}">
                <a16:creationId xmlns:a16="http://schemas.microsoft.com/office/drawing/2014/main" id="{F18E2B7C-9549-47B7-928B-80F7DF06993C}"/>
              </a:ext>
            </a:extLst>
          </p:cNvPr>
          <p:cNvGrpSpPr/>
          <p:nvPr/>
        </p:nvGrpSpPr>
        <p:grpSpPr>
          <a:xfrm>
            <a:off x="1295400" y="3174149"/>
            <a:ext cx="4098235" cy="612820"/>
            <a:chOff x="1295400" y="3174149"/>
            <a:chExt cx="4098235" cy="612820"/>
          </a:xfrm>
        </p:grpSpPr>
        <p:pic>
          <p:nvPicPr>
            <p:cNvPr id="5" name="Imagen 4">
              <a:extLst>
                <a:ext uri="{FF2B5EF4-FFF2-40B4-BE49-F238E27FC236}">
                  <a16:creationId xmlns:a16="http://schemas.microsoft.com/office/drawing/2014/main" id="{4C53426E-BDFE-4F68-982E-27E65C381FF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95400" y="3174149"/>
              <a:ext cx="4098235" cy="612820"/>
            </a:xfrm>
            <a:prstGeom prst="rect">
              <a:avLst/>
            </a:prstGeom>
          </p:spPr>
        </p:pic>
        <p:cxnSp>
          <p:nvCxnSpPr>
            <p:cNvPr id="8" name="Conector recto 7">
              <a:extLst>
                <a:ext uri="{FF2B5EF4-FFF2-40B4-BE49-F238E27FC236}">
                  <a16:creationId xmlns:a16="http://schemas.microsoft.com/office/drawing/2014/main" id="{976D9C1A-58F5-44EF-AA58-B36319E259A2}"/>
                </a:ext>
              </a:extLst>
            </p:cNvPr>
            <p:cNvCxnSpPr/>
            <p:nvPr/>
          </p:nvCxnSpPr>
          <p:spPr>
            <a:xfrm>
              <a:off x="2748169" y="3673501"/>
              <a:ext cx="1192695" cy="0"/>
            </a:xfrm>
            <a:prstGeom prst="line">
              <a:avLst/>
            </a:prstGeom>
          </p:spPr>
          <p:style>
            <a:lnRef idx="2">
              <a:schemeClr val="accent6"/>
            </a:lnRef>
            <a:fillRef idx="0">
              <a:schemeClr val="accent6"/>
            </a:fillRef>
            <a:effectRef idx="1">
              <a:schemeClr val="accent6"/>
            </a:effectRef>
            <a:fontRef idx="minor">
              <a:schemeClr val="tx1"/>
            </a:fontRef>
          </p:style>
        </p:cxnSp>
      </p:grpSp>
      <p:cxnSp>
        <p:nvCxnSpPr>
          <p:cNvPr id="10" name="Conector: angular 9">
            <a:extLst>
              <a:ext uri="{FF2B5EF4-FFF2-40B4-BE49-F238E27FC236}">
                <a16:creationId xmlns:a16="http://schemas.microsoft.com/office/drawing/2014/main" id="{E1883FF7-1C9C-48B5-ACDB-791FF148C0A0}"/>
              </a:ext>
            </a:extLst>
          </p:cNvPr>
          <p:cNvCxnSpPr>
            <a:cxnSpLocks/>
          </p:cNvCxnSpPr>
          <p:nvPr/>
        </p:nvCxnSpPr>
        <p:spPr>
          <a:xfrm rot="16200000" flipH="1">
            <a:off x="975485" y="4345263"/>
            <a:ext cx="931379" cy="139148"/>
          </a:xfrm>
          <a:prstGeom prst="bentConnector3">
            <a:avLst>
              <a:gd name="adj1" fmla="val 98377"/>
            </a:avLst>
          </a:prstGeom>
          <a:ln>
            <a:tailEnd type="triangle"/>
          </a:ln>
        </p:spPr>
        <p:style>
          <a:lnRef idx="1">
            <a:schemeClr val="dk1"/>
          </a:lnRef>
          <a:fillRef idx="0">
            <a:schemeClr val="dk1"/>
          </a:fillRef>
          <a:effectRef idx="0">
            <a:schemeClr val="dk1"/>
          </a:effectRef>
          <a:fontRef idx="minor">
            <a:schemeClr val="tx1"/>
          </a:fontRef>
        </p:style>
      </p:cxnSp>
      <p:pic>
        <p:nvPicPr>
          <p:cNvPr id="12" name="Imagen 11">
            <a:extLst>
              <a:ext uri="{FF2B5EF4-FFF2-40B4-BE49-F238E27FC236}">
                <a16:creationId xmlns:a16="http://schemas.microsoft.com/office/drawing/2014/main" id="{A65E38F8-66B2-44CD-8B0A-FD13B65829A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774759" y="4167055"/>
            <a:ext cx="2457450" cy="1514475"/>
          </a:xfrm>
          <a:prstGeom prst="rect">
            <a:avLst/>
          </a:prstGeom>
          <a:ln>
            <a:noFill/>
          </a:ln>
        </p:spPr>
      </p:pic>
      <p:pic>
        <p:nvPicPr>
          <p:cNvPr id="28" name="Imagen 27">
            <a:extLst>
              <a:ext uri="{FF2B5EF4-FFF2-40B4-BE49-F238E27FC236}">
                <a16:creationId xmlns:a16="http://schemas.microsoft.com/office/drawing/2014/main" id="{64CA5E25-88F3-40A1-8E1C-4F7BB18B6B24}"/>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289609" y="3722721"/>
            <a:ext cx="2281477" cy="768626"/>
          </a:xfrm>
          <a:prstGeom prst="rect">
            <a:avLst/>
          </a:prstGeom>
        </p:spPr>
      </p:pic>
      <p:sp>
        <p:nvSpPr>
          <p:cNvPr id="29" name="CuadroTexto 28">
            <a:extLst>
              <a:ext uri="{FF2B5EF4-FFF2-40B4-BE49-F238E27FC236}">
                <a16:creationId xmlns:a16="http://schemas.microsoft.com/office/drawing/2014/main" id="{3A43FB59-CB10-43AA-8987-A1508C8E2C42}"/>
              </a:ext>
            </a:extLst>
          </p:cNvPr>
          <p:cNvSpPr txBox="1"/>
          <p:nvPr/>
        </p:nvSpPr>
        <p:spPr>
          <a:xfrm>
            <a:off x="9128846" y="3213906"/>
            <a:ext cx="1295401" cy="646331"/>
          </a:xfrm>
          <a:prstGeom prst="rect">
            <a:avLst/>
          </a:prstGeom>
          <a:noFill/>
        </p:spPr>
        <p:txBody>
          <a:bodyPr wrap="square" rtlCol="0">
            <a:spAutoFit/>
          </a:bodyPr>
          <a:lstStyle/>
          <a:p>
            <a:r>
              <a:rPr lang="es-MX" dirty="0"/>
              <a:t>También es constante</a:t>
            </a:r>
          </a:p>
        </p:txBody>
      </p:sp>
      <p:cxnSp>
        <p:nvCxnSpPr>
          <p:cNvPr id="31" name="Conector recto 30">
            <a:extLst>
              <a:ext uri="{FF2B5EF4-FFF2-40B4-BE49-F238E27FC236}">
                <a16:creationId xmlns:a16="http://schemas.microsoft.com/office/drawing/2014/main" id="{9C528AE5-B840-44AA-AC4F-8E506E8F32C7}"/>
              </a:ext>
            </a:extLst>
          </p:cNvPr>
          <p:cNvCxnSpPr/>
          <p:nvPr/>
        </p:nvCxnSpPr>
        <p:spPr>
          <a:xfrm flipV="1">
            <a:off x="8719724" y="3605386"/>
            <a:ext cx="347831" cy="198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4CAF24C2-5034-4B7E-B5F7-34B878DA44B5}"/>
              </a:ext>
            </a:extLst>
          </p:cNvPr>
          <p:cNvCxnSpPr/>
          <p:nvPr/>
        </p:nvCxnSpPr>
        <p:spPr>
          <a:xfrm flipV="1">
            <a:off x="4386470" y="4167055"/>
            <a:ext cx="1709530" cy="19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Grupo 39">
            <a:extLst>
              <a:ext uri="{FF2B5EF4-FFF2-40B4-BE49-F238E27FC236}">
                <a16:creationId xmlns:a16="http://schemas.microsoft.com/office/drawing/2014/main" id="{0BF7D59E-049E-4649-A5E9-62FAAE696B39}"/>
              </a:ext>
            </a:extLst>
          </p:cNvPr>
          <p:cNvGrpSpPr/>
          <p:nvPr/>
        </p:nvGrpSpPr>
        <p:grpSpPr>
          <a:xfrm>
            <a:off x="4838699" y="4967159"/>
            <a:ext cx="6781800" cy="685800"/>
            <a:chOff x="4838699" y="4967159"/>
            <a:chExt cx="6781800" cy="685800"/>
          </a:xfrm>
        </p:grpSpPr>
        <p:pic>
          <p:nvPicPr>
            <p:cNvPr id="33" name="Imagen 32">
              <a:extLst>
                <a:ext uri="{FF2B5EF4-FFF2-40B4-BE49-F238E27FC236}">
                  <a16:creationId xmlns:a16="http://schemas.microsoft.com/office/drawing/2014/main" id="{18083F65-8371-4DFD-BA91-D59D2B85396A}"/>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838699" y="4967159"/>
              <a:ext cx="6781800" cy="685800"/>
            </a:xfrm>
            <a:prstGeom prst="rect">
              <a:avLst/>
            </a:prstGeom>
          </p:spPr>
        </p:pic>
        <p:cxnSp>
          <p:nvCxnSpPr>
            <p:cNvPr id="39" name="Conector recto 38">
              <a:extLst>
                <a:ext uri="{FF2B5EF4-FFF2-40B4-BE49-F238E27FC236}">
                  <a16:creationId xmlns:a16="http://schemas.microsoft.com/office/drawing/2014/main" id="{2AA588E1-C1FA-455B-B6AE-FE57149DC048}"/>
                </a:ext>
              </a:extLst>
            </p:cNvPr>
            <p:cNvCxnSpPr/>
            <p:nvPr/>
          </p:nvCxnSpPr>
          <p:spPr>
            <a:xfrm>
              <a:off x="4838699" y="5594231"/>
              <a:ext cx="6781800" cy="0"/>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72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9028D-B0B2-4C36-A3B8-68E9A6D474E7}"/>
              </a:ext>
            </a:extLst>
          </p:cNvPr>
          <p:cNvSpPr>
            <a:spLocks noGrp="1"/>
          </p:cNvSpPr>
          <p:nvPr>
            <p:ph type="title"/>
          </p:nvPr>
        </p:nvSpPr>
        <p:spPr>
          <a:xfrm>
            <a:off x="791680" y="203074"/>
            <a:ext cx="3498979" cy="1585970"/>
          </a:xfrm>
        </p:spPr>
        <p:txBody>
          <a:bodyPr>
            <a:normAutofit fontScale="90000"/>
          </a:bodyPr>
          <a:lstStyle/>
          <a:p>
            <a:r>
              <a:rPr lang="es-MX" dirty="0">
                <a:solidFill>
                  <a:schemeClr val="tx1"/>
                </a:solidFill>
              </a:rPr>
              <a:t>¿Qué problema resolvemos?</a:t>
            </a:r>
          </a:p>
        </p:txBody>
      </p:sp>
      <p:sp>
        <p:nvSpPr>
          <p:cNvPr id="3" name="Marcador de contenido 2">
            <a:extLst>
              <a:ext uri="{FF2B5EF4-FFF2-40B4-BE49-F238E27FC236}">
                <a16:creationId xmlns:a16="http://schemas.microsoft.com/office/drawing/2014/main" id="{35DF7786-28FF-479C-B467-ECDB5FB82C29}"/>
              </a:ext>
            </a:extLst>
          </p:cNvPr>
          <p:cNvSpPr>
            <a:spLocks noGrp="1"/>
          </p:cNvSpPr>
          <p:nvPr>
            <p:ph idx="1"/>
          </p:nvPr>
        </p:nvSpPr>
        <p:spPr>
          <a:xfrm>
            <a:off x="1716156" y="2073965"/>
            <a:ext cx="4605130" cy="3581400"/>
          </a:xfrm>
        </p:spPr>
        <p:txBody>
          <a:bodyPr/>
          <a:lstStyle/>
          <a:p>
            <a:pPr marL="0" indent="0">
              <a:buNone/>
            </a:pPr>
            <a:r>
              <a:rPr lang="es-ES" b="1" dirty="0">
                <a:solidFill>
                  <a:srgbClr val="202122"/>
                </a:solidFill>
                <a:latin typeface="+mj-lt"/>
              </a:rPr>
              <a:t>L</a:t>
            </a:r>
            <a:r>
              <a:rPr lang="es-ES" b="1" i="0" dirty="0">
                <a:solidFill>
                  <a:srgbClr val="202122"/>
                </a:solidFill>
                <a:effectLst/>
                <a:latin typeface="+mj-lt"/>
              </a:rPr>
              <a:t>a rotación de cuerpo sólido en torno a un punto fijo</a:t>
            </a:r>
            <a:r>
              <a:rPr lang="es-ES" b="0" i="0" dirty="0">
                <a:solidFill>
                  <a:srgbClr val="202122"/>
                </a:solidFill>
                <a:effectLst/>
                <a:latin typeface="+mj-lt"/>
              </a:rPr>
              <a:t> es un problema que fue por primera vez resuelto en 1886 por la matemática rusa Sofía </a:t>
            </a:r>
            <a:r>
              <a:rPr lang="es-ES" b="0" i="0" dirty="0" err="1">
                <a:solidFill>
                  <a:srgbClr val="202122"/>
                </a:solidFill>
                <a:effectLst/>
                <a:latin typeface="+mj-lt"/>
              </a:rPr>
              <a:t>Kovalévskaya</a:t>
            </a:r>
            <a:r>
              <a:rPr lang="es-ES" b="0" i="0" dirty="0">
                <a:solidFill>
                  <a:srgbClr val="202122"/>
                </a:solidFill>
                <a:effectLst/>
                <a:latin typeface="+mj-lt"/>
              </a:rPr>
              <a:t>, solución por la cual fue acreedora del Prix </a:t>
            </a:r>
            <a:r>
              <a:rPr lang="es-ES" b="0" i="0" dirty="0" err="1">
                <a:solidFill>
                  <a:srgbClr val="202122"/>
                </a:solidFill>
                <a:effectLst/>
                <a:latin typeface="+mj-lt"/>
              </a:rPr>
              <a:t>Boudin</a:t>
            </a:r>
            <a:r>
              <a:rPr lang="es-ES" b="0" i="0" dirty="0">
                <a:solidFill>
                  <a:srgbClr val="202122"/>
                </a:solidFill>
                <a:effectLst/>
                <a:latin typeface="+mj-lt"/>
              </a:rPr>
              <a:t> de la academia francesa de ciencias (en 1888) y una plaza de profesora en la Universidad de Estocolmo [1]</a:t>
            </a:r>
            <a:endParaRPr lang="es-MX" dirty="0">
              <a:latin typeface="+mj-lt"/>
            </a:endParaRPr>
          </a:p>
        </p:txBody>
      </p:sp>
      <p:pic>
        <p:nvPicPr>
          <p:cNvPr id="2050" name="Picture 2">
            <a:extLst>
              <a:ext uri="{FF2B5EF4-FFF2-40B4-BE49-F238E27FC236}">
                <a16:creationId xmlns:a16="http://schemas.microsoft.com/office/drawing/2014/main" id="{0DD97B50-DCDB-457D-93B2-BD329DDB0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343" y="0"/>
            <a:ext cx="3030607" cy="34880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ómo desafía la gravedad el giroscopio? - Como Funciona">
            <a:extLst>
              <a:ext uri="{FF2B5EF4-FFF2-40B4-BE49-F238E27FC236}">
                <a16:creationId xmlns:a16="http://schemas.microsoft.com/office/drawing/2014/main" id="{B6243F14-926B-4E0F-90F4-1FE6EC080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1342" y="3449502"/>
            <a:ext cx="3030607" cy="303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916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A31A6-D410-4EA1-80B1-70E3BDB317AB}"/>
              </a:ext>
            </a:extLst>
          </p:cNvPr>
          <p:cNvSpPr>
            <a:spLocks noGrp="1"/>
          </p:cNvSpPr>
          <p:nvPr>
            <p:ph type="title"/>
          </p:nvPr>
        </p:nvSpPr>
        <p:spPr>
          <a:xfrm>
            <a:off x="1371600" y="685800"/>
            <a:ext cx="9601200" cy="838200"/>
          </a:xfrm>
        </p:spPr>
        <p:txBody>
          <a:bodyPr/>
          <a:lstStyle/>
          <a:p>
            <a:r>
              <a:rPr lang="es-MX" dirty="0"/>
              <a:t>Resolución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BD24D00-B4B0-4957-9E40-535365F0F767}"/>
                  </a:ext>
                </a:extLst>
              </p:cNvPr>
              <p:cNvSpPr>
                <a:spLocks noGrp="1"/>
              </p:cNvSpPr>
              <p:nvPr>
                <p:ph idx="1"/>
              </p:nvPr>
            </p:nvSpPr>
            <p:spPr>
              <a:xfrm>
                <a:off x="1252331" y="1649896"/>
                <a:ext cx="3200400" cy="838201"/>
              </a:xfrm>
            </p:spPr>
            <p:txBody>
              <a:bodyPr/>
              <a:lstStyle/>
              <a:p>
                <a:pPr marL="0" indent="0">
                  <a:buNone/>
                </a:pPr>
                <a:r>
                  <a:rPr lang="es-MX" dirty="0"/>
                  <a:t>Pero ya sabemos cual es el valor de </a:t>
                </a:r>
                <a14:m>
                  <m:oMath xmlns:m="http://schemas.openxmlformats.org/officeDocument/2006/math">
                    <m:acc>
                      <m:accPr>
                        <m:chr m:val="̇"/>
                        <m:ctrlPr>
                          <a:rPr lang="es-MX" i="1" smtClean="0">
                            <a:latin typeface="Cambria Math" panose="02040503050406030204" pitchFamily="18" charset="0"/>
                          </a:rPr>
                        </m:ctrlPr>
                      </m:accPr>
                      <m:e>
                        <m:r>
                          <a:rPr lang="es-MX" i="1" smtClean="0">
                            <a:latin typeface="Cambria Math" panose="02040503050406030204" pitchFamily="18" charset="0"/>
                            <a:ea typeface="Cambria Math" panose="02040503050406030204" pitchFamily="18" charset="0"/>
                          </a:rPr>
                          <m:t>𝜑</m:t>
                        </m:r>
                      </m:e>
                    </m:acc>
                  </m:oMath>
                </a14:m>
                <a:r>
                  <a:rPr lang="es-MX" dirty="0"/>
                  <a:t>, al sustituir en </a:t>
                </a:r>
                <a14:m>
                  <m:oMath xmlns:m="http://schemas.openxmlformats.org/officeDocument/2006/math">
                    <m:r>
                      <a:rPr lang="es-MX" b="0" i="1" smtClean="0">
                        <a:latin typeface="Cambria Math" panose="02040503050406030204" pitchFamily="18" charset="0"/>
                      </a:rPr>
                      <m:t>𝐸</m:t>
                    </m:r>
                    <m:r>
                      <a:rPr lang="es-MX" b="0" i="1" smtClean="0">
                        <a:latin typeface="Cambria Math" panose="02040503050406030204" pitchFamily="18" charset="0"/>
                      </a:rPr>
                      <m:t>′</m:t>
                    </m:r>
                  </m:oMath>
                </a14:m>
                <a:endParaRPr lang="es-MX" dirty="0"/>
              </a:p>
            </p:txBody>
          </p:sp>
        </mc:Choice>
        <mc:Fallback xmlns="">
          <p:sp>
            <p:nvSpPr>
              <p:cNvPr id="3" name="Marcador de contenido 2">
                <a:extLst>
                  <a:ext uri="{FF2B5EF4-FFF2-40B4-BE49-F238E27FC236}">
                    <a16:creationId xmlns:a16="http://schemas.microsoft.com/office/drawing/2014/main" id="{4BD24D00-B4B0-4957-9E40-535365F0F767}"/>
                  </a:ext>
                </a:extLst>
              </p:cNvPr>
              <p:cNvSpPr>
                <a:spLocks noGrp="1" noRot="1" noChangeAspect="1" noMove="1" noResize="1" noEditPoints="1" noAdjustHandles="1" noChangeArrowheads="1" noChangeShapeType="1" noTextEdit="1"/>
              </p:cNvSpPr>
              <p:nvPr>
                <p:ph idx="1"/>
              </p:nvPr>
            </p:nvSpPr>
            <p:spPr>
              <a:xfrm>
                <a:off x="1252331" y="1649896"/>
                <a:ext cx="3200400" cy="838201"/>
              </a:xfrm>
              <a:blipFill>
                <a:blip r:embed="rId2"/>
                <a:stretch>
                  <a:fillRect l="-1905" t="-6569" r="-571"/>
                </a:stretch>
              </a:blipFill>
            </p:spPr>
            <p:txBody>
              <a:bodyPr/>
              <a:lstStyle/>
              <a:p>
                <a:r>
                  <a:rPr lang="es-MX">
                    <a:noFill/>
                  </a:rPr>
                  <a:t> </a:t>
                </a:r>
              </a:p>
            </p:txBody>
          </p:sp>
        </mc:Fallback>
      </mc:AlternateContent>
      <p:cxnSp>
        <p:nvCxnSpPr>
          <p:cNvPr id="5" name="Conector recto de flecha 4">
            <a:extLst>
              <a:ext uri="{FF2B5EF4-FFF2-40B4-BE49-F238E27FC236}">
                <a16:creationId xmlns:a16="http://schemas.microsoft.com/office/drawing/2014/main" id="{82853BEA-6E8A-407A-BE01-42DBABFE962E}"/>
              </a:ext>
            </a:extLst>
          </p:cNvPr>
          <p:cNvCxnSpPr>
            <a:cxnSpLocks/>
          </p:cNvCxnSpPr>
          <p:nvPr/>
        </p:nvCxnSpPr>
        <p:spPr>
          <a:xfrm flipV="1">
            <a:off x="4598504" y="1524000"/>
            <a:ext cx="1296435" cy="30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8D459F10-CE3F-45C1-B774-1844333B5B6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29515" y="988291"/>
            <a:ext cx="5437200" cy="838189"/>
          </a:xfrm>
          <a:prstGeom prst="rect">
            <a:avLst/>
          </a:prstGeom>
        </p:spPr>
      </p:pic>
      <p:cxnSp>
        <p:nvCxnSpPr>
          <p:cNvPr id="10" name="Conector recto de flecha 9">
            <a:extLst>
              <a:ext uri="{FF2B5EF4-FFF2-40B4-BE49-F238E27FC236}">
                <a16:creationId xmlns:a16="http://schemas.microsoft.com/office/drawing/2014/main" id="{49AD143F-30EF-434F-800E-D4575E91B3F9}"/>
              </a:ext>
            </a:extLst>
          </p:cNvPr>
          <p:cNvCxnSpPr/>
          <p:nvPr/>
        </p:nvCxnSpPr>
        <p:spPr>
          <a:xfrm>
            <a:off x="1371600" y="3167263"/>
            <a:ext cx="1106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5E8EED97-1576-4D8D-B0CE-ED3BD954028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652297" y="2754795"/>
            <a:ext cx="2577928" cy="824937"/>
          </a:xfrm>
          <a:prstGeom prst="rect">
            <a:avLst/>
          </a:prstGeom>
        </p:spPr>
      </p:pic>
      <p:pic>
        <p:nvPicPr>
          <p:cNvPr id="14" name="Imagen 13">
            <a:extLst>
              <a:ext uri="{FF2B5EF4-FFF2-40B4-BE49-F238E27FC236}">
                <a16:creationId xmlns:a16="http://schemas.microsoft.com/office/drawing/2014/main" id="{B78607DB-FC9D-41E5-AC4C-31127DB8340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291395" y="4323527"/>
            <a:ext cx="4656552" cy="824937"/>
          </a:xfrm>
          <a:prstGeom prst="rect">
            <a:avLst/>
          </a:prstGeom>
        </p:spPr>
      </p:pic>
      <p:sp>
        <p:nvSpPr>
          <p:cNvPr id="15" name="Abrir llave 14">
            <a:extLst>
              <a:ext uri="{FF2B5EF4-FFF2-40B4-BE49-F238E27FC236}">
                <a16:creationId xmlns:a16="http://schemas.microsoft.com/office/drawing/2014/main" id="{8E7E958C-0C03-498F-9787-ECEBFA0B71F4}"/>
              </a:ext>
            </a:extLst>
          </p:cNvPr>
          <p:cNvSpPr/>
          <p:nvPr/>
        </p:nvSpPr>
        <p:spPr>
          <a:xfrm rot="5400000">
            <a:off x="3333092" y="1655661"/>
            <a:ext cx="520150" cy="4603544"/>
          </a:xfrm>
          <a:prstGeom prst="leftBrace">
            <a:avLst>
              <a:gd name="adj1" fmla="val 113988"/>
              <a:gd name="adj2" fmla="val 263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17" name="Imagen 16">
            <a:extLst>
              <a:ext uri="{FF2B5EF4-FFF2-40B4-BE49-F238E27FC236}">
                <a16:creationId xmlns:a16="http://schemas.microsoft.com/office/drawing/2014/main" id="{D93BAA71-CCE9-4490-9E02-20850537868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795564" y="2828959"/>
            <a:ext cx="3705102" cy="831984"/>
          </a:xfrm>
          <a:prstGeom prst="rect">
            <a:avLst/>
          </a:prstGeom>
        </p:spPr>
      </p:pic>
      <p:cxnSp>
        <p:nvCxnSpPr>
          <p:cNvPr id="19" name="Conector recto de flecha 18">
            <a:extLst>
              <a:ext uri="{FF2B5EF4-FFF2-40B4-BE49-F238E27FC236}">
                <a16:creationId xmlns:a16="http://schemas.microsoft.com/office/drawing/2014/main" id="{B7585613-9C30-4B74-83FC-2CBCE054585C}"/>
              </a:ext>
            </a:extLst>
          </p:cNvPr>
          <p:cNvCxnSpPr>
            <a:cxnSpLocks/>
          </p:cNvCxnSpPr>
          <p:nvPr/>
        </p:nvCxnSpPr>
        <p:spPr>
          <a:xfrm>
            <a:off x="5552661" y="3185684"/>
            <a:ext cx="1007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05875EA7-D500-4C69-964E-19EC0E7EB0DA}"/>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795564" y="5104093"/>
            <a:ext cx="3476625" cy="676275"/>
          </a:xfrm>
          <a:prstGeom prst="rect">
            <a:avLst/>
          </a:prstGeom>
        </p:spPr>
      </p:pic>
      <p:pic>
        <p:nvPicPr>
          <p:cNvPr id="22" name="Imagen 21">
            <a:extLst>
              <a:ext uri="{FF2B5EF4-FFF2-40B4-BE49-F238E27FC236}">
                <a16:creationId xmlns:a16="http://schemas.microsoft.com/office/drawing/2014/main" id="{F77AA31A-D9A7-408B-9720-E2D58C2D4B7D}"/>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795564" y="4029041"/>
            <a:ext cx="2231955" cy="706954"/>
          </a:xfrm>
          <a:prstGeom prst="rect">
            <a:avLst/>
          </a:prstGeom>
        </p:spPr>
      </p:pic>
      <p:sp>
        <p:nvSpPr>
          <p:cNvPr id="23" name="Rectángulo 22">
            <a:extLst>
              <a:ext uri="{FF2B5EF4-FFF2-40B4-BE49-F238E27FC236}">
                <a16:creationId xmlns:a16="http://schemas.microsoft.com/office/drawing/2014/main" id="{EC265762-1AB0-4B4F-BBBB-74E030BAE33B}"/>
              </a:ext>
            </a:extLst>
          </p:cNvPr>
          <p:cNvSpPr/>
          <p:nvPr/>
        </p:nvSpPr>
        <p:spPr>
          <a:xfrm>
            <a:off x="6795564" y="2754795"/>
            <a:ext cx="3797294" cy="318217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5" name="CuadroTexto 24">
            <a:extLst>
              <a:ext uri="{FF2B5EF4-FFF2-40B4-BE49-F238E27FC236}">
                <a16:creationId xmlns:a16="http://schemas.microsoft.com/office/drawing/2014/main" id="{8BBD41D5-2565-4CEA-9BE7-D03FE5EFEEE3}"/>
              </a:ext>
            </a:extLst>
          </p:cNvPr>
          <p:cNvSpPr txBox="1"/>
          <p:nvPr/>
        </p:nvSpPr>
        <p:spPr>
          <a:xfrm>
            <a:off x="6679096" y="2358054"/>
            <a:ext cx="2968487" cy="369332"/>
          </a:xfrm>
          <a:prstGeom prst="rect">
            <a:avLst/>
          </a:prstGeom>
          <a:noFill/>
        </p:spPr>
        <p:txBody>
          <a:bodyPr wrap="square" rtlCol="0">
            <a:spAutoFit/>
          </a:bodyPr>
          <a:lstStyle/>
          <a:p>
            <a:r>
              <a:rPr lang="es-MX" dirty="0"/>
              <a:t>Solución del sistema</a:t>
            </a:r>
          </a:p>
        </p:txBody>
      </p: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1C6E3657-EB64-417E-9A43-C8B025917A58}"/>
                  </a:ext>
                </a:extLst>
              </p:cNvPr>
              <p:cNvSpPr txBox="1"/>
              <p:nvPr/>
            </p:nvSpPr>
            <p:spPr>
              <a:xfrm>
                <a:off x="1314208" y="5780368"/>
                <a:ext cx="5103296" cy="646331"/>
              </a:xfrm>
              <a:prstGeom prst="rect">
                <a:avLst/>
              </a:prstGeom>
              <a:noFill/>
            </p:spPr>
            <p:txBody>
              <a:bodyPr wrap="square" rtlCol="0">
                <a:spAutoFit/>
              </a:bodyPr>
              <a:lstStyle/>
              <a:p>
                <a:r>
                  <a:rPr lang="es-MX" dirty="0"/>
                  <a:t>Obs: Debido a la simetría que consideramos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2</m:t>
                        </m:r>
                      </m:sub>
                    </m:sSub>
                    <m:r>
                      <a:rPr lang="es-MX" b="0" i="1" smtClean="0">
                        <a:latin typeface="Cambria Math" panose="02040503050406030204" pitchFamily="18" charset="0"/>
                      </a:rPr>
                      <m:t> </m:t>
                    </m:r>
                  </m:oMath>
                </a14:m>
                <a:r>
                  <a:rPr lang="es-MX" dirty="0"/>
                  <a:t>no aparece, sin embargo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2</m:t>
                        </m:r>
                      </m:sub>
                    </m:sSub>
                  </m:oMath>
                </a14:m>
                <a:endParaRPr lang="es-MX" dirty="0"/>
              </a:p>
            </p:txBody>
          </p:sp>
        </mc:Choice>
        <mc:Fallback xmlns="">
          <p:sp>
            <p:nvSpPr>
              <p:cNvPr id="27" name="CuadroTexto 26">
                <a:extLst>
                  <a:ext uri="{FF2B5EF4-FFF2-40B4-BE49-F238E27FC236}">
                    <a16:creationId xmlns:a16="http://schemas.microsoft.com/office/drawing/2014/main" id="{1C6E3657-EB64-417E-9A43-C8B025917A58}"/>
                  </a:ext>
                </a:extLst>
              </p:cNvPr>
              <p:cNvSpPr txBox="1">
                <a:spLocks noRot="1" noChangeAspect="1" noMove="1" noResize="1" noEditPoints="1" noAdjustHandles="1" noChangeArrowheads="1" noChangeShapeType="1" noTextEdit="1"/>
              </p:cNvSpPr>
              <p:nvPr/>
            </p:nvSpPr>
            <p:spPr>
              <a:xfrm>
                <a:off x="1314208" y="5780368"/>
                <a:ext cx="5103296" cy="646331"/>
              </a:xfrm>
              <a:prstGeom prst="rect">
                <a:avLst/>
              </a:prstGeom>
              <a:blipFill>
                <a:blip r:embed="rId9"/>
                <a:stretch>
                  <a:fillRect l="-1075" t="-4717" b="-14151"/>
                </a:stretch>
              </a:blipFill>
            </p:spPr>
            <p:txBody>
              <a:bodyPr/>
              <a:lstStyle/>
              <a:p>
                <a:r>
                  <a:rPr lang="es-MX">
                    <a:noFill/>
                  </a:rPr>
                  <a:t> </a:t>
                </a:r>
              </a:p>
            </p:txBody>
          </p:sp>
        </mc:Fallback>
      </mc:AlternateContent>
    </p:spTree>
    <p:extLst>
      <p:ext uri="{BB962C8B-B14F-4D97-AF65-F5344CB8AC3E}">
        <p14:creationId xmlns:p14="http://schemas.microsoft.com/office/powerpoint/2010/main" val="78689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F8613-363D-4981-AAD0-F24464243863}"/>
              </a:ext>
            </a:extLst>
          </p:cNvPr>
          <p:cNvSpPr>
            <a:spLocks noGrp="1"/>
          </p:cNvSpPr>
          <p:nvPr>
            <p:ph type="title"/>
          </p:nvPr>
        </p:nvSpPr>
        <p:spPr>
          <a:xfrm>
            <a:off x="1371600" y="685800"/>
            <a:ext cx="9601200" cy="838200"/>
          </a:xfrm>
        </p:spPr>
        <p:txBody>
          <a:bodyPr/>
          <a:lstStyle/>
          <a:p>
            <a:r>
              <a:rPr lang="es-MX" dirty="0"/>
              <a:t>Resolución</a:t>
            </a:r>
          </a:p>
        </p:txBody>
      </p:sp>
      <p:grpSp>
        <p:nvGrpSpPr>
          <p:cNvPr id="8" name="Grupo 7">
            <a:extLst>
              <a:ext uri="{FF2B5EF4-FFF2-40B4-BE49-F238E27FC236}">
                <a16:creationId xmlns:a16="http://schemas.microsoft.com/office/drawing/2014/main" id="{07472E5C-136D-44B5-A0DD-1653895C4265}"/>
              </a:ext>
            </a:extLst>
          </p:cNvPr>
          <p:cNvGrpSpPr/>
          <p:nvPr/>
        </p:nvGrpSpPr>
        <p:grpSpPr>
          <a:xfrm>
            <a:off x="1008821" y="1524000"/>
            <a:ext cx="3581400" cy="5214610"/>
            <a:chOff x="1194352" y="1524000"/>
            <a:chExt cx="3581400" cy="5214610"/>
          </a:xfrm>
        </p:grpSpPr>
        <p:pic>
          <p:nvPicPr>
            <p:cNvPr id="5" name="Imagen 4">
              <a:extLst>
                <a:ext uri="{FF2B5EF4-FFF2-40B4-BE49-F238E27FC236}">
                  <a16:creationId xmlns:a16="http://schemas.microsoft.com/office/drawing/2014/main" id="{33953248-C674-4A6B-AA81-3C983B6B22C8}"/>
                </a:ext>
              </a:extLst>
            </p:cNvPr>
            <p:cNvPicPr>
              <a:picLocks noChangeAspect="1"/>
            </p:cNvPicPr>
            <p:nvPr/>
          </p:nvPicPr>
          <p:blipFill>
            <a:blip r:embed="rId2"/>
            <a:stretch>
              <a:fillRect/>
            </a:stretch>
          </p:blipFill>
          <p:spPr>
            <a:xfrm>
              <a:off x="1194352" y="1524000"/>
              <a:ext cx="3581400" cy="4953000"/>
            </a:xfrm>
            <a:prstGeom prst="rect">
              <a:avLst/>
            </a:prstGeom>
          </p:spPr>
        </p:pic>
        <p:sp>
          <p:nvSpPr>
            <p:cNvPr id="7" name="CuadroTexto 6">
              <a:extLst>
                <a:ext uri="{FF2B5EF4-FFF2-40B4-BE49-F238E27FC236}">
                  <a16:creationId xmlns:a16="http://schemas.microsoft.com/office/drawing/2014/main" id="{F381909D-7E54-4DB4-BA40-6512C45A947F}"/>
                </a:ext>
              </a:extLst>
            </p:cNvPr>
            <p:cNvSpPr txBox="1"/>
            <p:nvPr/>
          </p:nvSpPr>
          <p:spPr>
            <a:xfrm>
              <a:off x="1371600" y="6477000"/>
              <a:ext cx="3134139" cy="261610"/>
            </a:xfrm>
            <a:prstGeom prst="rect">
              <a:avLst/>
            </a:prstGeom>
            <a:noFill/>
          </p:spPr>
          <p:txBody>
            <a:bodyPr wrap="square" rtlCol="0">
              <a:spAutoFit/>
            </a:bodyPr>
            <a:lstStyle/>
            <a:p>
              <a:r>
                <a:rPr lang="es-MX" sz="1100" dirty="0"/>
                <a:t>[7]</a:t>
              </a:r>
            </a:p>
          </p:txBody>
        </p:sp>
      </p:grpSp>
      <p:pic>
        <p:nvPicPr>
          <p:cNvPr id="9" name="Imagen 8">
            <a:extLst>
              <a:ext uri="{FF2B5EF4-FFF2-40B4-BE49-F238E27FC236}">
                <a16:creationId xmlns:a16="http://schemas.microsoft.com/office/drawing/2014/main" id="{FC326957-5D2A-41BE-B575-846A8D46F99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53000" y="1328536"/>
            <a:ext cx="4656552" cy="824937"/>
          </a:xfrm>
          <a:prstGeom prst="rect">
            <a:avLst/>
          </a:prstGeom>
        </p:spPr>
      </p:pic>
      <p:cxnSp>
        <p:nvCxnSpPr>
          <p:cNvPr id="11" name="Conector recto de flecha 10">
            <a:extLst>
              <a:ext uri="{FF2B5EF4-FFF2-40B4-BE49-F238E27FC236}">
                <a16:creationId xmlns:a16="http://schemas.microsoft.com/office/drawing/2014/main" id="{B4780A31-7533-4BA3-8F14-8D7D29E32C7A}"/>
              </a:ext>
            </a:extLst>
          </p:cNvPr>
          <p:cNvCxnSpPr>
            <a:cxnSpLocks/>
          </p:cNvCxnSpPr>
          <p:nvPr/>
        </p:nvCxnSpPr>
        <p:spPr>
          <a:xfrm flipH="1">
            <a:off x="4214191" y="5512904"/>
            <a:ext cx="1590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F9C5F41C-02FC-4F69-84C1-A0444D2786BD}"/>
              </a:ext>
            </a:extLst>
          </p:cNvPr>
          <p:cNvSpPr txBox="1"/>
          <p:nvPr/>
        </p:nvSpPr>
        <p:spPr>
          <a:xfrm>
            <a:off x="5860773" y="5206298"/>
            <a:ext cx="1961322" cy="646331"/>
          </a:xfrm>
          <a:prstGeom prst="rect">
            <a:avLst/>
          </a:prstGeom>
          <a:noFill/>
        </p:spPr>
        <p:txBody>
          <a:bodyPr wrap="square" rtlCol="0">
            <a:spAutoFit/>
          </a:bodyPr>
          <a:lstStyle/>
          <a:p>
            <a:r>
              <a:rPr lang="es-MX" dirty="0"/>
              <a:t>No hay nutación en esta energía</a:t>
            </a:r>
          </a:p>
        </p:txBody>
      </p:sp>
    </p:spTree>
    <p:extLst>
      <p:ext uri="{BB962C8B-B14F-4D97-AF65-F5344CB8AC3E}">
        <p14:creationId xmlns:p14="http://schemas.microsoft.com/office/powerpoint/2010/main" val="211816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50A40-F6F5-42CA-A403-4CCFD8396257}"/>
              </a:ext>
            </a:extLst>
          </p:cNvPr>
          <p:cNvSpPr>
            <a:spLocks noGrp="1"/>
          </p:cNvSpPr>
          <p:nvPr>
            <p:ph type="title"/>
          </p:nvPr>
        </p:nvSpPr>
        <p:spPr>
          <a:xfrm>
            <a:off x="1371600" y="685800"/>
            <a:ext cx="9601200" cy="785191"/>
          </a:xfrm>
        </p:spPr>
        <p:txBody>
          <a:bodyPr/>
          <a:lstStyle/>
          <a:p>
            <a:r>
              <a:rPr lang="es-MX" dirty="0"/>
              <a:t>Referencias:</a:t>
            </a:r>
          </a:p>
        </p:txBody>
      </p:sp>
      <p:sp>
        <p:nvSpPr>
          <p:cNvPr id="3" name="Marcador de contenido 2">
            <a:extLst>
              <a:ext uri="{FF2B5EF4-FFF2-40B4-BE49-F238E27FC236}">
                <a16:creationId xmlns:a16="http://schemas.microsoft.com/office/drawing/2014/main" id="{0D7D26D3-E37B-4DA4-99E2-FBD1596D32B6}"/>
              </a:ext>
            </a:extLst>
          </p:cNvPr>
          <p:cNvSpPr>
            <a:spLocks noGrp="1"/>
          </p:cNvSpPr>
          <p:nvPr>
            <p:ph idx="1"/>
          </p:nvPr>
        </p:nvSpPr>
        <p:spPr>
          <a:xfrm>
            <a:off x="1371600" y="1638300"/>
            <a:ext cx="9601200" cy="4735996"/>
          </a:xfrm>
        </p:spPr>
        <p:txBody>
          <a:bodyPr>
            <a:normAutofit fontScale="92500" lnSpcReduction="20000"/>
          </a:bodyPr>
          <a:lstStyle/>
          <a:p>
            <a:pPr marL="457200" indent="-457200">
              <a:buFont typeface="+mj-lt"/>
              <a:buAutoNum type="arabicPeriod"/>
            </a:pPr>
            <a:r>
              <a:rPr lang="es-MX" dirty="0"/>
              <a:t>13-Enero-2022 </a:t>
            </a:r>
            <a:r>
              <a:rPr lang="es-MX" dirty="0">
                <a:hlinkClick r:id="rId2"/>
              </a:rPr>
              <a:t>https://de.wikipedia.org/wiki/Sofja_Wassiljewna_Kowalewskaja</a:t>
            </a:r>
            <a:endParaRPr lang="es-MX" dirty="0"/>
          </a:p>
          <a:p>
            <a:pPr marL="457200" indent="-457200">
              <a:buFont typeface="+mj-lt"/>
              <a:buAutoNum type="arabicPeriod"/>
            </a:pPr>
            <a:r>
              <a:rPr lang="es-MX" dirty="0"/>
              <a:t>13-Enero-2022 </a:t>
            </a:r>
            <a:r>
              <a:rPr lang="es-MX" dirty="0">
                <a:hlinkClick r:id="rId3"/>
              </a:rPr>
              <a:t>https://es.wikipedia.org/wiki/Gir%C3%B3scopo#/media/Archivo:Gyroscope_precession.gif</a:t>
            </a:r>
            <a:endParaRPr lang="es-MX" dirty="0"/>
          </a:p>
          <a:p>
            <a:pPr marL="457200" indent="-457200">
              <a:buFont typeface="+mj-lt"/>
              <a:buAutoNum type="arabicPeriod"/>
            </a:pPr>
            <a:r>
              <a:rPr lang="en-US" b="0" i="0" dirty="0">
                <a:solidFill>
                  <a:srgbClr val="222222"/>
                </a:solidFill>
                <a:effectLst/>
                <a:latin typeface="Arial" panose="020B0604020202020204" pitchFamily="34" charset="0"/>
              </a:rPr>
              <a:t>Hauser, W. (1965). </a:t>
            </a:r>
            <a:r>
              <a:rPr lang="en-US" b="0" i="1" dirty="0">
                <a:solidFill>
                  <a:srgbClr val="222222"/>
                </a:solidFill>
                <a:effectLst/>
                <a:latin typeface="Arial" panose="020B0604020202020204" pitchFamily="34" charset="0"/>
              </a:rPr>
              <a:t>Introduction to the Principles of Mechanics</a:t>
            </a:r>
            <a:r>
              <a:rPr lang="en-US" b="0" i="0" dirty="0">
                <a:solidFill>
                  <a:srgbClr val="222222"/>
                </a:solidFill>
                <a:effectLst/>
                <a:latin typeface="Arial" panose="020B0604020202020204" pitchFamily="34" charset="0"/>
              </a:rPr>
              <a:t>. Addison-Wesley Publishing Company.</a:t>
            </a:r>
          </a:p>
          <a:p>
            <a:pPr marL="457200" indent="-457200">
              <a:buFont typeface="+mj-lt"/>
              <a:buAutoNum type="arabicPeriod"/>
            </a:pPr>
            <a:r>
              <a:rPr lang="en-US" dirty="0">
                <a:solidFill>
                  <a:srgbClr val="222222"/>
                </a:solidFill>
                <a:latin typeface="Arial" panose="020B0604020202020204" pitchFamily="34" charset="0"/>
              </a:rPr>
              <a:t>13-Enero-2022 </a:t>
            </a:r>
            <a:r>
              <a:rPr lang="en-US" dirty="0">
                <a:solidFill>
                  <a:srgbClr val="222222"/>
                </a:solidFill>
                <a:latin typeface="Arial" panose="020B0604020202020204" pitchFamily="34" charset="0"/>
                <a:hlinkClick r:id="rId4"/>
              </a:rPr>
              <a:t>https://es.wikipedia.org/wiki/%C3%81ngulos_de_Euler#/media/Archivo:Euler2.gif</a:t>
            </a:r>
            <a:endParaRPr lang="en-US" dirty="0">
              <a:solidFill>
                <a:srgbClr val="222222"/>
              </a:solidFill>
              <a:latin typeface="Arial" panose="020B0604020202020204" pitchFamily="34" charset="0"/>
            </a:endParaRPr>
          </a:p>
          <a:p>
            <a:pPr marL="457200" indent="-457200">
              <a:buFont typeface="+mj-lt"/>
              <a:buAutoNum type="arabicPeriod"/>
            </a:pPr>
            <a:r>
              <a:rPr lang="en-US" dirty="0">
                <a:solidFill>
                  <a:srgbClr val="222222"/>
                </a:solidFill>
                <a:latin typeface="Arial" panose="020B0604020202020204" pitchFamily="34" charset="0"/>
              </a:rPr>
              <a:t>13-Enero-2022 </a:t>
            </a:r>
            <a:r>
              <a:rPr lang="es-MX" dirty="0">
                <a:hlinkClick r:id="rId5"/>
              </a:rPr>
              <a:t>https://es.wikipedia.org/wiki/%C3%81ngulos_de_Euler#/media/Archivo:Euler.png</a:t>
            </a:r>
            <a:endParaRPr lang="es-MX" dirty="0"/>
          </a:p>
          <a:p>
            <a:pPr marL="457200" indent="-457200">
              <a:buFont typeface="+mj-lt"/>
              <a:buAutoNum type="arabicPeriod"/>
            </a:pPr>
            <a:r>
              <a:rPr lang="es-ES" dirty="0"/>
              <a:t>Gavilán, María &amp; Muñoz, </a:t>
            </a:r>
            <a:r>
              <a:rPr lang="es-ES" dirty="0" err="1"/>
              <a:t>Jose</a:t>
            </a:r>
            <a:r>
              <a:rPr lang="es-ES" dirty="0"/>
              <a:t>. (2006). Simulación por dinámica molecular del movimiento de un trompo pesado. Revista de la Sociedad Colombiana de Física, ISSN 0120-2650, Vol. 38, </a:t>
            </a:r>
            <a:r>
              <a:rPr lang="es-ES" dirty="0" err="1"/>
              <a:t>Nº</a:t>
            </a:r>
            <a:r>
              <a:rPr lang="es-ES" dirty="0"/>
              <a:t>. 1, 2006, </a:t>
            </a:r>
            <a:r>
              <a:rPr lang="es-ES" dirty="0" err="1"/>
              <a:t>pags</a:t>
            </a:r>
            <a:r>
              <a:rPr lang="es-ES" dirty="0"/>
              <a:t>. 417-424. </a:t>
            </a:r>
            <a:endParaRPr lang="es-MX" dirty="0"/>
          </a:p>
          <a:p>
            <a:pPr marL="457200" indent="-457200">
              <a:buFont typeface="+mj-lt"/>
              <a:buAutoNum type="arabicPeriod"/>
            </a:pPr>
            <a:r>
              <a:rPr lang="es-ES" b="0" i="0" dirty="0">
                <a:solidFill>
                  <a:srgbClr val="222222"/>
                </a:solidFill>
                <a:effectLst/>
                <a:latin typeface="Arial" panose="020B0604020202020204" pitchFamily="34" charset="0"/>
              </a:rPr>
              <a:t>Marion, J. B. (2014). </a:t>
            </a:r>
            <a:r>
              <a:rPr lang="es-ES" b="0" i="1" dirty="0">
                <a:solidFill>
                  <a:srgbClr val="222222"/>
                </a:solidFill>
                <a:effectLst/>
                <a:latin typeface="Arial" panose="020B0604020202020204" pitchFamily="34" charset="0"/>
              </a:rPr>
              <a:t>Dinámica clásica de las partículas y sistemas</a:t>
            </a:r>
            <a:r>
              <a:rPr lang="es-ES" b="0" i="0" dirty="0">
                <a:solidFill>
                  <a:srgbClr val="222222"/>
                </a:solidFill>
                <a:effectLst/>
                <a:latin typeface="Arial" panose="020B0604020202020204" pitchFamily="34" charset="0"/>
              </a:rPr>
              <a:t>. Reverté.</a:t>
            </a:r>
          </a:p>
          <a:p>
            <a:pPr marL="457200" indent="-457200">
              <a:buFont typeface="+mj-lt"/>
              <a:buAutoNum type="arabicPeriod"/>
            </a:pPr>
            <a:r>
              <a:rPr lang="en-US" dirty="0">
                <a:solidFill>
                  <a:srgbClr val="222222"/>
                </a:solidFill>
                <a:latin typeface="Arial" panose="020B0604020202020204" pitchFamily="34" charset="0"/>
              </a:rPr>
              <a:t>15-Enero-2022 https://es.wikipedia.org/wiki/William_Rowan_Hamilton</a:t>
            </a:r>
          </a:p>
        </p:txBody>
      </p:sp>
    </p:spTree>
    <p:extLst>
      <p:ext uri="{BB962C8B-B14F-4D97-AF65-F5344CB8AC3E}">
        <p14:creationId xmlns:p14="http://schemas.microsoft.com/office/powerpoint/2010/main" val="54975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AEB8D-5BF7-4F0D-A208-C940CD7A5500}"/>
              </a:ext>
            </a:extLst>
          </p:cNvPr>
          <p:cNvSpPr>
            <a:spLocks noGrp="1"/>
          </p:cNvSpPr>
          <p:nvPr>
            <p:ph type="title"/>
          </p:nvPr>
        </p:nvSpPr>
        <p:spPr>
          <a:xfrm>
            <a:off x="1371600" y="685800"/>
            <a:ext cx="6804991" cy="1485900"/>
          </a:xfrm>
        </p:spPr>
        <p:txBody>
          <a:bodyPr>
            <a:normAutofit fontScale="90000"/>
          </a:bodyPr>
          <a:lstStyle/>
          <a:p>
            <a:r>
              <a:rPr lang="es-ES" dirty="0">
                <a:solidFill>
                  <a:srgbClr val="202122"/>
                </a:solidFill>
                <a:latin typeface="Arial" panose="020B0604020202020204" pitchFamily="34" charset="0"/>
              </a:rPr>
              <a:t>L</a:t>
            </a:r>
            <a:r>
              <a:rPr lang="es-ES" i="0" dirty="0">
                <a:solidFill>
                  <a:srgbClr val="202122"/>
                </a:solidFill>
                <a:effectLst/>
                <a:latin typeface="Arial" panose="020B0604020202020204" pitchFamily="34" charset="0"/>
              </a:rPr>
              <a:t>a rotación de cuerpo sólido en torno a un punto fijo</a:t>
            </a:r>
            <a:endParaRPr lang="es-MX" dirty="0"/>
          </a:p>
        </p:txBody>
      </p:sp>
      <p:sp>
        <p:nvSpPr>
          <p:cNvPr id="3" name="Marcador de contenido 2">
            <a:extLst>
              <a:ext uri="{FF2B5EF4-FFF2-40B4-BE49-F238E27FC236}">
                <a16:creationId xmlns:a16="http://schemas.microsoft.com/office/drawing/2014/main" id="{675456D3-46B5-48ED-9362-0FBCB771EF8E}"/>
              </a:ext>
            </a:extLst>
          </p:cNvPr>
          <p:cNvSpPr>
            <a:spLocks noGrp="1"/>
          </p:cNvSpPr>
          <p:nvPr>
            <p:ph idx="1"/>
          </p:nvPr>
        </p:nvSpPr>
        <p:spPr>
          <a:xfrm>
            <a:off x="1402247" y="2522883"/>
            <a:ext cx="5625548" cy="3581400"/>
          </a:xfrm>
        </p:spPr>
        <p:txBody>
          <a:bodyPr/>
          <a:lstStyle/>
          <a:p>
            <a:pPr marL="0" indent="0">
              <a:buNone/>
            </a:pPr>
            <a:r>
              <a:rPr lang="es-MX" dirty="0"/>
              <a:t>¿Qué necesitamos para resolver el problema?</a:t>
            </a:r>
          </a:p>
          <a:p>
            <a:r>
              <a:rPr lang="es-MX" dirty="0"/>
              <a:t>Dinámica de un cuerpo rígido rotante</a:t>
            </a:r>
          </a:p>
          <a:p>
            <a:r>
              <a:rPr lang="es-MX" dirty="0"/>
              <a:t>Ángulos de Euler</a:t>
            </a:r>
          </a:p>
          <a:p>
            <a:r>
              <a:rPr lang="es-MX" dirty="0"/>
              <a:t>Encontrar la Lagrangiana</a:t>
            </a:r>
          </a:p>
          <a:p>
            <a:r>
              <a:rPr lang="es-MX" dirty="0"/>
              <a:t>Ecuaciones de Hamilton</a:t>
            </a:r>
          </a:p>
        </p:txBody>
      </p:sp>
      <p:pic>
        <p:nvPicPr>
          <p:cNvPr id="1026" name="Picture 2">
            <a:extLst>
              <a:ext uri="{FF2B5EF4-FFF2-40B4-BE49-F238E27FC236}">
                <a16:creationId xmlns:a16="http://schemas.microsoft.com/office/drawing/2014/main" id="{6FD9FD20-2043-41E3-A58B-9A870BEC2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7371" y="189092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40ACC71-28FE-4693-B405-57F83E11DF9F}"/>
              </a:ext>
            </a:extLst>
          </p:cNvPr>
          <p:cNvSpPr txBox="1"/>
          <p:nvPr/>
        </p:nvSpPr>
        <p:spPr>
          <a:xfrm>
            <a:off x="8457371" y="4748420"/>
            <a:ext cx="2332382" cy="276999"/>
          </a:xfrm>
          <a:prstGeom prst="rect">
            <a:avLst/>
          </a:prstGeom>
          <a:noFill/>
        </p:spPr>
        <p:txBody>
          <a:bodyPr wrap="square" rtlCol="0">
            <a:spAutoFit/>
          </a:bodyPr>
          <a:lstStyle/>
          <a:p>
            <a:r>
              <a:rPr lang="es-MX" sz="1200" dirty="0"/>
              <a:t>GIF obtenido de [2]</a:t>
            </a:r>
          </a:p>
        </p:txBody>
      </p:sp>
    </p:spTree>
    <p:extLst>
      <p:ext uri="{BB962C8B-B14F-4D97-AF65-F5344CB8AC3E}">
        <p14:creationId xmlns:p14="http://schemas.microsoft.com/office/powerpoint/2010/main" val="192766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6E29A-D347-4437-B8C2-9911D8847601}"/>
              </a:ext>
            </a:extLst>
          </p:cNvPr>
          <p:cNvSpPr>
            <a:spLocks noGrp="1"/>
          </p:cNvSpPr>
          <p:nvPr>
            <p:ph type="title"/>
          </p:nvPr>
        </p:nvSpPr>
        <p:spPr>
          <a:xfrm>
            <a:off x="1371600" y="685800"/>
            <a:ext cx="9601200" cy="751514"/>
          </a:xfrm>
        </p:spPr>
        <p:txBody>
          <a:bodyPr/>
          <a:lstStyle/>
          <a:p>
            <a:r>
              <a:rPr lang="es-MX" dirty="0"/>
              <a:t>Dinámica de un cuerpo rígido rotante</a:t>
            </a:r>
          </a:p>
        </p:txBody>
      </p:sp>
      <p:sp>
        <p:nvSpPr>
          <p:cNvPr id="3" name="Marcador de contenido 2">
            <a:extLst>
              <a:ext uri="{FF2B5EF4-FFF2-40B4-BE49-F238E27FC236}">
                <a16:creationId xmlns:a16="http://schemas.microsoft.com/office/drawing/2014/main" id="{5813F833-E0BB-48D2-A99A-4593EAB6A5A9}"/>
              </a:ext>
            </a:extLst>
          </p:cNvPr>
          <p:cNvSpPr>
            <a:spLocks noGrp="1"/>
          </p:cNvSpPr>
          <p:nvPr>
            <p:ph idx="1"/>
          </p:nvPr>
        </p:nvSpPr>
        <p:spPr>
          <a:xfrm>
            <a:off x="1371600" y="1638300"/>
            <a:ext cx="4035287" cy="1208898"/>
          </a:xfrm>
        </p:spPr>
        <p:txBody>
          <a:bodyPr/>
          <a:lstStyle/>
          <a:p>
            <a:pPr marL="0" indent="0">
              <a:buNone/>
            </a:pPr>
            <a:r>
              <a:rPr lang="es-MX" dirty="0"/>
              <a:t>Sin ahondar mucho en las matemáticas, hay un paralelismo entre el momento lineal y angular</a:t>
            </a:r>
          </a:p>
        </p:txBody>
      </p:sp>
      <p:cxnSp>
        <p:nvCxnSpPr>
          <p:cNvPr id="5" name="Conector recto de flecha 4">
            <a:extLst>
              <a:ext uri="{FF2B5EF4-FFF2-40B4-BE49-F238E27FC236}">
                <a16:creationId xmlns:a16="http://schemas.microsoft.com/office/drawing/2014/main" id="{FB957956-75EB-442C-BA6F-BD83C9576A53}"/>
              </a:ext>
            </a:extLst>
          </p:cNvPr>
          <p:cNvCxnSpPr/>
          <p:nvPr/>
        </p:nvCxnSpPr>
        <p:spPr>
          <a:xfrm>
            <a:off x="5406887" y="1934817"/>
            <a:ext cx="99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807DF07-F623-48FD-BD08-6B419BE76295}"/>
                  </a:ext>
                </a:extLst>
              </p:cNvPr>
              <p:cNvSpPr txBox="1"/>
              <p:nvPr/>
            </p:nvSpPr>
            <p:spPr>
              <a:xfrm>
                <a:off x="6835946" y="1719373"/>
                <a:ext cx="135389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MX" sz="2800" i="1" smtClean="0">
                              <a:latin typeface="Cambria Math" panose="02040503050406030204" pitchFamily="18" charset="0"/>
                            </a:rPr>
                          </m:ctrlPr>
                        </m:accPr>
                        <m:e>
                          <m:r>
                            <a:rPr lang="es-MX" sz="2800" b="0" i="1" smtClean="0">
                              <a:latin typeface="Cambria Math" panose="02040503050406030204" pitchFamily="18" charset="0"/>
                            </a:rPr>
                            <m:t>𝑝</m:t>
                          </m:r>
                        </m:e>
                      </m:acc>
                      <m:r>
                        <a:rPr lang="es-MX" sz="2800" b="0" i="1" smtClean="0">
                          <a:latin typeface="Cambria Math" panose="02040503050406030204" pitchFamily="18" charset="0"/>
                        </a:rPr>
                        <m:t>=</m:t>
                      </m:r>
                      <m:r>
                        <a:rPr lang="es-MX" sz="2800" b="0" i="1" smtClean="0">
                          <a:latin typeface="Cambria Math" panose="02040503050406030204" pitchFamily="18" charset="0"/>
                        </a:rPr>
                        <m:t>𝑚</m:t>
                      </m:r>
                      <m:r>
                        <a:rPr lang="es-MX" sz="2800" b="0" i="1" smtClean="0">
                          <a:latin typeface="Cambria Math" panose="02040503050406030204" pitchFamily="18" charset="0"/>
                        </a:rPr>
                        <m:t> </m:t>
                      </m:r>
                      <m:acc>
                        <m:accPr>
                          <m:chr m:val="⃗"/>
                          <m:ctrlPr>
                            <a:rPr lang="es-MX" sz="2800" b="0" i="1" smtClean="0">
                              <a:latin typeface="Cambria Math" panose="02040503050406030204" pitchFamily="18" charset="0"/>
                            </a:rPr>
                          </m:ctrlPr>
                        </m:accPr>
                        <m:e>
                          <m:r>
                            <a:rPr lang="es-MX" sz="2800" b="0" i="1" smtClean="0">
                              <a:latin typeface="Cambria Math" panose="02040503050406030204" pitchFamily="18" charset="0"/>
                            </a:rPr>
                            <m:t>𝑣</m:t>
                          </m:r>
                        </m:e>
                      </m:acc>
                    </m:oMath>
                  </m:oMathPara>
                </a14:m>
                <a:endParaRPr lang="es-MX" dirty="0"/>
              </a:p>
            </p:txBody>
          </p:sp>
        </mc:Choice>
        <mc:Fallback xmlns="">
          <p:sp>
            <p:nvSpPr>
              <p:cNvPr id="6" name="CuadroTexto 5">
                <a:extLst>
                  <a:ext uri="{FF2B5EF4-FFF2-40B4-BE49-F238E27FC236}">
                    <a16:creationId xmlns:a16="http://schemas.microsoft.com/office/drawing/2014/main" id="{C807DF07-F623-48FD-BD08-6B419BE76295}"/>
                  </a:ext>
                </a:extLst>
              </p:cNvPr>
              <p:cNvSpPr txBox="1">
                <a:spLocks noRot="1" noChangeAspect="1" noMove="1" noResize="1" noEditPoints="1" noAdjustHandles="1" noChangeArrowheads="1" noChangeShapeType="1" noTextEdit="1"/>
              </p:cNvSpPr>
              <p:nvPr/>
            </p:nvSpPr>
            <p:spPr>
              <a:xfrm>
                <a:off x="6835946" y="1719373"/>
                <a:ext cx="1353897" cy="430887"/>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6B91EA2-626F-43D7-AEB9-4396408CCD83}"/>
                  </a:ext>
                </a:extLst>
              </p:cNvPr>
              <p:cNvSpPr txBox="1"/>
              <p:nvPr/>
            </p:nvSpPr>
            <p:spPr>
              <a:xfrm>
                <a:off x="8624989" y="1719373"/>
                <a:ext cx="1250535"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MX" sz="2800" i="1" smtClean="0">
                              <a:latin typeface="Cambria Math" panose="02040503050406030204" pitchFamily="18" charset="0"/>
                            </a:rPr>
                          </m:ctrlPr>
                        </m:accPr>
                        <m:e>
                          <m:r>
                            <a:rPr lang="es-MX" sz="2800" b="0" i="1" smtClean="0">
                              <a:latin typeface="Cambria Math" panose="02040503050406030204" pitchFamily="18" charset="0"/>
                            </a:rPr>
                            <m:t>𝐿</m:t>
                          </m:r>
                        </m:e>
                      </m:acc>
                      <m:r>
                        <a:rPr lang="es-MX" sz="2800" b="0" i="1" smtClean="0">
                          <a:latin typeface="Cambria Math" panose="02040503050406030204" pitchFamily="18" charset="0"/>
                        </a:rPr>
                        <m:t>= </m:t>
                      </m:r>
                      <m:acc>
                        <m:accPr>
                          <m:chr m:val="⃡"/>
                          <m:ctrlPr>
                            <a:rPr lang="es-MX" sz="2800" b="0" i="1" smtClean="0">
                              <a:latin typeface="Cambria Math" panose="02040503050406030204" pitchFamily="18" charset="0"/>
                            </a:rPr>
                          </m:ctrlPr>
                        </m:accPr>
                        <m:e>
                          <m:r>
                            <a:rPr lang="es-MX" sz="2800" b="0" i="1" smtClean="0">
                              <a:latin typeface="Cambria Math" panose="02040503050406030204" pitchFamily="18" charset="0"/>
                            </a:rPr>
                            <m:t>𝐼</m:t>
                          </m:r>
                        </m:e>
                      </m:acc>
                      <m:acc>
                        <m:accPr>
                          <m:chr m:val="⃗"/>
                          <m:ctrlPr>
                            <a:rPr lang="es-MX" sz="2800" i="1" smtClean="0">
                              <a:latin typeface="Cambria Math" panose="02040503050406030204" pitchFamily="18" charset="0"/>
                            </a:rPr>
                          </m:ctrlPr>
                        </m:accPr>
                        <m:e>
                          <m:r>
                            <a:rPr lang="es-MX" sz="2800" i="1" smtClean="0">
                              <a:latin typeface="Cambria Math" panose="02040503050406030204" pitchFamily="18" charset="0"/>
                              <a:ea typeface="Cambria Math" panose="02040503050406030204" pitchFamily="18" charset="0"/>
                            </a:rPr>
                            <m:t>𝜔</m:t>
                          </m:r>
                        </m:e>
                      </m:acc>
                    </m:oMath>
                  </m:oMathPara>
                </a14:m>
                <a:endParaRPr lang="es-MX" dirty="0"/>
              </a:p>
            </p:txBody>
          </p:sp>
        </mc:Choice>
        <mc:Fallback xmlns="">
          <p:sp>
            <p:nvSpPr>
              <p:cNvPr id="7" name="CuadroTexto 6">
                <a:extLst>
                  <a:ext uri="{FF2B5EF4-FFF2-40B4-BE49-F238E27FC236}">
                    <a16:creationId xmlns:a16="http://schemas.microsoft.com/office/drawing/2014/main" id="{36B91EA2-626F-43D7-AEB9-4396408CCD83}"/>
                  </a:ext>
                </a:extLst>
              </p:cNvPr>
              <p:cNvSpPr txBox="1">
                <a:spLocks noRot="1" noChangeAspect="1" noMove="1" noResize="1" noEditPoints="1" noAdjustHandles="1" noChangeArrowheads="1" noChangeShapeType="1" noTextEdit="1"/>
              </p:cNvSpPr>
              <p:nvPr/>
            </p:nvSpPr>
            <p:spPr>
              <a:xfrm>
                <a:off x="8624989" y="1719373"/>
                <a:ext cx="1250535" cy="483146"/>
              </a:xfrm>
              <a:prstGeom prst="rect">
                <a:avLst/>
              </a:prstGeom>
              <a:blipFill>
                <a:blip r:embed="rId3"/>
                <a:stretch>
                  <a:fillRect/>
                </a:stretch>
              </a:blipFill>
            </p:spPr>
            <p:txBody>
              <a:bodyPr/>
              <a:lstStyle/>
              <a:p>
                <a:r>
                  <a:rPr lang="es-MX">
                    <a:noFill/>
                  </a:rPr>
                  <a:t> </a:t>
                </a:r>
              </a:p>
            </p:txBody>
          </p:sp>
        </mc:Fallback>
      </mc:AlternateContent>
      <p:sp>
        <p:nvSpPr>
          <p:cNvPr id="9" name="CuadroTexto 8">
            <a:extLst>
              <a:ext uri="{FF2B5EF4-FFF2-40B4-BE49-F238E27FC236}">
                <a16:creationId xmlns:a16="http://schemas.microsoft.com/office/drawing/2014/main" id="{F8B5C708-8B33-4048-ADE6-7995C54067B7}"/>
              </a:ext>
            </a:extLst>
          </p:cNvPr>
          <p:cNvSpPr txBox="1"/>
          <p:nvPr/>
        </p:nvSpPr>
        <p:spPr>
          <a:xfrm>
            <a:off x="1200357" y="3349893"/>
            <a:ext cx="2630557" cy="646331"/>
          </a:xfrm>
          <a:prstGeom prst="rect">
            <a:avLst/>
          </a:prstGeom>
          <a:noFill/>
        </p:spPr>
        <p:txBody>
          <a:bodyPr wrap="square" rtlCol="0">
            <a:spAutoFit/>
          </a:bodyPr>
          <a:lstStyle/>
          <a:p>
            <a:r>
              <a:rPr lang="es-MX" dirty="0"/>
              <a:t>Tensor de inercia: </a:t>
            </a:r>
          </a:p>
          <a:p>
            <a:r>
              <a:rPr lang="es-MX" dirty="0"/>
              <a:t>Es de rango 2 y simétrico</a:t>
            </a:r>
          </a:p>
        </p:txBody>
      </p:sp>
      <p:pic>
        <p:nvPicPr>
          <p:cNvPr id="12" name="Imagen 11">
            <a:extLst>
              <a:ext uri="{FF2B5EF4-FFF2-40B4-BE49-F238E27FC236}">
                <a16:creationId xmlns:a16="http://schemas.microsoft.com/office/drawing/2014/main" id="{26D57509-802F-45DA-A0A8-5122A98603A5}"/>
              </a:ext>
            </a:extLst>
          </p:cNvPr>
          <p:cNvPicPr>
            <a:picLocks noChangeAspect="1"/>
          </p:cNvPicPr>
          <p:nvPr/>
        </p:nvPicPr>
        <p:blipFill>
          <a:blip r:embed="rId4">
            <a:clrChange>
              <a:clrFrom>
                <a:srgbClr val="EEEEEE"/>
              </a:clrFrom>
              <a:clrTo>
                <a:srgbClr val="EEEEEE">
                  <a:alpha val="0"/>
                </a:srgbClr>
              </a:clrTo>
            </a:clrChange>
          </a:blip>
          <a:stretch>
            <a:fillRect/>
          </a:stretch>
        </p:blipFill>
        <p:spPr>
          <a:xfrm>
            <a:off x="1200357" y="4024070"/>
            <a:ext cx="3052553" cy="1485899"/>
          </a:xfrm>
          <a:prstGeom prst="rect">
            <a:avLst/>
          </a:prstGeom>
        </p:spPr>
      </p:pic>
      <p:pic>
        <p:nvPicPr>
          <p:cNvPr id="14" name="Imagen 13">
            <a:extLst>
              <a:ext uri="{FF2B5EF4-FFF2-40B4-BE49-F238E27FC236}">
                <a16:creationId xmlns:a16="http://schemas.microsoft.com/office/drawing/2014/main" id="{C92240EE-963A-4BCD-8FD1-A8EFF4A0713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271052" y="2869024"/>
            <a:ext cx="4982259" cy="1207305"/>
          </a:xfrm>
          <a:prstGeom prst="rect">
            <a:avLst/>
          </a:prstGeom>
        </p:spPr>
      </p:pic>
      <p:pic>
        <p:nvPicPr>
          <p:cNvPr id="16" name="Imagen 15">
            <a:extLst>
              <a:ext uri="{FF2B5EF4-FFF2-40B4-BE49-F238E27FC236}">
                <a16:creationId xmlns:a16="http://schemas.microsoft.com/office/drawing/2014/main" id="{D4CB6BF9-6409-4D5B-8FE2-1438CC1512B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271051" y="4558213"/>
            <a:ext cx="4982259" cy="1899651"/>
          </a:xfrm>
          <a:prstGeom prst="rect">
            <a:avLst/>
          </a:prstGeom>
        </p:spPr>
      </p:pic>
      <p:sp>
        <p:nvSpPr>
          <p:cNvPr id="17" name="Abrir llave 16">
            <a:extLst>
              <a:ext uri="{FF2B5EF4-FFF2-40B4-BE49-F238E27FC236}">
                <a16:creationId xmlns:a16="http://schemas.microsoft.com/office/drawing/2014/main" id="{F1DB916D-B934-4A53-8892-566121D833AF}"/>
              </a:ext>
            </a:extLst>
          </p:cNvPr>
          <p:cNvSpPr/>
          <p:nvPr/>
        </p:nvSpPr>
        <p:spPr>
          <a:xfrm>
            <a:off x="4492487" y="2716696"/>
            <a:ext cx="490330" cy="3741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8" name="CuadroTexto 17">
            <a:extLst>
              <a:ext uri="{FF2B5EF4-FFF2-40B4-BE49-F238E27FC236}">
                <a16:creationId xmlns:a16="http://schemas.microsoft.com/office/drawing/2014/main" id="{E104E622-6CB1-48EE-99C9-8AF19BCA0AF6}"/>
              </a:ext>
            </a:extLst>
          </p:cNvPr>
          <p:cNvSpPr txBox="1"/>
          <p:nvPr/>
        </p:nvSpPr>
        <p:spPr>
          <a:xfrm>
            <a:off x="10446585" y="3105834"/>
            <a:ext cx="1258956" cy="646331"/>
          </a:xfrm>
          <a:prstGeom prst="rect">
            <a:avLst/>
          </a:prstGeom>
          <a:noFill/>
        </p:spPr>
        <p:txBody>
          <a:bodyPr wrap="square" rtlCol="0">
            <a:spAutoFit/>
          </a:bodyPr>
          <a:lstStyle/>
          <a:p>
            <a:r>
              <a:rPr lang="es-MX" dirty="0"/>
              <a:t>Momentos de Inercia</a:t>
            </a:r>
          </a:p>
        </p:txBody>
      </p:sp>
      <p:sp>
        <p:nvSpPr>
          <p:cNvPr id="19" name="CuadroTexto 18">
            <a:extLst>
              <a:ext uri="{FF2B5EF4-FFF2-40B4-BE49-F238E27FC236}">
                <a16:creationId xmlns:a16="http://schemas.microsoft.com/office/drawing/2014/main" id="{A7B41BFA-43A3-478C-85F8-9179F58D2BD1}"/>
              </a:ext>
            </a:extLst>
          </p:cNvPr>
          <p:cNvSpPr txBox="1"/>
          <p:nvPr/>
        </p:nvSpPr>
        <p:spPr>
          <a:xfrm>
            <a:off x="10541544" y="5049078"/>
            <a:ext cx="1258956" cy="646331"/>
          </a:xfrm>
          <a:prstGeom prst="rect">
            <a:avLst/>
          </a:prstGeom>
          <a:noFill/>
        </p:spPr>
        <p:txBody>
          <a:bodyPr wrap="square" rtlCol="0">
            <a:spAutoFit/>
          </a:bodyPr>
          <a:lstStyle/>
          <a:p>
            <a:r>
              <a:rPr lang="es-MX" dirty="0"/>
              <a:t>Productos de Inercia</a:t>
            </a:r>
          </a:p>
        </p:txBody>
      </p:sp>
    </p:spTree>
    <p:extLst>
      <p:ext uri="{BB962C8B-B14F-4D97-AF65-F5344CB8AC3E}">
        <p14:creationId xmlns:p14="http://schemas.microsoft.com/office/powerpoint/2010/main" val="18585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B4A8C-A834-4E8D-983B-951A2DCD9C51}"/>
              </a:ext>
            </a:extLst>
          </p:cNvPr>
          <p:cNvSpPr>
            <a:spLocks noGrp="1"/>
          </p:cNvSpPr>
          <p:nvPr>
            <p:ph type="title"/>
          </p:nvPr>
        </p:nvSpPr>
        <p:spPr>
          <a:xfrm>
            <a:off x="1371600" y="685800"/>
            <a:ext cx="9601200" cy="798443"/>
          </a:xfrm>
        </p:spPr>
        <p:txBody>
          <a:bodyPr/>
          <a:lstStyle/>
          <a:p>
            <a:r>
              <a:rPr lang="es-MX" dirty="0"/>
              <a:t>Dinámica de un cuerpo rígido rotante</a:t>
            </a:r>
          </a:p>
        </p:txBody>
      </p:sp>
      <p:sp>
        <p:nvSpPr>
          <p:cNvPr id="3" name="Marcador de contenido 2">
            <a:extLst>
              <a:ext uri="{FF2B5EF4-FFF2-40B4-BE49-F238E27FC236}">
                <a16:creationId xmlns:a16="http://schemas.microsoft.com/office/drawing/2014/main" id="{E8AAE320-1509-4194-ADAE-7B8AE1C70F08}"/>
              </a:ext>
            </a:extLst>
          </p:cNvPr>
          <p:cNvSpPr>
            <a:spLocks noGrp="1"/>
          </p:cNvSpPr>
          <p:nvPr>
            <p:ph idx="1"/>
          </p:nvPr>
        </p:nvSpPr>
        <p:spPr>
          <a:xfrm>
            <a:off x="1371600" y="1638300"/>
            <a:ext cx="4870174" cy="3581400"/>
          </a:xfrm>
        </p:spPr>
        <p:txBody>
          <a:bodyPr/>
          <a:lstStyle/>
          <a:p>
            <a:pPr marL="0" indent="0">
              <a:buNone/>
            </a:pPr>
            <a:r>
              <a:rPr lang="es-MX" dirty="0"/>
              <a:t>El tensor de Inercia puede ser diagonalizado, esto nos da un conjunto de 3 ejes llamados ejes principales; para cada cuerpo rígido hay al menos un conjunto de ejes principales [3]</a:t>
            </a:r>
          </a:p>
        </p:txBody>
      </p:sp>
      <p:pic>
        <p:nvPicPr>
          <p:cNvPr id="4" name="Imagen 3">
            <a:extLst>
              <a:ext uri="{FF2B5EF4-FFF2-40B4-BE49-F238E27FC236}">
                <a16:creationId xmlns:a16="http://schemas.microsoft.com/office/drawing/2014/main" id="{A2BBA3D3-44EC-4084-8040-5FBFF6C9E47D}"/>
              </a:ext>
            </a:extLst>
          </p:cNvPr>
          <p:cNvPicPr>
            <a:picLocks noChangeAspect="1"/>
          </p:cNvPicPr>
          <p:nvPr/>
        </p:nvPicPr>
        <p:blipFill>
          <a:blip r:embed="rId2">
            <a:clrChange>
              <a:clrFrom>
                <a:srgbClr val="EEEEEE"/>
              </a:clrFrom>
              <a:clrTo>
                <a:srgbClr val="EEEEEE">
                  <a:alpha val="0"/>
                </a:srgbClr>
              </a:clrTo>
            </a:clrChange>
          </a:blip>
          <a:stretch>
            <a:fillRect/>
          </a:stretch>
        </p:blipFill>
        <p:spPr>
          <a:xfrm>
            <a:off x="1597922" y="3733801"/>
            <a:ext cx="3052553" cy="1485899"/>
          </a:xfrm>
          <a:prstGeom prst="rect">
            <a:avLst/>
          </a:prstGeom>
        </p:spPr>
      </p:pic>
      <p:pic>
        <p:nvPicPr>
          <p:cNvPr id="6" name="Imagen 5">
            <a:extLst>
              <a:ext uri="{FF2B5EF4-FFF2-40B4-BE49-F238E27FC236}">
                <a16:creationId xmlns:a16="http://schemas.microsoft.com/office/drawing/2014/main" id="{1CED3CF5-0C78-4DE3-A304-0B68B7415F73}"/>
              </a:ext>
            </a:extLst>
          </p:cNvPr>
          <p:cNvPicPr>
            <a:picLocks noChangeAspect="1"/>
          </p:cNvPicPr>
          <p:nvPr/>
        </p:nvPicPr>
        <p:blipFill>
          <a:blip r:embed="rId3">
            <a:clrChange>
              <a:clrFrom>
                <a:srgbClr val="EEEEEE"/>
              </a:clrFrom>
              <a:clrTo>
                <a:srgbClr val="EEEEEE">
                  <a:alpha val="0"/>
                </a:srgbClr>
              </a:clrTo>
            </a:clrChange>
          </a:blip>
          <a:stretch>
            <a:fillRect/>
          </a:stretch>
        </p:blipFill>
        <p:spPr>
          <a:xfrm>
            <a:off x="7541525" y="3733801"/>
            <a:ext cx="3052553" cy="1347216"/>
          </a:xfrm>
          <a:prstGeom prst="rect">
            <a:avLst/>
          </a:prstGeom>
        </p:spPr>
      </p:pic>
      <p:cxnSp>
        <p:nvCxnSpPr>
          <p:cNvPr id="16" name="Conector recto de flecha 15">
            <a:extLst>
              <a:ext uri="{FF2B5EF4-FFF2-40B4-BE49-F238E27FC236}">
                <a16:creationId xmlns:a16="http://schemas.microsoft.com/office/drawing/2014/main" id="{33D9DF88-7618-4C69-A486-DE611F5401F7}"/>
              </a:ext>
            </a:extLst>
          </p:cNvPr>
          <p:cNvCxnSpPr/>
          <p:nvPr/>
        </p:nvCxnSpPr>
        <p:spPr>
          <a:xfrm>
            <a:off x="5552661" y="4293704"/>
            <a:ext cx="123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61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947FC-98FA-42A7-A425-022788CF9FB0}"/>
              </a:ext>
            </a:extLst>
          </p:cNvPr>
          <p:cNvSpPr>
            <a:spLocks noGrp="1"/>
          </p:cNvSpPr>
          <p:nvPr>
            <p:ph type="title"/>
          </p:nvPr>
        </p:nvSpPr>
        <p:spPr>
          <a:xfrm>
            <a:off x="1371600" y="685800"/>
            <a:ext cx="9601200" cy="692426"/>
          </a:xfrm>
        </p:spPr>
        <p:txBody>
          <a:bodyPr/>
          <a:lstStyle/>
          <a:p>
            <a:r>
              <a:rPr lang="es-MX" dirty="0"/>
              <a:t>Dinámica de un cuerpo rígido rotante</a:t>
            </a:r>
          </a:p>
        </p:txBody>
      </p:sp>
      <p:sp>
        <p:nvSpPr>
          <p:cNvPr id="4" name="Marcador de contenido 3">
            <a:extLst>
              <a:ext uri="{FF2B5EF4-FFF2-40B4-BE49-F238E27FC236}">
                <a16:creationId xmlns:a16="http://schemas.microsoft.com/office/drawing/2014/main" id="{D234EF82-BBCF-4E0B-864C-4E4B3C985C69}"/>
              </a:ext>
            </a:extLst>
          </p:cNvPr>
          <p:cNvSpPr txBox="1">
            <a:spLocks noGrp="1"/>
          </p:cNvSpPr>
          <p:nvPr>
            <p:ph idx="1"/>
          </p:nvPr>
        </p:nvSpPr>
        <p:spPr>
          <a:xfrm>
            <a:off x="1371600" y="2514903"/>
            <a:ext cx="4181061" cy="1828193"/>
          </a:xfrm>
          <a:prstGeom prst="rect">
            <a:avLst/>
          </a:prstGeom>
          <a:noFill/>
        </p:spPr>
        <p:txBody>
          <a:bodyPr wrap="square" rtlCol="0">
            <a:spAutoFit/>
          </a:bodyPr>
          <a:lstStyle/>
          <a:p>
            <a:pPr marL="0" indent="0">
              <a:buNone/>
            </a:pPr>
            <a:r>
              <a:rPr lang="es-MX" dirty="0"/>
              <a:t>Si el cuerpo rígido tiene un eje de simetría entonces un eje principal estará dado por ese eje, los otros dos serán cualquier par de ejes ortogonales que pasen por el centro de masa</a:t>
            </a:r>
          </a:p>
        </p:txBody>
      </p:sp>
      <p:pic>
        <p:nvPicPr>
          <p:cNvPr id="6" name="Imagen 5">
            <a:extLst>
              <a:ext uri="{FF2B5EF4-FFF2-40B4-BE49-F238E27FC236}">
                <a16:creationId xmlns:a16="http://schemas.microsoft.com/office/drawing/2014/main" id="{F6950F28-890F-4B2D-9A57-DE34A21165EA}"/>
              </a:ext>
            </a:extLst>
          </p:cNvPr>
          <p:cNvPicPr>
            <a:picLocks noChangeAspect="1"/>
          </p:cNvPicPr>
          <p:nvPr/>
        </p:nvPicPr>
        <p:blipFill>
          <a:blip r:embed="rId2"/>
          <a:stretch>
            <a:fillRect/>
          </a:stretch>
        </p:blipFill>
        <p:spPr>
          <a:xfrm>
            <a:off x="5890178" y="1848678"/>
            <a:ext cx="5924550" cy="4352925"/>
          </a:xfrm>
          <a:prstGeom prst="rect">
            <a:avLst/>
          </a:prstGeom>
        </p:spPr>
      </p:pic>
    </p:spTree>
    <p:extLst>
      <p:ext uri="{BB962C8B-B14F-4D97-AF65-F5344CB8AC3E}">
        <p14:creationId xmlns:p14="http://schemas.microsoft.com/office/powerpoint/2010/main" val="409898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74234-0733-4D05-8543-D69ABE937CE2}"/>
              </a:ext>
            </a:extLst>
          </p:cNvPr>
          <p:cNvSpPr>
            <a:spLocks noGrp="1"/>
          </p:cNvSpPr>
          <p:nvPr>
            <p:ph type="title"/>
          </p:nvPr>
        </p:nvSpPr>
        <p:spPr>
          <a:xfrm>
            <a:off x="1371600" y="685800"/>
            <a:ext cx="9601200" cy="1089991"/>
          </a:xfrm>
        </p:spPr>
        <p:txBody>
          <a:bodyPr>
            <a:normAutofit/>
          </a:bodyPr>
          <a:lstStyle/>
          <a:p>
            <a:r>
              <a:rPr lang="es-MX" dirty="0"/>
              <a:t>Dinámica de un cuerpo rígido rotante</a:t>
            </a:r>
          </a:p>
        </p:txBody>
      </p:sp>
      <p:sp>
        <p:nvSpPr>
          <p:cNvPr id="3" name="Marcador de contenido 2">
            <a:extLst>
              <a:ext uri="{FF2B5EF4-FFF2-40B4-BE49-F238E27FC236}">
                <a16:creationId xmlns:a16="http://schemas.microsoft.com/office/drawing/2014/main" id="{D454E40F-B905-46B2-9BE4-D6B29DAF1CEE}"/>
              </a:ext>
            </a:extLst>
          </p:cNvPr>
          <p:cNvSpPr>
            <a:spLocks noGrp="1"/>
          </p:cNvSpPr>
          <p:nvPr>
            <p:ph idx="1"/>
          </p:nvPr>
        </p:nvSpPr>
        <p:spPr>
          <a:xfrm>
            <a:off x="1371600" y="1730502"/>
            <a:ext cx="3969026" cy="2014331"/>
          </a:xfrm>
        </p:spPr>
        <p:txBody>
          <a:bodyPr/>
          <a:lstStyle/>
          <a:p>
            <a:pPr marL="0" indent="0">
              <a:buNone/>
            </a:pPr>
            <a:r>
              <a:rPr lang="es-MX" dirty="0"/>
              <a:t>Si el cuerpo rígido esta fijo en un punto, entonces cualquier par de ejes mutuamente ortogonales al eje de simetría serán ejes principales. Esto se debe en parte al </a:t>
            </a:r>
            <a:r>
              <a:rPr lang="es-MX" b="1" dirty="0"/>
              <a:t>Teorema de ejes paralelos</a:t>
            </a:r>
          </a:p>
        </p:txBody>
      </p:sp>
      <p:pic>
        <p:nvPicPr>
          <p:cNvPr id="5" name="Imagen 4">
            <a:extLst>
              <a:ext uri="{FF2B5EF4-FFF2-40B4-BE49-F238E27FC236}">
                <a16:creationId xmlns:a16="http://schemas.microsoft.com/office/drawing/2014/main" id="{22E264E5-3581-41DE-9210-D3E72F43E4BB}"/>
              </a:ext>
            </a:extLst>
          </p:cNvPr>
          <p:cNvPicPr>
            <a:picLocks noChangeAspect="1"/>
          </p:cNvPicPr>
          <p:nvPr/>
        </p:nvPicPr>
        <p:blipFill>
          <a:blip r:embed="rId2"/>
          <a:stretch>
            <a:fillRect/>
          </a:stretch>
        </p:blipFill>
        <p:spPr>
          <a:xfrm>
            <a:off x="2115274" y="3744833"/>
            <a:ext cx="2481677" cy="2773941"/>
          </a:xfrm>
          <a:prstGeom prst="rect">
            <a:avLst/>
          </a:prstGeom>
        </p:spPr>
      </p:pic>
      <p:pic>
        <p:nvPicPr>
          <p:cNvPr id="7" name="Imagen 6">
            <a:extLst>
              <a:ext uri="{FF2B5EF4-FFF2-40B4-BE49-F238E27FC236}">
                <a16:creationId xmlns:a16="http://schemas.microsoft.com/office/drawing/2014/main" id="{0DE73A05-EB17-45C1-A483-2F31BB754953}"/>
              </a:ext>
            </a:extLst>
          </p:cNvPr>
          <p:cNvPicPr>
            <a:picLocks noChangeAspect="1"/>
          </p:cNvPicPr>
          <p:nvPr/>
        </p:nvPicPr>
        <p:blipFill>
          <a:blip r:embed="rId3">
            <a:clrChange>
              <a:clrFrom>
                <a:srgbClr val="EEEEEE"/>
              </a:clrFrom>
              <a:clrTo>
                <a:srgbClr val="EEEEEE">
                  <a:alpha val="0"/>
                </a:srgbClr>
              </a:clrTo>
            </a:clrChange>
          </a:blip>
          <a:stretch>
            <a:fillRect/>
          </a:stretch>
        </p:blipFill>
        <p:spPr>
          <a:xfrm>
            <a:off x="7285796" y="1822337"/>
            <a:ext cx="2431774" cy="765244"/>
          </a:xfrm>
          <a:prstGeom prst="rect">
            <a:avLst/>
          </a:prstGeom>
        </p:spPr>
      </p:pic>
      <p:sp>
        <p:nvSpPr>
          <p:cNvPr id="8" name="CuadroTexto 7">
            <a:extLst>
              <a:ext uri="{FF2B5EF4-FFF2-40B4-BE49-F238E27FC236}">
                <a16:creationId xmlns:a16="http://schemas.microsoft.com/office/drawing/2014/main" id="{331BB51B-6035-4C2C-8689-252E547CED04}"/>
              </a:ext>
            </a:extLst>
          </p:cNvPr>
          <p:cNvSpPr txBox="1"/>
          <p:nvPr/>
        </p:nvSpPr>
        <p:spPr>
          <a:xfrm>
            <a:off x="6824870" y="3114261"/>
            <a:ext cx="3803373" cy="1477328"/>
          </a:xfrm>
          <a:prstGeom prst="rect">
            <a:avLst/>
          </a:prstGeom>
          <a:noFill/>
        </p:spPr>
        <p:txBody>
          <a:bodyPr wrap="square" rtlCol="0">
            <a:spAutoFit/>
          </a:bodyPr>
          <a:lstStyle/>
          <a:p>
            <a:pPr marL="285750" indent="-285750">
              <a:buFont typeface="Arial" panose="020B0604020202020204" pitchFamily="34" charset="0"/>
              <a:buChar char="•"/>
            </a:pPr>
            <a:r>
              <a:rPr lang="es-MX" dirty="0"/>
              <a:t>Tensor de inercia del Centro de Masa visto desde un SR fijo</a:t>
            </a:r>
          </a:p>
          <a:p>
            <a:pPr marL="285750" indent="-285750">
              <a:buFont typeface="Arial" panose="020B0604020202020204" pitchFamily="34" charset="0"/>
              <a:buChar char="•"/>
            </a:pPr>
            <a:r>
              <a:rPr lang="es-MX" dirty="0"/>
              <a:t>Tensor de inercia del Cuerpo Rígido desde el punto de vista del Sistema de referencia</a:t>
            </a:r>
          </a:p>
        </p:txBody>
      </p:sp>
      <p:cxnSp>
        <p:nvCxnSpPr>
          <p:cNvPr id="10" name="Conector recto de flecha 9">
            <a:extLst>
              <a:ext uri="{FF2B5EF4-FFF2-40B4-BE49-F238E27FC236}">
                <a16:creationId xmlns:a16="http://schemas.microsoft.com/office/drawing/2014/main" id="{6744F398-AFA2-4F68-8CB3-A8002B2AA22B}"/>
              </a:ext>
            </a:extLst>
          </p:cNvPr>
          <p:cNvCxnSpPr>
            <a:endCxn id="7" idx="2"/>
          </p:cNvCxnSpPr>
          <p:nvPr/>
        </p:nvCxnSpPr>
        <p:spPr>
          <a:xfrm flipV="1">
            <a:off x="8494643" y="2587581"/>
            <a:ext cx="7040" cy="526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angular 11">
            <a:extLst>
              <a:ext uri="{FF2B5EF4-FFF2-40B4-BE49-F238E27FC236}">
                <a16:creationId xmlns:a16="http://schemas.microsoft.com/office/drawing/2014/main" id="{A225731E-3DAF-4D46-ADC5-C6041F5F1973}"/>
              </a:ext>
            </a:extLst>
          </p:cNvPr>
          <p:cNvCxnSpPr/>
          <p:nvPr/>
        </p:nvCxnSpPr>
        <p:spPr>
          <a:xfrm rot="16200000" flipV="1">
            <a:off x="9375913" y="2763078"/>
            <a:ext cx="1855304" cy="887896"/>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23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4C80D-CAF0-4B1A-BD14-6E92C6325A8F}"/>
              </a:ext>
            </a:extLst>
          </p:cNvPr>
          <p:cNvSpPr>
            <a:spLocks noGrp="1"/>
          </p:cNvSpPr>
          <p:nvPr>
            <p:ph type="title"/>
          </p:nvPr>
        </p:nvSpPr>
        <p:spPr>
          <a:xfrm>
            <a:off x="1371600" y="685800"/>
            <a:ext cx="9601200" cy="798443"/>
          </a:xfrm>
        </p:spPr>
        <p:txBody>
          <a:bodyPr>
            <a:normAutofit/>
          </a:bodyPr>
          <a:lstStyle/>
          <a:p>
            <a:r>
              <a:rPr lang="es-MX" dirty="0"/>
              <a:t>Dinámica de un cuerpo rígido rotante</a:t>
            </a:r>
          </a:p>
        </p:txBody>
      </p:sp>
      <p:sp>
        <p:nvSpPr>
          <p:cNvPr id="3" name="Marcador de contenido 2">
            <a:extLst>
              <a:ext uri="{FF2B5EF4-FFF2-40B4-BE49-F238E27FC236}">
                <a16:creationId xmlns:a16="http://schemas.microsoft.com/office/drawing/2014/main" id="{8FF6E618-DF35-46F7-86FB-EC4C00ABA12B}"/>
              </a:ext>
            </a:extLst>
          </p:cNvPr>
          <p:cNvSpPr>
            <a:spLocks noGrp="1"/>
          </p:cNvSpPr>
          <p:nvPr>
            <p:ph idx="1"/>
          </p:nvPr>
        </p:nvSpPr>
        <p:spPr>
          <a:xfrm>
            <a:off x="1371600" y="1742661"/>
            <a:ext cx="2418522" cy="1252330"/>
          </a:xfrm>
        </p:spPr>
        <p:txBody>
          <a:bodyPr/>
          <a:lstStyle/>
          <a:p>
            <a:pPr marL="0" indent="0">
              <a:buNone/>
            </a:pPr>
            <a:r>
              <a:rPr lang="es-MX" dirty="0"/>
              <a:t>La energía cinética rotacional del Cuerpo Rígido está dada por</a:t>
            </a:r>
          </a:p>
        </p:txBody>
      </p:sp>
      <p:pic>
        <p:nvPicPr>
          <p:cNvPr id="5" name="Imagen 4">
            <a:extLst>
              <a:ext uri="{FF2B5EF4-FFF2-40B4-BE49-F238E27FC236}">
                <a16:creationId xmlns:a16="http://schemas.microsoft.com/office/drawing/2014/main" id="{4DD74C6D-0F6F-4A35-A1CF-6BCB1D62614F}"/>
              </a:ext>
            </a:extLst>
          </p:cNvPr>
          <p:cNvPicPr>
            <a:picLocks noChangeAspect="1"/>
          </p:cNvPicPr>
          <p:nvPr/>
        </p:nvPicPr>
        <p:blipFill>
          <a:blip r:embed="rId2">
            <a:clrChange>
              <a:clrFrom>
                <a:srgbClr val="EEEEEE"/>
              </a:clrFrom>
              <a:clrTo>
                <a:srgbClr val="EEEEEE">
                  <a:alpha val="0"/>
                </a:srgbClr>
              </a:clrTo>
            </a:clrChange>
          </a:blip>
          <a:stretch>
            <a:fillRect/>
          </a:stretch>
        </p:blipFill>
        <p:spPr>
          <a:xfrm>
            <a:off x="4412543" y="1742661"/>
            <a:ext cx="6891561" cy="1311960"/>
          </a:xfrm>
          <a:prstGeom prst="rect">
            <a:avLst/>
          </a:prstGeom>
        </p:spPr>
      </p:pic>
      <p:sp>
        <p:nvSpPr>
          <p:cNvPr id="6" name="CuadroTexto 5">
            <a:extLst>
              <a:ext uri="{FF2B5EF4-FFF2-40B4-BE49-F238E27FC236}">
                <a16:creationId xmlns:a16="http://schemas.microsoft.com/office/drawing/2014/main" id="{9576A57B-E21A-4DCA-B6A6-05B54EF8434B}"/>
              </a:ext>
            </a:extLst>
          </p:cNvPr>
          <p:cNvSpPr txBox="1"/>
          <p:nvPr/>
        </p:nvSpPr>
        <p:spPr>
          <a:xfrm>
            <a:off x="1371600" y="3538330"/>
            <a:ext cx="1583635" cy="923330"/>
          </a:xfrm>
          <a:prstGeom prst="rect">
            <a:avLst/>
          </a:prstGeom>
          <a:noFill/>
        </p:spPr>
        <p:txBody>
          <a:bodyPr wrap="square" rtlCol="0">
            <a:spAutoFit/>
          </a:bodyPr>
          <a:lstStyle/>
          <a:p>
            <a:r>
              <a:rPr lang="es-MX" dirty="0"/>
              <a:t>La </a:t>
            </a:r>
            <a:r>
              <a:rPr lang="es-MX" dirty="0" err="1"/>
              <a:t>Ec</a:t>
            </a:r>
            <a:r>
              <a:rPr lang="es-MX" dirty="0"/>
              <a:t>. Del Movimiento angular</a:t>
            </a:r>
          </a:p>
        </p:txBody>
      </p:sp>
      <p:pic>
        <p:nvPicPr>
          <p:cNvPr id="8" name="Imagen 7">
            <a:extLst>
              <a:ext uri="{FF2B5EF4-FFF2-40B4-BE49-F238E27FC236}">
                <a16:creationId xmlns:a16="http://schemas.microsoft.com/office/drawing/2014/main" id="{E7698E6A-56BE-4673-8C49-9BEF0FA4585E}"/>
              </a:ext>
            </a:extLst>
          </p:cNvPr>
          <p:cNvPicPr>
            <a:picLocks noChangeAspect="1"/>
          </p:cNvPicPr>
          <p:nvPr/>
        </p:nvPicPr>
        <p:blipFill>
          <a:blip r:embed="rId3">
            <a:clrChange>
              <a:clrFrom>
                <a:srgbClr val="EEEEEE"/>
              </a:clrFrom>
              <a:clrTo>
                <a:srgbClr val="EEEEEE">
                  <a:alpha val="0"/>
                </a:srgbClr>
              </a:clrTo>
            </a:clrChange>
          </a:blip>
          <a:stretch>
            <a:fillRect/>
          </a:stretch>
        </p:blipFill>
        <p:spPr>
          <a:xfrm>
            <a:off x="4469740" y="3538330"/>
            <a:ext cx="4895789" cy="1181742"/>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AFC3C2E4-4B1D-4D62-AEF0-698CF78643C0}"/>
                  </a:ext>
                </a:extLst>
              </p:cNvPr>
              <p:cNvSpPr txBox="1"/>
              <p:nvPr/>
            </p:nvSpPr>
            <p:spPr>
              <a:xfrm>
                <a:off x="5618922" y="5141843"/>
                <a:ext cx="3127513" cy="646331"/>
              </a:xfrm>
              <a:prstGeom prst="rect">
                <a:avLst/>
              </a:prstGeom>
              <a:noFill/>
            </p:spPr>
            <p:txBody>
              <a:bodyPr wrap="square" rtlCol="0">
                <a:spAutoFit/>
              </a:bodyPr>
              <a:lstStyle/>
              <a:p>
                <a:r>
                  <a:rPr lang="es-MX" dirty="0"/>
                  <a:t>Derivada con respecto al tiempo de </a:t>
                </a:r>
                <a14:m>
                  <m:oMath xmlns:m="http://schemas.openxmlformats.org/officeDocument/2006/math">
                    <m:r>
                      <a:rPr lang="es-MX" i="1" smtClean="0">
                        <a:latin typeface="Cambria Math" panose="02040503050406030204" pitchFamily="18" charset="0"/>
                        <a:ea typeface="Cambria Math" panose="02040503050406030204" pitchFamily="18" charset="0"/>
                      </a:rPr>
                      <m:t>𝜔</m:t>
                    </m:r>
                  </m:oMath>
                </a14:m>
                <a:endParaRPr lang="es-MX" dirty="0"/>
              </a:p>
            </p:txBody>
          </p:sp>
        </mc:Choice>
        <mc:Fallback xmlns="">
          <p:sp>
            <p:nvSpPr>
              <p:cNvPr id="9" name="CuadroTexto 8">
                <a:extLst>
                  <a:ext uri="{FF2B5EF4-FFF2-40B4-BE49-F238E27FC236}">
                    <a16:creationId xmlns:a16="http://schemas.microsoft.com/office/drawing/2014/main" id="{AFC3C2E4-4B1D-4D62-AEF0-698CF78643C0}"/>
                  </a:ext>
                </a:extLst>
              </p:cNvPr>
              <p:cNvSpPr txBox="1">
                <a:spLocks noRot="1" noChangeAspect="1" noMove="1" noResize="1" noEditPoints="1" noAdjustHandles="1" noChangeArrowheads="1" noChangeShapeType="1" noTextEdit="1"/>
              </p:cNvSpPr>
              <p:nvPr/>
            </p:nvSpPr>
            <p:spPr>
              <a:xfrm>
                <a:off x="5618922" y="5141843"/>
                <a:ext cx="3127513" cy="646331"/>
              </a:xfrm>
              <a:prstGeom prst="rect">
                <a:avLst/>
              </a:prstGeom>
              <a:blipFill>
                <a:blip r:embed="rId4"/>
                <a:stretch>
                  <a:fillRect l="-1754" t="-4673" b="-13084"/>
                </a:stretch>
              </a:blipFill>
            </p:spPr>
            <p:txBody>
              <a:bodyPr/>
              <a:lstStyle/>
              <a:p>
                <a:r>
                  <a:rPr lang="es-MX">
                    <a:noFill/>
                  </a:rPr>
                  <a:t> </a:t>
                </a:r>
              </a:p>
            </p:txBody>
          </p:sp>
        </mc:Fallback>
      </mc:AlternateContent>
      <p:cxnSp>
        <p:nvCxnSpPr>
          <p:cNvPr id="11" name="Conector recto de flecha 10">
            <a:extLst>
              <a:ext uri="{FF2B5EF4-FFF2-40B4-BE49-F238E27FC236}">
                <a16:creationId xmlns:a16="http://schemas.microsoft.com/office/drawing/2014/main" id="{7F968358-FE40-4E02-840E-94F81863031B}"/>
              </a:ext>
            </a:extLst>
          </p:cNvPr>
          <p:cNvCxnSpPr/>
          <p:nvPr/>
        </p:nvCxnSpPr>
        <p:spPr>
          <a:xfrm flipV="1">
            <a:off x="6917635" y="4461660"/>
            <a:ext cx="0" cy="58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ángulo 3">
            <a:extLst>
              <a:ext uri="{FF2B5EF4-FFF2-40B4-BE49-F238E27FC236}">
                <a16:creationId xmlns:a16="http://schemas.microsoft.com/office/drawing/2014/main" id="{30B55B7D-D34A-4241-A629-D9FC38653FB8}"/>
              </a:ext>
            </a:extLst>
          </p:cNvPr>
          <p:cNvSpPr/>
          <p:nvPr/>
        </p:nvSpPr>
        <p:spPr>
          <a:xfrm>
            <a:off x="4147930" y="1630017"/>
            <a:ext cx="7354955" cy="309005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7829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738A8F-C579-4BFC-B58A-82D309E23A38}"/>
              </a:ext>
            </a:extLst>
          </p:cNvPr>
          <p:cNvSpPr>
            <a:spLocks noGrp="1"/>
          </p:cNvSpPr>
          <p:nvPr>
            <p:ph type="title"/>
          </p:nvPr>
        </p:nvSpPr>
        <p:spPr>
          <a:xfrm>
            <a:off x="1371600" y="685799"/>
            <a:ext cx="9601200" cy="983975"/>
          </a:xfrm>
        </p:spPr>
        <p:txBody>
          <a:bodyPr>
            <a:normAutofit/>
          </a:bodyPr>
          <a:lstStyle/>
          <a:p>
            <a:r>
              <a:rPr lang="es-MX" dirty="0"/>
              <a:t>Ángulos de Euler</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529AA67-FF49-444D-A468-CC13926B14C0}"/>
                  </a:ext>
                </a:extLst>
              </p:cNvPr>
              <p:cNvSpPr>
                <a:spLocks noGrp="1"/>
              </p:cNvSpPr>
              <p:nvPr>
                <p:ph idx="1"/>
              </p:nvPr>
            </p:nvSpPr>
            <p:spPr>
              <a:xfrm>
                <a:off x="1371600" y="2723321"/>
                <a:ext cx="4128052" cy="1411357"/>
              </a:xfrm>
            </p:spPr>
            <p:txBody>
              <a:bodyPr/>
              <a:lstStyle/>
              <a:p>
                <a:pPr marL="0" indent="0">
                  <a:buNone/>
                </a:pPr>
                <a:r>
                  <a:rPr lang="es-MX" dirty="0"/>
                  <a:t>Los ángulos de Euler formar un conjunto de ángulos </a:t>
                </a:r>
                <a14:m>
                  <m:oMath xmlns:m="http://schemas.openxmlformats.org/officeDocument/2006/math">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𝜃</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𝜓</m:t>
                    </m:r>
                    <m:r>
                      <a:rPr lang="es-MX" b="0" i="1" smtClean="0">
                        <a:latin typeface="Cambria Math" panose="02040503050406030204" pitchFamily="18" charset="0"/>
                      </a:rPr>
                      <m:t>)</m:t>
                    </m:r>
                  </m:oMath>
                </a14:m>
                <a:r>
                  <a:rPr lang="es-MX" dirty="0"/>
                  <a:t> que sirven para caracterizar la rotación del cuerpo sólido</a:t>
                </a:r>
              </a:p>
            </p:txBody>
          </p:sp>
        </mc:Choice>
        <mc:Fallback xmlns="">
          <p:sp>
            <p:nvSpPr>
              <p:cNvPr id="3" name="Marcador de contenido 2">
                <a:extLst>
                  <a:ext uri="{FF2B5EF4-FFF2-40B4-BE49-F238E27FC236}">
                    <a16:creationId xmlns:a16="http://schemas.microsoft.com/office/drawing/2014/main" id="{1529AA67-FF49-444D-A468-CC13926B14C0}"/>
                  </a:ext>
                </a:extLst>
              </p:cNvPr>
              <p:cNvSpPr>
                <a:spLocks noGrp="1" noRot="1" noChangeAspect="1" noMove="1" noResize="1" noEditPoints="1" noAdjustHandles="1" noChangeArrowheads="1" noChangeShapeType="1" noTextEdit="1"/>
              </p:cNvSpPr>
              <p:nvPr>
                <p:ph idx="1"/>
              </p:nvPr>
            </p:nvSpPr>
            <p:spPr>
              <a:xfrm>
                <a:off x="1371600" y="2723321"/>
                <a:ext cx="4128052" cy="1411357"/>
              </a:xfrm>
              <a:blipFill>
                <a:blip r:embed="rId2"/>
                <a:stretch>
                  <a:fillRect l="-1477" t="-3896"/>
                </a:stretch>
              </a:blipFill>
            </p:spPr>
            <p:txBody>
              <a:bodyPr/>
              <a:lstStyle/>
              <a:p>
                <a:r>
                  <a:rPr lang="es-MX">
                    <a:noFill/>
                  </a:rPr>
                  <a:t> </a:t>
                </a:r>
              </a:p>
            </p:txBody>
          </p:sp>
        </mc:Fallback>
      </mc:AlternateContent>
      <p:grpSp>
        <p:nvGrpSpPr>
          <p:cNvPr id="15" name="Grupo 14">
            <a:extLst>
              <a:ext uri="{FF2B5EF4-FFF2-40B4-BE49-F238E27FC236}">
                <a16:creationId xmlns:a16="http://schemas.microsoft.com/office/drawing/2014/main" id="{254DD293-8E54-4A2E-BD11-11FAB2EF650B}"/>
              </a:ext>
            </a:extLst>
          </p:cNvPr>
          <p:cNvGrpSpPr/>
          <p:nvPr/>
        </p:nvGrpSpPr>
        <p:grpSpPr>
          <a:xfrm>
            <a:off x="6324600" y="513520"/>
            <a:ext cx="4648200" cy="5441752"/>
            <a:chOff x="7402996" y="150330"/>
            <a:chExt cx="4648200" cy="5441752"/>
          </a:xfrm>
        </p:grpSpPr>
        <p:pic>
          <p:nvPicPr>
            <p:cNvPr id="16" name="Picture 2">
              <a:extLst>
                <a:ext uri="{FF2B5EF4-FFF2-40B4-BE49-F238E27FC236}">
                  <a16:creationId xmlns:a16="http://schemas.microsoft.com/office/drawing/2014/main" id="{ECF87A1C-FC8F-42A9-BB06-B2E9461E27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2996" y="150330"/>
              <a:ext cx="4648200" cy="51339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FA399B9-F4DC-49AF-AC06-EF4F070C25AB}"/>
                    </a:ext>
                  </a:extLst>
                </p:cNvPr>
                <p:cNvSpPr txBox="1"/>
                <p:nvPr/>
              </p:nvSpPr>
              <p:spPr>
                <a:xfrm>
                  <a:off x="7792278" y="5284305"/>
                  <a:ext cx="3631096" cy="307777"/>
                </a:xfrm>
                <a:prstGeom prst="rect">
                  <a:avLst/>
                </a:prstGeom>
                <a:noFill/>
              </p:spPr>
              <p:txBody>
                <a:bodyPr wrap="square" rtlCol="0">
                  <a:spAutoFit/>
                </a:bodyPr>
                <a:lstStyle/>
                <a:p>
                  <a:r>
                    <a:rPr lang="es-MX" sz="1400" dirty="0"/>
                    <a:t>[5] En la figura tenemos </a:t>
                  </a:r>
                  <a14:m>
                    <m:oMath xmlns:m="http://schemas.openxmlformats.org/officeDocument/2006/math">
                      <m:r>
                        <a:rPr lang="es-MX" sz="1400" i="1" smtClean="0">
                          <a:latin typeface="Cambria Math" panose="02040503050406030204" pitchFamily="18" charset="0"/>
                          <a:ea typeface="Cambria Math" panose="02040503050406030204" pitchFamily="18" charset="0"/>
                        </a:rPr>
                        <m:t>𝛼</m:t>
                      </m:r>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𝜑</m:t>
                      </m:r>
                    </m:oMath>
                  </a14:m>
                  <a:r>
                    <a:rPr lang="es-MX" sz="1400" dirty="0"/>
                    <a:t>, </a:t>
                  </a:r>
                  <a14:m>
                    <m:oMath xmlns:m="http://schemas.openxmlformats.org/officeDocument/2006/math">
                      <m:r>
                        <a:rPr lang="es-MX" sz="1400" i="1" smtClean="0">
                          <a:latin typeface="Cambria Math" panose="02040503050406030204" pitchFamily="18" charset="0"/>
                          <a:ea typeface="Cambria Math" panose="02040503050406030204" pitchFamily="18" charset="0"/>
                        </a:rPr>
                        <m:t>𝛽</m:t>
                      </m:r>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𝜃</m:t>
                      </m:r>
                    </m:oMath>
                  </a14:m>
                  <a:r>
                    <a:rPr lang="es-MX" sz="1400" dirty="0"/>
                    <a:t>, </a:t>
                  </a:r>
                  <a14:m>
                    <m:oMath xmlns:m="http://schemas.openxmlformats.org/officeDocument/2006/math">
                      <m:r>
                        <a:rPr lang="es-MX" sz="1400" i="1" smtClean="0">
                          <a:latin typeface="Cambria Math" panose="02040503050406030204" pitchFamily="18" charset="0"/>
                          <a:ea typeface="Cambria Math" panose="02040503050406030204" pitchFamily="18" charset="0"/>
                        </a:rPr>
                        <m:t>𝛾</m:t>
                      </m:r>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𝜓</m:t>
                      </m:r>
                    </m:oMath>
                  </a14:m>
                  <a:endParaRPr lang="es-MX" sz="1400" b="0" dirty="0">
                    <a:ea typeface="Cambria Math" panose="02040503050406030204" pitchFamily="18" charset="0"/>
                  </a:endParaRPr>
                </a:p>
              </p:txBody>
            </p:sp>
          </mc:Choice>
          <mc:Fallback xmlns="">
            <p:sp>
              <p:nvSpPr>
                <p:cNvPr id="17" name="CuadroTexto 16">
                  <a:extLst>
                    <a:ext uri="{FF2B5EF4-FFF2-40B4-BE49-F238E27FC236}">
                      <a16:creationId xmlns:a16="http://schemas.microsoft.com/office/drawing/2014/main" id="{2FA399B9-F4DC-49AF-AC06-EF4F070C25AB}"/>
                    </a:ext>
                  </a:extLst>
                </p:cNvPr>
                <p:cNvSpPr txBox="1">
                  <a:spLocks noRot="1" noChangeAspect="1" noMove="1" noResize="1" noEditPoints="1" noAdjustHandles="1" noChangeArrowheads="1" noChangeShapeType="1" noTextEdit="1"/>
                </p:cNvSpPr>
                <p:nvPr/>
              </p:nvSpPr>
              <p:spPr>
                <a:xfrm>
                  <a:off x="7792278" y="5284305"/>
                  <a:ext cx="3631096" cy="307777"/>
                </a:xfrm>
                <a:prstGeom prst="rect">
                  <a:avLst/>
                </a:prstGeom>
                <a:blipFill>
                  <a:blip r:embed="rId4"/>
                  <a:stretch>
                    <a:fillRect l="-503" t="-3922" b="-17647"/>
                  </a:stretch>
                </a:blipFill>
              </p:spPr>
              <p:txBody>
                <a:bodyPr/>
                <a:lstStyle/>
                <a:p>
                  <a:r>
                    <a:rPr lang="es-MX">
                      <a:noFill/>
                    </a:rPr>
                    <a:t> </a:t>
                  </a:r>
                </a:p>
              </p:txBody>
            </p:sp>
          </mc:Fallback>
        </mc:AlternateContent>
      </p:grpSp>
      <p:cxnSp>
        <p:nvCxnSpPr>
          <p:cNvPr id="14" name="Conector recto de flecha 13">
            <a:extLst>
              <a:ext uri="{FF2B5EF4-FFF2-40B4-BE49-F238E27FC236}">
                <a16:creationId xmlns:a16="http://schemas.microsoft.com/office/drawing/2014/main" id="{8E3BC4BA-C1F7-4625-B6BD-5383189CBD14}"/>
              </a:ext>
            </a:extLst>
          </p:cNvPr>
          <p:cNvCxnSpPr/>
          <p:nvPr/>
        </p:nvCxnSpPr>
        <p:spPr>
          <a:xfrm flipV="1">
            <a:off x="5062330" y="4509297"/>
            <a:ext cx="3843130" cy="83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0B96F261-7409-4EF0-BB0C-CF86F1BB2945}"/>
              </a:ext>
            </a:extLst>
          </p:cNvPr>
          <p:cNvSpPr txBox="1"/>
          <p:nvPr/>
        </p:nvSpPr>
        <p:spPr>
          <a:xfrm>
            <a:off x="2734917" y="5188225"/>
            <a:ext cx="2327413" cy="646331"/>
          </a:xfrm>
          <a:prstGeom prst="rect">
            <a:avLst/>
          </a:prstGeom>
          <a:noFill/>
        </p:spPr>
        <p:txBody>
          <a:bodyPr wrap="square" rtlCol="0">
            <a:spAutoFit/>
          </a:bodyPr>
          <a:lstStyle/>
          <a:p>
            <a:r>
              <a:rPr lang="es-MX" dirty="0"/>
              <a:t>Este eje es llamado la “Línea de Nodos”</a:t>
            </a:r>
          </a:p>
        </p:txBody>
      </p:sp>
    </p:spTree>
    <p:extLst>
      <p:ext uri="{BB962C8B-B14F-4D97-AF65-F5344CB8AC3E}">
        <p14:creationId xmlns:p14="http://schemas.microsoft.com/office/powerpoint/2010/main" val="3586928300"/>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0</TotalTime>
  <Words>946</Words>
  <Application>Microsoft Office PowerPoint</Application>
  <PresentationFormat>Panorámica</PresentationFormat>
  <Paragraphs>88</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Cambria Math</vt:lpstr>
      <vt:lpstr>Franklin Gothic Book</vt:lpstr>
      <vt:lpstr>Wingdings</vt:lpstr>
      <vt:lpstr>Recorte</vt:lpstr>
      <vt:lpstr>Física Computacional-8266</vt:lpstr>
      <vt:lpstr>¿Qué problema resolvemos?</vt:lpstr>
      <vt:lpstr>La rotación de cuerpo sólido en torno a un punto fijo</vt:lpstr>
      <vt:lpstr>Dinámica de un cuerpo rígido rotante</vt:lpstr>
      <vt:lpstr>Dinámica de un cuerpo rígido rotante</vt:lpstr>
      <vt:lpstr>Dinámica de un cuerpo rígido rotante</vt:lpstr>
      <vt:lpstr>Dinámica de un cuerpo rígido rotante</vt:lpstr>
      <vt:lpstr>Dinámica de un cuerpo rígido rotante</vt:lpstr>
      <vt:lpstr>Ángulos de Euler</vt:lpstr>
      <vt:lpstr>Ángulos de Euler</vt:lpstr>
      <vt:lpstr>Ángulos de Euler</vt:lpstr>
      <vt:lpstr>Ángulos de Euler</vt:lpstr>
      <vt:lpstr>Función Lagrangiana</vt:lpstr>
      <vt:lpstr>Función Lagrangiana</vt:lpstr>
      <vt:lpstr>Ecuaciones de Hamilton </vt:lpstr>
      <vt:lpstr>Ecuaciones de Hamilton</vt:lpstr>
      <vt:lpstr>Resolución </vt:lpstr>
      <vt:lpstr>Resolución </vt:lpstr>
      <vt:lpstr>Resolución </vt:lpstr>
      <vt:lpstr>Resolución</vt:lpstr>
      <vt:lpstr>Resolución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Física Computacional-8266</dc:title>
  <dc:creator>ESTEBAN AGUIRRE GARCIA</dc:creator>
  <cp:lastModifiedBy>ESTEBAN AGUIRRE GARCIA</cp:lastModifiedBy>
  <cp:revision>35</cp:revision>
  <dcterms:created xsi:type="dcterms:W3CDTF">2022-01-13T21:14:24Z</dcterms:created>
  <dcterms:modified xsi:type="dcterms:W3CDTF">2022-01-16T00:24:06Z</dcterms:modified>
</cp:coreProperties>
</file>