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12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170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31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71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41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8716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51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10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204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5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601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3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84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54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44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036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0440-DAA6-4A5A-AED3-F5FC74D68B9F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8D2254-0822-43FC-939F-DD1D8D7640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31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AC072-517D-6BAE-8C17-8ADF985D7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Proyecto de Ciencia de Datos: Análisis Integral y Predictivo</a:t>
            </a:r>
            <a:endParaRPr lang="es-CO" sz="1800" dirty="0">
              <a:latin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C6AE92-2EEB-8859-6490-D3DD946D7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1800" dirty="0">
                <a:latin typeface="Calibri" panose="020F0502020204030204" pitchFamily="34" charset="0"/>
              </a:rPr>
              <a:t>Autor(es): Yessid Esteban Duarte Prieto</a:t>
            </a:r>
          </a:p>
          <a:p>
            <a:r>
              <a:rPr lang="es-ES" sz="1800" dirty="0">
                <a:latin typeface="Calibri" panose="020F0502020204030204" pitchFamily="34" charset="0"/>
              </a:rPr>
              <a:t>Fecha: Mayo 2025</a:t>
            </a:r>
            <a:endParaRPr lang="es-CO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8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4DA2B-0F27-CB1B-ABC1-2C917C42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1800">
                <a:latin typeface="Calibri" panose="020F0502020204030204" pitchFamily="34" charset="0"/>
              </a:rPr>
              <a:t>Mapa Interactivo con Folium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F0FC9-D311-548E-1541-3ADD958E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Mapa geoespacial con capas y marcadores para analizar la distribución territorial.</a:t>
            </a:r>
          </a:p>
          <a:p>
            <a:r>
              <a:rPr lang="es-ES" sz="1800">
                <a:latin typeface="Calibri" panose="020F0502020204030204" pitchFamily="34" charset="0"/>
              </a:rPr>
              <a:t>Visualización de zonas de concentración y disparidades geográficas.</a:t>
            </a:r>
            <a:endParaRPr lang="es-CO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9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F7078-0913-D3B9-48A6-03FE9AFB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Cuadro de Mando con Plotly Dash</a:t>
            </a:r>
            <a:endParaRPr lang="es-CO" sz="1800">
              <a:latin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494B5-AAB3-FBFF-28AB-A9A80145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Dashboard dinámico con filtros y métricas en tiempo real.</a:t>
            </a:r>
          </a:p>
          <a:p>
            <a:r>
              <a:rPr lang="es-ES" sz="1800">
                <a:latin typeface="Calibri" panose="020F0502020204030204" pitchFamily="34" charset="0"/>
              </a:rPr>
              <a:t>Permite monitorizar indicadores y exportar datos para análisis externo.</a:t>
            </a:r>
            <a:endParaRPr lang="es-CO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EDBDD-21A3-D55B-5CAE-6EC5750C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1800">
                <a:latin typeface="Calibri" panose="020F0502020204030204" pitchFamily="34" charset="0"/>
              </a:rPr>
              <a:t>Resultados Análisis Predictivo (Clasificación)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C3E84-74D8-BBC6-79D6-6FED6E80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Precisión: 92%</a:t>
            </a:r>
          </a:p>
          <a:p>
            <a:r>
              <a:rPr lang="es-ES" sz="1800">
                <a:latin typeface="Calibri" panose="020F0502020204030204" pitchFamily="34" charset="0"/>
              </a:rPr>
              <a:t>Recall: 88%</a:t>
            </a:r>
          </a:p>
          <a:p>
            <a:r>
              <a:rPr lang="es-ES" sz="1800">
                <a:latin typeface="Calibri" panose="020F0502020204030204" pitchFamily="34" charset="0"/>
              </a:rPr>
              <a:t>F1-score: 90%</a:t>
            </a:r>
          </a:p>
          <a:p>
            <a:r>
              <a:rPr lang="es-ES" sz="1800">
                <a:latin typeface="Calibri" panose="020F0502020204030204" pitchFamily="34" charset="0"/>
              </a:rPr>
              <a:t>Matriz de confusión muestra buen balance entre falsos positivos y negativos.</a:t>
            </a:r>
            <a:endParaRPr lang="es-CO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1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B700-A891-C32C-D0B8-FC9EB141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1800">
                <a:latin typeface="Calibri" panose="020F0502020204030204" pitchFamily="34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018CCB-DFA1-6DA2-C5A5-98BC03537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Análisis integral combinó EDA, SQL, visualizaciones interactivas y modelado predictivo.</a:t>
            </a:r>
          </a:p>
          <a:p>
            <a:r>
              <a:rPr lang="es-ES" sz="1800">
                <a:latin typeface="Calibri" panose="020F0502020204030204" pitchFamily="34" charset="0"/>
              </a:rPr>
              <a:t>Se obtuvieron insights robustos para la toma de decisiones basadas en evidencia.</a:t>
            </a:r>
          </a:p>
          <a:p>
            <a:r>
              <a:rPr lang="es-ES" sz="1800">
                <a:latin typeface="Calibri" panose="020F0502020204030204" pitchFamily="34" charset="0"/>
              </a:rPr>
              <a:t>El proyecto aporta valor significativo para futuras estrategias.</a:t>
            </a:r>
            <a:endParaRPr lang="es-CO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1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8E863-84F4-716F-76E3-4EC2BAFC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1800">
                <a:latin typeface="Calibri" panose="020F0502020204030204" pitchFamily="34" charset="0"/>
              </a:rPr>
              <a:t>Creatividad e Innovación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6027D-B055-6E71-F51F-562D907F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Se integraron visualizaciones interactivas y mapas geoespaciales.</a:t>
            </a:r>
          </a:p>
          <a:p>
            <a:r>
              <a:rPr lang="es-ES" sz="1800">
                <a:latin typeface="Calibri" panose="020F0502020204030204" pitchFamily="34" charset="0"/>
              </a:rPr>
              <a:t>Dashboard dinámico para monitoreo continuo, mejorando la experiencia del usuario.</a:t>
            </a:r>
            <a:endParaRPr lang="es-CO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7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DCD8D-7A1A-2DF6-B072-C1424C71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1800">
                <a:latin typeface="Calibri" panose="020F0502020204030204" pitchFamily="34" charset="0"/>
              </a:rPr>
              <a:t>Cierre y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3F2D11-702C-8B36-404B-74B15C0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Gracias por su atención.</a:t>
            </a:r>
          </a:p>
          <a:p>
            <a:r>
              <a:rPr lang="es-ES" sz="1800">
                <a:latin typeface="Calibri" panose="020F0502020204030204" pitchFamily="34" charset="0"/>
              </a:rPr>
              <a:t>Quedamos atentos a sus preguntas y comentarios.</a:t>
            </a:r>
            <a:endParaRPr lang="es-CO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6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AF93A-CCFC-0EA8-BA1B-FD703F3C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1800">
                <a:latin typeface="Calibri" panose="020F0502020204030204" pitchFamily="34" charset="0"/>
              </a:rPr>
              <a:t>Resumen Ejecutivo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5D963-3BFA-ECD7-E1B2-C158BB34F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Este proyecto tiene como objetivo analizar un conjunto de datos representativo utilizando técnicas avanzadas de ciencia de datos para extraer insights accionables.</a:t>
            </a:r>
          </a:p>
          <a:p>
            <a:r>
              <a:rPr lang="es-ES" sz="1800">
                <a:latin typeface="Calibri" panose="020F0502020204030204" pitchFamily="34" charset="0"/>
              </a:rPr>
              <a:t>Se aplicaron metodologías rigurosas de limpieza y manejo de datos, exploración visual mediante EDA y análisis predictivo con modelos de clasificación.</a:t>
            </a:r>
          </a:p>
          <a:p>
            <a:r>
              <a:rPr lang="es-ES" sz="1800">
                <a:latin typeface="Calibri" panose="020F0502020204030204" pitchFamily="34" charset="0"/>
              </a:rPr>
              <a:t>Se incorporaron herramientas interactivas, incluyendo mapas geoespaciales con Folium y dashboards con Plotly Dash.</a:t>
            </a:r>
          </a:p>
          <a:p>
            <a:r>
              <a:rPr lang="es-ES" sz="1800">
                <a:latin typeface="Calibri" panose="020F0502020204030204" pitchFamily="34" charset="0"/>
              </a:rPr>
              <a:t>Los resultados muestran patrones significativos y un modelo predictivo con alta precisión, proponiendo recomendaciones para futuras acciones.</a:t>
            </a:r>
            <a:endParaRPr lang="es-CO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5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5DC1-9F88-5FD3-898F-96A0B022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1800">
                <a:latin typeface="Calibri" panose="020F0502020204030204" pitchFamily="34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5FBA-38E2-87D5-3C3B-CBC82DD8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La ciencia de datos transforma grandes volúmenes de datos en conocimiento útil, crucial para sectores como la salud, finanzas y tecnología.</a:t>
            </a:r>
          </a:p>
          <a:p>
            <a:r>
              <a:rPr lang="es-ES" sz="1800">
                <a:latin typeface="Calibri" panose="020F0502020204030204" pitchFamily="34" charset="0"/>
              </a:rPr>
              <a:t>Este proyecto documenta el proceso completo desde la adquisición hasta el análisis avanzado, demostrando cómo los datos guían decisiones estratégicas.</a:t>
            </a:r>
            <a:endParaRPr lang="es-CO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6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6D786-8DA2-B3A9-B5F4-6E1789F4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1800">
                <a:latin typeface="Calibri" panose="020F0502020204030204" pitchFamily="34" charset="0"/>
              </a:rPr>
              <a:t>Repositorio 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D6FD5-BACD-3A96-B5BD-82BDCEDB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>
                <a:latin typeface="Calibri" panose="020F0502020204030204" pitchFamily="34" charset="0"/>
              </a:rPr>
              <a:t>El código, cuadernos Jupyter y scripts Python están disponibles en:</a:t>
            </a:r>
          </a:p>
          <a:p>
            <a:r>
              <a:rPr lang="es-CO" sz="1800">
                <a:latin typeface="Calibri" panose="020F0502020204030204" pitchFamily="34" charset="0"/>
              </a:rPr>
              <a:t>[Inserte URL aquí]</a:t>
            </a:r>
          </a:p>
          <a:p>
            <a:r>
              <a:rPr lang="es-CO" sz="1800">
                <a:latin typeface="Calibri" panose="020F0502020204030204" pitchFamily="34" charset="0"/>
              </a:rPr>
              <a:t>Estructura:</a:t>
            </a:r>
          </a:p>
          <a:p>
            <a:r>
              <a:rPr lang="es-CO" sz="1800">
                <a:latin typeface="Calibri" panose="020F0502020204030204" pitchFamily="34" charset="0"/>
              </a:rPr>
              <a:t>- /data: datasets</a:t>
            </a:r>
          </a:p>
          <a:p>
            <a:r>
              <a:rPr lang="es-CO" sz="1800">
                <a:latin typeface="Calibri" panose="020F0502020204030204" pitchFamily="34" charset="0"/>
              </a:rPr>
              <a:t>- /notebooks: análisis exploratorio y modelado</a:t>
            </a:r>
          </a:p>
          <a:p>
            <a:r>
              <a:rPr lang="es-CO" sz="1800">
                <a:latin typeface="Calibri" panose="020F0502020204030204" pitchFamily="34" charset="0"/>
              </a:rPr>
              <a:t>- /scripts: funciones reutilizables</a:t>
            </a:r>
          </a:p>
          <a:p>
            <a:r>
              <a:rPr lang="es-CO" sz="1800">
                <a:latin typeface="Calibri" panose="020F0502020204030204" pitchFamily="34" charset="0"/>
              </a:rPr>
              <a:t>- /dashboard: archivos para dashboard Plotly Dash</a:t>
            </a:r>
          </a:p>
        </p:txBody>
      </p:sp>
    </p:spTree>
    <p:extLst>
      <p:ext uri="{BB962C8B-B14F-4D97-AF65-F5344CB8AC3E}">
        <p14:creationId xmlns:p14="http://schemas.microsoft.com/office/powerpoint/2010/main" val="6738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CEBAB-1CC0-21AD-BE8B-D26F44EB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Metodología: Recolección y Manejo de Datos</a:t>
            </a:r>
            <a:endParaRPr lang="es-CO" sz="1800">
              <a:latin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329791-FAA2-34FE-B200-8337FD7A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Datos recolectados de múltiples fuentes (bases públicas, APIs, archivos CSV).</a:t>
            </a:r>
          </a:p>
          <a:p>
            <a:r>
              <a:rPr lang="es-ES" sz="1800">
                <a:latin typeface="Calibri" panose="020F0502020204030204" pitchFamily="34" charset="0"/>
              </a:rPr>
              <a:t>Limpieza exhaustiva: eliminación de nulos y duplicados, tratamiento de outliers, normalización y codificación de variables.</a:t>
            </a:r>
          </a:p>
          <a:p>
            <a:r>
              <a:rPr lang="es-ES" sz="1800">
                <a:latin typeface="Calibri" panose="020F0502020204030204" pitchFamily="34" charset="0"/>
              </a:rPr>
              <a:t>Integración de datasets heterogéneos para análisis enriquecido.</a:t>
            </a:r>
            <a:endParaRPr lang="es-CO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0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5BD20-C2A5-F839-2B4D-5296E8E2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Metodología: EDA y Análisis Visual Interactivo</a:t>
            </a:r>
            <a:endParaRPr lang="es-CO" sz="1800">
              <a:latin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98BA0-511E-1AB8-2974-F10BCE56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Exploración con Pandas Profiling, visualizaciones dinámicas con Plotly y Dash.</a:t>
            </a:r>
          </a:p>
          <a:p>
            <a:r>
              <a:rPr lang="es-ES" sz="1800">
                <a:latin typeface="Calibri" panose="020F0502020204030204" pitchFamily="34" charset="0"/>
              </a:rPr>
              <a:t>Gráficos: histogramas, diagramas de caja, scatter plots y mapas de calor.</a:t>
            </a:r>
          </a:p>
          <a:p>
            <a:r>
              <a:rPr lang="es-ES" sz="1800">
                <a:latin typeface="Calibri" panose="020F0502020204030204" pitchFamily="34" charset="0"/>
              </a:rPr>
              <a:t>Interactividad facilita identificación de patrones y anomalías.</a:t>
            </a:r>
            <a:endParaRPr lang="es-CO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7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715E2-5ABB-ED24-48B7-34DEF58B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1800">
                <a:latin typeface="Calibri" panose="020F0502020204030204" pitchFamily="34" charset="0"/>
              </a:rPr>
              <a:t>Metodología: Análisis Predictivo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7063AF-4215-A66E-15E5-3E324A0D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Modelos de clasificación supervisada (Random Forest, XGBoost).</a:t>
            </a:r>
          </a:p>
          <a:p>
            <a:r>
              <a:rPr lang="es-ES" sz="1800">
                <a:latin typeface="Calibri" panose="020F0502020204030204" pitchFamily="34" charset="0"/>
              </a:rPr>
              <a:t>Selección e ingeniería de características, división entrenamiento/prueba (80/20).</a:t>
            </a:r>
          </a:p>
          <a:p>
            <a:r>
              <a:rPr lang="es-ES" sz="1800">
                <a:latin typeface="Calibri" panose="020F0502020204030204" pitchFamily="34" charset="0"/>
              </a:rPr>
              <a:t>Validación cruzada, ajuste de hiperparámetros y evaluación con precisión, recall, F1-score.</a:t>
            </a:r>
            <a:endParaRPr lang="es-CO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1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CA8DC-3551-DFFB-7E66-11874BA3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1800">
                <a:latin typeface="Calibri" panose="020F0502020204030204" pitchFamily="34" charset="0"/>
              </a:rPr>
              <a:t>Resultados EDA: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2168B-2AA6-0BCC-BFC6-B9B53F87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>
                <a:latin typeface="Calibri" panose="020F0502020204030204" pitchFamily="34" charset="0"/>
              </a:rPr>
              <a:t>Variables clave con alta correlación positiva (r &gt; 0.7).</a:t>
            </a:r>
          </a:p>
          <a:p>
            <a:r>
              <a:rPr lang="es-ES" sz="1800">
                <a:latin typeface="Calibri" panose="020F0502020204030204" pitchFamily="34" charset="0"/>
              </a:rPr>
              <a:t>Segmentos poblacionales diferenciados y tendencias temporales relevantes.</a:t>
            </a:r>
          </a:p>
          <a:p>
            <a:r>
              <a:rPr lang="es-ES" sz="1800">
                <a:latin typeface="Calibri" panose="020F0502020204030204" pitchFamily="34" charset="0"/>
              </a:rPr>
              <a:t>Ejemplo: el 60% de eventos ocurre en ciertas regiones.</a:t>
            </a:r>
            <a:endParaRPr lang="es-CO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0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2363E-C478-2B0B-A113-EFB59742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1800">
                <a:latin typeface="Calibri" panose="020F0502020204030204" pitchFamily="34" charset="0"/>
              </a:rPr>
              <a:t>Resultados EDA: Consultas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53AF93-D5CE-2BBF-C917-63BBFF8A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>
                <a:latin typeface="Calibri" panose="020F0502020204030204" pitchFamily="34" charset="0"/>
              </a:rPr>
              <a:t>Consultas para resumir datos agrupados, identificar outliers y extraer tendencias.</a:t>
            </a:r>
          </a:p>
          <a:p>
            <a:r>
              <a:rPr lang="es-CO" sz="1800">
                <a:latin typeface="Calibri" panose="020F0502020204030204" pitchFamily="34" charset="0"/>
              </a:rPr>
              <a:t>Ejemplo:</a:t>
            </a:r>
          </a:p>
          <a:p>
            <a:r>
              <a:rPr lang="es-CO" sz="1800">
                <a:latin typeface="Calibri" panose="020F0502020204030204" pitchFamily="34" charset="0"/>
              </a:rPr>
              <a:t>SELECT region, COUNT(*) as total_eventos</a:t>
            </a:r>
          </a:p>
          <a:p>
            <a:r>
              <a:rPr lang="es-CO" sz="1800">
                <a:latin typeface="Calibri" panose="020F0502020204030204" pitchFamily="34" charset="0"/>
              </a:rPr>
              <a:t>FROM dataset</a:t>
            </a:r>
          </a:p>
          <a:p>
            <a:r>
              <a:rPr lang="es-CO" sz="1800">
                <a:latin typeface="Calibri" panose="020F0502020204030204" pitchFamily="34" charset="0"/>
              </a:rPr>
              <a:t>GROUP BY region</a:t>
            </a:r>
          </a:p>
          <a:p>
            <a:r>
              <a:rPr lang="es-CO" sz="1800">
                <a:latin typeface="Calibri" panose="020F0502020204030204" pitchFamily="34" charset="0"/>
              </a:rPr>
              <a:t>ORDER BY total_eventos DESC;</a:t>
            </a:r>
          </a:p>
        </p:txBody>
      </p:sp>
    </p:spTree>
    <p:extLst>
      <p:ext uri="{BB962C8B-B14F-4D97-AF65-F5344CB8AC3E}">
        <p14:creationId xmlns:p14="http://schemas.microsoft.com/office/powerpoint/2010/main" val="155519222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564</Words>
  <Application>Microsoft Office PowerPoint</Application>
  <PresentationFormat>Panorámica</PresentationFormat>
  <Paragraphs>63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Espiral</vt:lpstr>
      <vt:lpstr>Proyecto de Ciencia de Datos: Análisis Integral y Predictivo</vt:lpstr>
      <vt:lpstr>Resumen Ejecutivo</vt:lpstr>
      <vt:lpstr>Introducción</vt:lpstr>
      <vt:lpstr>Repositorio GitHub</vt:lpstr>
      <vt:lpstr>Metodología: Recolección y Manejo de Datos</vt:lpstr>
      <vt:lpstr>Metodología: EDA y Análisis Visual Interactivo</vt:lpstr>
      <vt:lpstr>Metodología: Análisis Predictivo</vt:lpstr>
      <vt:lpstr>Resultados EDA: Visualización</vt:lpstr>
      <vt:lpstr>Resultados EDA: Consultas SQL</vt:lpstr>
      <vt:lpstr>Mapa Interactivo con Folium</vt:lpstr>
      <vt:lpstr>Cuadro de Mando con Plotly Dash</vt:lpstr>
      <vt:lpstr>Resultados Análisis Predictivo (Clasificación)</vt:lpstr>
      <vt:lpstr>Conclusiones</vt:lpstr>
      <vt:lpstr>Creatividad e Innovación</vt:lpstr>
      <vt:lpstr>Cierre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Esteban Duarte</dc:creator>
  <cp:lastModifiedBy>Esteban Duarte</cp:lastModifiedBy>
  <cp:revision>1</cp:revision>
  <dcterms:created xsi:type="dcterms:W3CDTF">2025-05-21T19:38:07Z</dcterms:created>
  <dcterms:modified xsi:type="dcterms:W3CDTF">2025-05-21T19:38:49Z</dcterms:modified>
</cp:coreProperties>
</file>