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7" r:id="rId11"/>
    <p:sldId id="263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teban" initials="E" lastIdx="1" clrIdx="0">
    <p:extLst>
      <p:ext uri="{19B8F6BF-5375-455C-9EA6-DF929625EA0E}">
        <p15:presenceInfo xmlns:p15="http://schemas.microsoft.com/office/powerpoint/2012/main" userId="Esteb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7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20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7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12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8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36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34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84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5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95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51C0C5-00DC-435D-9B5F-FCF5DAF295C2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400C3-5C22-436C-B9A5-68D3C2D3DB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6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DFC05-AD6C-49B6-938B-DD2EDF2AC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Proyecto Final de Programación Avanzada	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63EEB-7C85-4ACB-82C3-D53981A0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19"/>
            <a:ext cx="10259115" cy="1867907"/>
          </a:xfrm>
        </p:spPr>
        <p:txBody>
          <a:bodyPr>
            <a:normAutofit/>
          </a:bodyPr>
          <a:lstStyle/>
          <a:p>
            <a:r>
              <a:rPr lang="es-ES" b="1" dirty="0"/>
              <a:t>Tema: </a:t>
            </a:r>
            <a:r>
              <a:rPr lang="es-ES" dirty="0"/>
              <a:t>comunicación por el protocolo de Comunicación BacNet</a:t>
            </a:r>
          </a:p>
          <a:p>
            <a:r>
              <a:rPr lang="es-ES" b="1" dirty="0"/>
              <a:t>Autor: </a:t>
            </a:r>
            <a:r>
              <a:rPr lang="es-ES" dirty="0"/>
              <a:t>Esteban Acevedo Santana</a:t>
            </a:r>
          </a:p>
          <a:p>
            <a:r>
              <a:rPr lang="es-ES" b="1" dirty="0"/>
              <a:t>Grupo:</a:t>
            </a:r>
            <a:r>
              <a:rPr lang="es-ES" dirty="0"/>
              <a:t> A31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61300D-142C-4434-A14F-8182E1E0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80" y="321971"/>
            <a:ext cx="1806776" cy="14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16B612-FB75-4694-B443-E09EEE11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Pruebas Unitarias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EE292-FC6A-4A4A-96F3-B56A02217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7" t="25322" r="14542" b="55119"/>
          <a:stretch/>
        </p:blipFill>
        <p:spPr>
          <a:xfrm>
            <a:off x="5408271" y="2982644"/>
            <a:ext cx="6435059" cy="16916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04F1D6-B50B-4E14-AADF-EB4C35F1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43" r="59542"/>
          <a:stretch/>
        </p:blipFill>
        <p:spPr>
          <a:xfrm>
            <a:off x="5408271" y="4884858"/>
            <a:ext cx="6435059" cy="37171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15C0A58-C52F-4CAE-94E1-14A22D1F6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2" t="16886" r="54056" b="29568"/>
          <a:stretch/>
        </p:blipFill>
        <p:spPr>
          <a:xfrm>
            <a:off x="348670" y="1903097"/>
            <a:ext cx="4880153" cy="46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717D-AA00-40BC-A89F-806BD014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s-ES" dirty="0"/>
              <a:t>Pruebas del protocolo en consola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5940985-E266-48EA-BC8D-3657FFA83E36}"/>
              </a:ext>
            </a:extLst>
          </p:cNvPr>
          <p:cNvSpPr/>
          <p:nvPr/>
        </p:nvSpPr>
        <p:spPr>
          <a:xfrm>
            <a:off x="5847009" y="1866149"/>
            <a:ext cx="5615189" cy="431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FD9584B-3496-4B0A-8DA0-4E6F668D61BB}"/>
              </a:ext>
            </a:extLst>
          </p:cNvPr>
          <p:cNvSpPr/>
          <p:nvPr/>
        </p:nvSpPr>
        <p:spPr>
          <a:xfrm>
            <a:off x="7134896" y="2485623"/>
            <a:ext cx="2975019" cy="137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Client</a:t>
            </a:r>
          </a:p>
          <a:p>
            <a:pPr algn="ctr"/>
            <a:r>
              <a:rPr lang="es-ES" dirty="0" err="1"/>
              <a:t>OnlyRead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B873077-E4F3-4763-8867-FB4AE95BC08F}"/>
              </a:ext>
            </a:extLst>
          </p:cNvPr>
          <p:cNvSpPr/>
          <p:nvPr/>
        </p:nvSpPr>
        <p:spPr>
          <a:xfrm>
            <a:off x="7167093" y="4189714"/>
            <a:ext cx="2975019" cy="137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Client</a:t>
            </a:r>
          </a:p>
          <a:p>
            <a:pPr algn="ctr"/>
            <a:r>
              <a:rPr lang="es-ES" dirty="0" err="1"/>
              <a:t>ReadWrite</a:t>
            </a:r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C52F2AC-B395-4831-80E4-9D76C2BDDC75}"/>
              </a:ext>
            </a:extLst>
          </p:cNvPr>
          <p:cNvSpPr/>
          <p:nvPr/>
        </p:nvSpPr>
        <p:spPr>
          <a:xfrm>
            <a:off x="729802" y="3297981"/>
            <a:ext cx="2459865" cy="14507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Server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701C3A4-ABAE-406C-AC24-81C2A14D7DF4}"/>
              </a:ext>
            </a:extLst>
          </p:cNvPr>
          <p:cNvSpPr/>
          <p:nvPr/>
        </p:nvSpPr>
        <p:spPr>
          <a:xfrm>
            <a:off x="3344213" y="3174642"/>
            <a:ext cx="2331075" cy="8917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Protocolo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05D78D2-6DF3-4AA9-9797-667003040C24}"/>
              </a:ext>
            </a:extLst>
          </p:cNvPr>
          <p:cNvCxnSpPr>
            <a:stCxn id="10" idx="3"/>
          </p:cNvCxnSpPr>
          <p:nvPr/>
        </p:nvCxnSpPr>
        <p:spPr>
          <a:xfrm>
            <a:off x="3189667" y="4023360"/>
            <a:ext cx="3842198" cy="61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90343AA-0835-450F-AA18-AF78F18021D1}"/>
              </a:ext>
            </a:extLst>
          </p:cNvPr>
          <p:cNvCxnSpPr/>
          <p:nvPr/>
        </p:nvCxnSpPr>
        <p:spPr>
          <a:xfrm flipH="1" flipV="1">
            <a:off x="3344213" y="4636394"/>
            <a:ext cx="3790683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BC66A80-E5DA-404D-9C02-40C52039AAE6}"/>
              </a:ext>
            </a:extLst>
          </p:cNvPr>
          <p:cNvSpPr/>
          <p:nvPr/>
        </p:nvSpPr>
        <p:spPr>
          <a:xfrm>
            <a:off x="7959403" y="1737360"/>
            <a:ext cx="1326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E4A766-59F1-4386-96F4-AB0C15CB38F6}"/>
              </a:ext>
            </a:extLst>
          </p:cNvPr>
          <p:cNvSpPr/>
          <p:nvPr/>
        </p:nvSpPr>
        <p:spPr>
          <a:xfrm rot="492169">
            <a:off x="4451920" y="4217799"/>
            <a:ext cx="8808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F4EA1DE-9A38-4612-B23B-D87B842847E7}"/>
              </a:ext>
            </a:extLst>
          </p:cNvPr>
          <p:cNvSpPr/>
          <p:nvPr/>
        </p:nvSpPr>
        <p:spPr>
          <a:xfrm rot="492169">
            <a:off x="4418844" y="4809213"/>
            <a:ext cx="8092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87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DC99651-3399-41EB-B6D2-5123E2EDD6B3}"/>
              </a:ext>
            </a:extLst>
          </p:cNvPr>
          <p:cNvSpPr txBox="1">
            <a:spLocks/>
          </p:cNvSpPr>
          <p:nvPr/>
        </p:nvSpPr>
        <p:spPr>
          <a:xfrm>
            <a:off x="1159528" y="32309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Pruebas en Consola: Cliente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7C3EE8-EC85-4F28-8032-48CA8382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3" t="13692" r="68521" b="57750"/>
          <a:stretch/>
        </p:blipFill>
        <p:spPr>
          <a:xfrm>
            <a:off x="3101662" y="2163650"/>
            <a:ext cx="5988675" cy="38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BCA60-77CB-46D4-A804-C115C243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Pruebas en Consola: Servidor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505A44-F51D-4D83-B17E-8D3D0CFA3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2" t="25321" r="57108" b="36952"/>
          <a:stretch/>
        </p:blipFill>
        <p:spPr>
          <a:xfrm>
            <a:off x="1097280" y="2162361"/>
            <a:ext cx="4509337" cy="39362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D93646-353D-4239-8429-08DFE2AB8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80" t="25322" r="55785" b="36379"/>
          <a:stretch/>
        </p:blipFill>
        <p:spPr>
          <a:xfrm>
            <a:off x="6978268" y="2162361"/>
            <a:ext cx="4751824" cy="3960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103D399-CF55-4F41-9353-D0816ED49844}"/>
              </a:ext>
            </a:extLst>
          </p:cNvPr>
          <p:cNvSpPr/>
          <p:nvPr/>
        </p:nvSpPr>
        <p:spPr>
          <a:xfrm>
            <a:off x="7018986" y="4405168"/>
            <a:ext cx="1223493" cy="2446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4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A16C-4AE2-4661-B2D2-153CFF26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Pruebas en Consola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0F11EB-53D1-42A4-8533-59BDA5863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4" t="13504" r="70057" b="49622"/>
          <a:stretch/>
        </p:blipFill>
        <p:spPr>
          <a:xfrm>
            <a:off x="900498" y="2489717"/>
            <a:ext cx="4534386" cy="3778198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95B7AC-9F33-4FEC-B14B-9795EF685C38}"/>
              </a:ext>
            </a:extLst>
          </p:cNvPr>
          <p:cNvSpPr/>
          <p:nvPr/>
        </p:nvSpPr>
        <p:spPr>
          <a:xfrm>
            <a:off x="844478" y="4082603"/>
            <a:ext cx="1138868" cy="1702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55F6A5-3950-4A1B-914E-6872E7666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1" t="25322" r="56050" b="39525"/>
          <a:stretch/>
        </p:blipFill>
        <p:spPr>
          <a:xfrm>
            <a:off x="6300741" y="2497658"/>
            <a:ext cx="4886557" cy="380846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F71F4D8C-2AD5-4BD6-A22D-59B09978C943}"/>
              </a:ext>
            </a:extLst>
          </p:cNvPr>
          <p:cNvSpPr txBox="1">
            <a:spLocks/>
          </p:cNvSpPr>
          <p:nvPr/>
        </p:nvSpPr>
        <p:spPr>
          <a:xfrm>
            <a:off x="1887887" y="1724919"/>
            <a:ext cx="2253374" cy="769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Clientes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C3300E0-B1DA-4AEA-A39F-F3E975194062}"/>
              </a:ext>
            </a:extLst>
          </p:cNvPr>
          <p:cNvSpPr txBox="1">
            <a:spLocks/>
          </p:cNvSpPr>
          <p:nvPr/>
        </p:nvSpPr>
        <p:spPr>
          <a:xfrm>
            <a:off x="7400572" y="1732860"/>
            <a:ext cx="2253374" cy="769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Servidor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64CA367-3735-4A68-901A-FC1E2EBD7D44}"/>
              </a:ext>
            </a:extLst>
          </p:cNvPr>
          <p:cNvSpPr/>
          <p:nvPr/>
        </p:nvSpPr>
        <p:spPr>
          <a:xfrm>
            <a:off x="6300741" y="4195829"/>
            <a:ext cx="782639" cy="182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6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6A3A0-31A4-4FEA-AF34-D5B754DA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54CC5F-0619-474A-A191-6A52C06C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800" dirty="0"/>
              <a:t>El código del protocolo de comunicación BacNet es a código abierto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/>
              <a:t>Posee soporte en distintas plataformas y especialmente el lenguaje de programación C#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/>
              <a:t>Es un protocolo utilizado en entornos no orientados a conexión , así que de ser necesario se tiene que desarrollar una seguridad para la privacidad de los datos </a:t>
            </a:r>
          </a:p>
          <a:p>
            <a:pPr>
              <a:buFont typeface="Wingdings" panose="05000000000000000000" pitchFamily="2" charset="2"/>
              <a:buChar char="q"/>
            </a:pPr>
            <a:endParaRPr lang="es-ES" sz="2800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97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DFC05-AD6C-49B6-938B-DD2EDF2AC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Proyecto Final de Programación Avanzada	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63EEB-7C85-4ACB-82C3-D53981A0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19"/>
            <a:ext cx="10259115" cy="1867907"/>
          </a:xfrm>
        </p:spPr>
        <p:txBody>
          <a:bodyPr>
            <a:normAutofit/>
          </a:bodyPr>
          <a:lstStyle/>
          <a:p>
            <a:r>
              <a:rPr lang="es-ES" b="1" dirty="0"/>
              <a:t>Tema: </a:t>
            </a:r>
            <a:r>
              <a:rPr lang="es-ES" dirty="0"/>
              <a:t>comunicación por el protocolo de Comunicación BacNet</a:t>
            </a:r>
          </a:p>
          <a:p>
            <a:r>
              <a:rPr lang="es-ES" b="1" dirty="0"/>
              <a:t>Autor: </a:t>
            </a:r>
            <a:r>
              <a:rPr lang="es-ES" dirty="0"/>
              <a:t>Esteban Acevedo Santana</a:t>
            </a:r>
          </a:p>
          <a:p>
            <a:r>
              <a:rPr lang="es-ES" b="1" dirty="0"/>
              <a:t>Grupo:</a:t>
            </a:r>
            <a:r>
              <a:rPr lang="es-ES" dirty="0"/>
              <a:t> A31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61300D-142C-4434-A14F-8182E1E0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80" y="321971"/>
            <a:ext cx="1806776" cy="14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F8B20-9A98-428D-96E5-F1BEC38B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de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BAE0F-AF4D-41A4-A158-E9B4881E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3"/>
            <a:ext cx="9785368" cy="1348227"/>
          </a:xfrm>
        </p:spPr>
        <p:txBody>
          <a:bodyPr>
            <a:normAutofit/>
          </a:bodyPr>
          <a:lstStyle/>
          <a:p>
            <a:r>
              <a:rPr lang="es-ES" sz="2800" i="1" dirty="0"/>
              <a:t>Un protocolo de comunicación es un sistema de reglas que permiten que dos o más entidades de un sistema de comunicación se comuniquen entre ellas para transmitir información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72A536-F079-4B45-BEC7-4A06C89C6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89" y="3008903"/>
            <a:ext cx="5575707" cy="330341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19682FE-FF02-48CB-8EE2-BF34DAC4FECD}"/>
              </a:ext>
            </a:extLst>
          </p:cNvPr>
          <p:cNvSpPr txBox="1">
            <a:spLocks/>
          </p:cNvSpPr>
          <p:nvPr/>
        </p:nvSpPr>
        <p:spPr>
          <a:xfrm>
            <a:off x="1097280" y="3664041"/>
            <a:ext cx="5318544" cy="192490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S" sz="2800" i="1" dirty="0"/>
              <a:t> HTTP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i="1" dirty="0"/>
              <a:t> Serial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i="1" dirty="0"/>
              <a:t> TCP/IP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i="1" dirty="0"/>
              <a:t> POP3</a:t>
            </a:r>
          </a:p>
        </p:txBody>
      </p:sp>
    </p:spTree>
    <p:extLst>
      <p:ext uri="{BB962C8B-B14F-4D97-AF65-F5344CB8AC3E}">
        <p14:creationId xmlns:p14="http://schemas.microsoft.com/office/powerpoint/2010/main" val="357893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20635-E117-4CE9-A3CB-1594A2F2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82"/>
            <a:ext cx="5472448" cy="1325563"/>
          </a:xfrm>
        </p:spPr>
        <p:txBody>
          <a:bodyPr/>
          <a:lstStyle/>
          <a:p>
            <a:r>
              <a:rPr lang="es-ES" dirty="0"/>
              <a:t>Protocolo BacNet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FC5DF2-4035-431A-B682-56A7FFEB0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38" y="363582"/>
            <a:ext cx="2446046" cy="12230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D80FC3-88BB-4438-8346-FB04970F7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80" y="2413221"/>
            <a:ext cx="4961283" cy="325976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AA40978-A78D-438D-A0E7-FA4F15027FDB}"/>
              </a:ext>
            </a:extLst>
          </p:cNvPr>
          <p:cNvSpPr txBox="1">
            <a:spLocks/>
          </p:cNvSpPr>
          <p:nvPr/>
        </p:nvSpPr>
        <p:spPr>
          <a:xfrm>
            <a:off x="638334" y="2245305"/>
            <a:ext cx="6348046" cy="3331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9600" dirty="0"/>
              <a:t>Protocolo utilizado en edificios actuales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9600" dirty="0"/>
              <a:t>Control de muchos dispositivos en tiempo real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9600" dirty="0"/>
              <a:t>Programación asincrónica mediante eventos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9600" dirty="0"/>
              <a:t>No es un protocolo orientado a conexiones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9600" dirty="0"/>
          </a:p>
          <a:p>
            <a:endParaRPr lang="es-ES" sz="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8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981E4-6CF0-4534-A058-3238BD97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175" y="0"/>
            <a:ext cx="10515600" cy="1325563"/>
          </a:xfrm>
        </p:spPr>
        <p:txBody>
          <a:bodyPr/>
          <a:lstStyle/>
          <a:p>
            <a:r>
              <a:rPr lang="es-ES" dirty="0"/>
              <a:t>Funcionamiento básico del protocolo 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91E26A-65E9-4E16-ABC4-5C322FE8C783}"/>
              </a:ext>
            </a:extLst>
          </p:cNvPr>
          <p:cNvSpPr/>
          <p:nvPr/>
        </p:nvSpPr>
        <p:spPr>
          <a:xfrm>
            <a:off x="8268236" y="1956628"/>
            <a:ext cx="2987899" cy="40449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/>
              <a:t>Red con  dispositivos activos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1C79521-14B7-4175-9AFC-5BE4259E630B}"/>
              </a:ext>
            </a:extLst>
          </p:cNvPr>
          <p:cNvSpPr/>
          <p:nvPr/>
        </p:nvSpPr>
        <p:spPr>
          <a:xfrm>
            <a:off x="1158025" y="1956627"/>
            <a:ext cx="2987899" cy="40449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/>
              <a:t>Nueva Conexión 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66CD3A1-E766-4449-852E-A7BA39AD0912}"/>
              </a:ext>
            </a:extLst>
          </p:cNvPr>
          <p:cNvSpPr/>
          <p:nvPr/>
        </p:nvSpPr>
        <p:spPr>
          <a:xfrm>
            <a:off x="4262367" y="2424960"/>
            <a:ext cx="3889419" cy="4121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266B13C-F576-465A-9BC2-D2FE7DBB6088}"/>
              </a:ext>
            </a:extLst>
          </p:cNvPr>
          <p:cNvSpPr/>
          <p:nvPr/>
        </p:nvSpPr>
        <p:spPr>
          <a:xfrm rot="10800000">
            <a:off x="4239732" y="3370841"/>
            <a:ext cx="3889419" cy="565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B8B5B38-5333-4C8C-A068-9C2E61C04E6C}"/>
              </a:ext>
            </a:extLst>
          </p:cNvPr>
          <p:cNvSpPr/>
          <p:nvPr/>
        </p:nvSpPr>
        <p:spPr>
          <a:xfrm>
            <a:off x="5087548" y="1655657"/>
            <a:ext cx="2016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WhoIs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845C684-82CE-414C-83F9-86ED9D961E2F}"/>
              </a:ext>
            </a:extLst>
          </p:cNvPr>
          <p:cNvSpPr/>
          <p:nvPr/>
        </p:nvSpPr>
        <p:spPr>
          <a:xfrm>
            <a:off x="5562317" y="2677157"/>
            <a:ext cx="124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Iam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642347BC-9BCF-43EC-A5FD-ADA68C92C7C6}"/>
              </a:ext>
            </a:extLst>
          </p:cNvPr>
          <p:cNvSpPr/>
          <p:nvPr/>
        </p:nvSpPr>
        <p:spPr>
          <a:xfrm>
            <a:off x="4262367" y="4984692"/>
            <a:ext cx="3889420" cy="41212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7EAB220-6420-4E5B-A861-9AE7EF7F3196}"/>
              </a:ext>
            </a:extLst>
          </p:cNvPr>
          <p:cNvSpPr/>
          <p:nvPr/>
        </p:nvSpPr>
        <p:spPr>
          <a:xfrm>
            <a:off x="4086613" y="4316762"/>
            <a:ext cx="42176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Read</a:t>
            </a:r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s-ES" sz="3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Write</a:t>
            </a:r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ES" sz="3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Property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2" name="Flecha: en U 21">
            <a:extLst>
              <a:ext uri="{FF2B5EF4-FFF2-40B4-BE49-F238E27FC236}">
                <a16:creationId xmlns:a16="http://schemas.microsoft.com/office/drawing/2014/main" id="{D2F8E97E-B8DC-432A-B4BC-66E71738FF9B}"/>
              </a:ext>
            </a:extLst>
          </p:cNvPr>
          <p:cNvSpPr/>
          <p:nvPr/>
        </p:nvSpPr>
        <p:spPr>
          <a:xfrm rot="5400000">
            <a:off x="4316974" y="2495629"/>
            <a:ext cx="762973" cy="826904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F990FCA-9735-4396-B2DD-AED90420F6A0}"/>
              </a:ext>
            </a:extLst>
          </p:cNvPr>
          <p:cNvSpPr/>
          <p:nvPr/>
        </p:nvSpPr>
        <p:spPr>
          <a:xfrm>
            <a:off x="4309274" y="3936481"/>
            <a:ext cx="3889419" cy="221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9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C6C91-68C7-4534-9BB2-9C20AE94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807" y="927814"/>
            <a:ext cx="9300476" cy="1700870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Diagrama de clases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79D7667-711E-4011-8D3F-D65DE5B6F45A}"/>
              </a:ext>
            </a:extLst>
          </p:cNvPr>
          <p:cNvSpPr/>
          <p:nvPr/>
        </p:nvSpPr>
        <p:spPr>
          <a:xfrm>
            <a:off x="5153691" y="2094641"/>
            <a:ext cx="1596980" cy="6954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Interface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D4CC9E7-7A27-400F-A482-D3118E6BFDC5}"/>
              </a:ext>
            </a:extLst>
          </p:cNvPr>
          <p:cNvSpPr/>
          <p:nvPr/>
        </p:nvSpPr>
        <p:spPr>
          <a:xfrm>
            <a:off x="5153691" y="3533856"/>
            <a:ext cx="1596980" cy="6954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Service</a:t>
            </a:r>
            <a:endParaRPr lang="es-ES" sz="24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25641CE-3D95-4668-BCE8-D12FCEE5D20C}"/>
              </a:ext>
            </a:extLst>
          </p:cNvPr>
          <p:cNvSpPr/>
          <p:nvPr/>
        </p:nvSpPr>
        <p:spPr>
          <a:xfrm>
            <a:off x="1571435" y="5234726"/>
            <a:ext cx="1777281" cy="6954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Client</a:t>
            </a:r>
          </a:p>
          <a:p>
            <a:pPr algn="ctr"/>
            <a:r>
              <a:rPr lang="es-ES" sz="2400" dirty="0" err="1"/>
              <a:t>OnlyRead</a:t>
            </a:r>
            <a:endParaRPr lang="es-ES" sz="2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97850AA-2794-4CB7-AB9E-4F7FD69B949C}"/>
              </a:ext>
            </a:extLst>
          </p:cNvPr>
          <p:cNvSpPr/>
          <p:nvPr/>
        </p:nvSpPr>
        <p:spPr>
          <a:xfrm>
            <a:off x="5074270" y="5234726"/>
            <a:ext cx="1777283" cy="6954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Client</a:t>
            </a:r>
          </a:p>
          <a:p>
            <a:pPr algn="ctr"/>
            <a:r>
              <a:rPr lang="es-ES" sz="2400" dirty="0" err="1"/>
              <a:t>ReadWrite</a:t>
            </a:r>
            <a:endParaRPr lang="es-ES" sz="2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CEC2F6D-E910-4DD2-976E-BD5958F95906}"/>
              </a:ext>
            </a:extLst>
          </p:cNvPr>
          <p:cNvSpPr/>
          <p:nvPr/>
        </p:nvSpPr>
        <p:spPr>
          <a:xfrm>
            <a:off x="8525380" y="5234726"/>
            <a:ext cx="1596980" cy="6954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Server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EF83E00-B4A9-4F5D-AD0C-77097230C133}"/>
              </a:ext>
            </a:extLst>
          </p:cNvPr>
          <p:cNvCxnSpPr>
            <a:cxnSpLocks/>
          </p:cNvCxnSpPr>
          <p:nvPr/>
        </p:nvCxnSpPr>
        <p:spPr>
          <a:xfrm flipH="1">
            <a:off x="3466559" y="4229316"/>
            <a:ext cx="1607712" cy="85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ECC3112-CA51-4E9C-B33A-036492AACE0F}"/>
              </a:ext>
            </a:extLst>
          </p:cNvPr>
          <p:cNvCxnSpPr>
            <a:cxnSpLocks/>
          </p:cNvCxnSpPr>
          <p:nvPr/>
        </p:nvCxnSpPr>
        <p:spPr>
          <a:xfrm>
            <a:off x="6830092" y="4229316"/>
            <a:ext cx="1569075" cy="85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84E8816-8FEF-40BC-83F7-A6096681686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52181" y="4229316"/>
            <a:ext cx="0" cy="85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65FDC7C-19D7-4B8C-8AA7-5B4E14C184B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52181" y="2790101"/>
            <a:ext cx="0" cy="51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8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58E16-22E9-453D-BA80-F2809374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7279"/>
            <a:ext cx="10068703" cy="810081"/>
          </a:xfrm>
        </p:spPr>
        <p:txBody>
          <a:bodyPr>
            <a:normAutofit/>
          </a:bodyPr>
          <a:lstStyle/>
          <a:p>
            <a:r>
              <a:rPr lang="es-ES" dirty="0"/>
              <a:t>Interface</a:t>
            </a:r>
            <a:endParaRPr lang="es-ES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87C3BD-5FC2-45DD-B74C-32BA6DC2D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2" t="30976" r="28064" b="39713"/>
          <a:stretch/>
        </p:blipFill>
        <p:spPr>
          <a:xfrm>
            <a:off x="510580" y="2424667"/>
            <a:ext cx="11170839" cy="30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CE1739E-EFFC-43CA-BE8E-7398CC2B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29" y="823254"/>
            <a:ext cx="5023671" cy="784323"/>
          </a:xfrm>
        </p:spPr>
        <p:txBody>
          <a:bodyPr>
            <a:normAutofit/>
          </a:bodyPr>
          <a:lstStyle/>
          <a:p>
            <a:r>
              <a:rPr lang="es-ES" dirty="0"/>
              <a:t>Servicio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517109E-F443-438B-94DA-F1672E1B08FF}"/>
              </a:ext>
            </a:extLst>
          </p:cNvPr>
          <p:cNvSpPr txBox="1">
            <a:spLocks/>
          </p:cNvSpPr>
          <p:nvPr/>
        </p:nvSpPr>
        <p:spPr>
          <a:xfrm>
            <a:off x="599030" y="3036194"/>
            <a:ext cx="4732823" cy="127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EE21956-BF0A-42C4-93FE-5689768F7AAE}"/>
              </a:ext>
            </a:extLst>
          </p:cNvPr>
          <p:cNvSpPr txBox="1">
            <a:spLocks/>
          </p:cNvSpPr>
          <p:nvPr/>
        </p:nvSpPr>
        <p:spPr>
          <a:xfrm>
            <a:off x="273705" y="2068877"/>
            <a:ext cx="5023671" cy="19346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/>
              <a:t>Clase Abstracta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/>
              <a:t>Contiene todas las implementaciones y variables del protocolo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8B31C00-A429-4F06-B38D-5994ABA57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6" t="15194" r="52360" b="27125"/>
          <a:stretch/>
        </p:blipFill>
        <p:spPr>
          <a:xfrm>
            <a:off x="5022761" y="347730"/>
            <a:ext cx="6452314" cy="58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4F8024A1-9C57-4EEE-A385-B9A6B7D9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7279"/>
            <a:ext cx="10068703" cy="81008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Clientes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E8885B3-33B7-4209-9BD6-582079AC9BAF}"/>
              </a:ext>
            </a:extLst>
          </p:cNvPr>
          <p:cNvSpPr/>
          <p:nvPr/>
        </p:nvSpPr>
        <p:spPr>
          <a:xfrm>
            <a:off x="7463230" y="1900100"/>
            <a:ext cx="32698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 </a:t>
            </a:r>
            <a:r>
              <a:rPr lang="es-E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ReadWrite</a:t>
            </a:r>
            <a:endParaRPr lang="es-E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915399-7A2A-4C7B-97E5-FC210E633751}"/>
              </a:ext>
            </a:extLst>
          </p:cNvPr>
          <p:cNvSpPr/>
          <p:nvPr/>
        </p:nvSpPr>
        <p:spPr>
          <a:xfrm>
            <a:off x="1352132" y="1900100"/>
            <a:ext cx="31097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 </a:t>
            </a:r>
            <a:r>
              <a:rPr lang="es-E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OnlyRead</a:t>
            </a:r>
            <a:endParaRPr lang="es-E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80AB83F-AF9A-4C8D-932F-EB864F2A2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9" t="21206" r="56786" b="41592"/>
          <a:stretch/>
        </p:blipFill>
        <p:spPr>
          <a:xfrm>
            <a:off x="224596" y="2565681"/>
            <a:ext cx="5364835" cy="355477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5EDC80A-5004-4026-9F20-BA6205D0C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9" t="23649" r="54223" b="42344"/>
          <a:stretch/>
        </p:blipFill>
        <p:spPr>
          <a:xfrm>
            <a:off x="5694137" y="2565681"/>
            <a:ext cx="6273267" cy="35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F118A-C94A-4E4F-8A63-CDAD6373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9463396" cy="748454"/>
          </a:xfrm>
        </p:spPr>
        <p:txBody>
          <a:bodyPr/>
          <a:lstStyle/>
          <a:p>
            <a:pPr algn="ctr"/>
            <a:r>
              <a:rPr lang="es-ES" dirty="0"/>
              <a:t>Servidor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DAD17D-395F-4C15-82C6-B8DD442FA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53" t="28534" r="41057" b="27501"/>
          <a:stretch/>
        </p:blipFill>
        <p:spPr>
          <a:xfrm>
            <a:off x="1899633" y="1867437"/>
            <a:ext cx="8392733" cy="44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236</Words>
  <Application>Microsoft Office PowerPoint</Application>
  <PresentationFormat>Panorámica</PresentationFormat>
  <Paragraphs>68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Retrospección</vt:lpstr>
      <vt:lpstr>Proyecto Final de Programación Avanzada  </vt:lpstr>
      <vt:lpstr>Protocolo de Comunicación</vt:lpstr>
      <vt:lpstr>Protocolo BacNet</vt:lpstr>
      <vt:lpstr>Funcionamiento básico del protocolo  </vt:lpstr>
      <vt:lpstr>       Diagrama de clases  </vt:lpstr>
      <vt:lpstr>Interface</vt:lpstr>
      <vt:lpstr>Servicio</vt:lpstr>
      <vt:lpstr>Clientes</vt:lpstr>
      <vt:lpstr>Servidor</vt:lpstr>
      <vt:lpstr>Pruebas Unitarias</vt:lpstr>
      <vt:lpstr>Pruebas del protocolo en consola</vt:lpstr>
      <vt:lpstr>Presentación de PowerPoint</vt:lpstr>
      <vt:lpstr>Pruebas en Consola: Servidor</vt:lpstr>
      <vt:lpstr>Pruebas en Consola</vt:lpstr>
      <vt:lpstr>Conclusiones </vt:lpstr>
      <vt:lpstr>Proyecto Final de Programación Avanzada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Programación Avanzada  </dc:title>
  <dc:creator>Esteban</dc:creator>
  <cp:lastModifiedBy>Esteban</cp:lastModifiedBy>
  <cp:revision>31</cp:revision>
  <dcterms:created xsi:type="dcterms:W3CDTF">2022-12-19T15:00:35Z</dcterms:created>
  <dcterms:modified xsi:type="dcterms:W3CDTF">2022-12-20T16:27:28Z</dcterms:modified>
</cp:coreProperties>
</file>