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3" autoAdjust="0"/>
  </p:normalViewPr>
  <p:slideViewPr>
    <p:cSldViewPr snapToGrid="0">
      <p:cViewPr varScale="1">
        <p:scale>
          <a:sx n="68" d="100"/>
          <a:sy n="68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9297-851F-4CB7-A286-B1544562DD3F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32718-5888-42C9-96F3-C369ABFA7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4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ranscepto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Objetivo:Crear</a:t>
            </a:r>
            <a:r>
              <a:rPr lang="es-ES" dirty="0"/>
              <a:t> una interfaz que permita la comunicación  entre dispositivos industriales mediante  los protocolos BacNet y Bluetooth en  el  lenguaje de programación 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32718-5888-42C9-96F3-C369ABFA7F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62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Bluetooth es una especificación industrial para redes inalámbricas de área personal diseñado especialmente para dispositivos de bajo consumo, que requieren corto alcance de emisión y basados en </a:t>
            </a:r>
            <a:r>
              <a:rPr lang="es-ES" sz="1200" dirty="0">
                <a:hlinkClick r:id="rId3" tooltip="Transceptor"/>
              </a:rPr>
              <a:t>transceptores</a:t>
            </a:r>
            <a:r>
              <a:rPr lang="es-ES" sz="1200" dirty="0"/>
              <a:t> de bajo coste, creado por Bluetooth </a:t>
            </a:r>
            <a:r>
              <a:rPr lang="es-ES" sz="1200" dirty="0" err="1"/>
              <a:t>Special</a:t>
            </a:r>
            <a:r>
              <a:rPr lang="es-ES" sz="1200" dirty="0"/>
              <a:t> </a:t>
            </a:r>
            <a:r>
              <a:rPr lang="es-ES" sz="1200" dirty="0" err="1"/>
              <a:t>Interest</a:t>
            </a:r>
            <a:r>
              <a:rPr lang="es-ES" sz="1200" dirty="0"/>
              <a:t> </a:t>
            </a:r>
            <a:r>
              <a:rPr lang="es-ES" sz="1200" dirty="0" err="1"/>
              <a:t>Group</a:t>
            </a:r>
            <a:r>
              <a:rPr lang="es-ES" sz="1200" dirty="0"/>
              <a:t>, Inc. que posibilita la transmisión de voz y datos entre diferentes dispositivos mediante un enlace por radiofrecuencia en la banda ISM de los 2.4 GHz</a:t>
            </a:r>
            <a:endParaRPr lang="es-CU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32718-5888-42C9-96F3-C369ABFA7F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27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/>
              <a:t>BACnet</a:t>
            </a:r>
            <a:r>
              <a:rPr lang="es-ES" sz="1200" dirty="0"/>
              <a:t> es un protocolo de comunicación de datos diseñado para comunicar entre sí a los diferentes aparatos electrónicos presentes en los edificios actuales Originalmente diseñado por la ASHRAE actualmente es también un estándar de la ISO y ANSI</a:t>
            </a:r>
            <a:endParaRPr lang="es-CU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32718-5888-42C9-96F3-C369ABFA7F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0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clase permitirá la comunicación en paralelo con los instrumentos y sensores físicos conectados a la red,  se instancian ambas </a:t>
            </a:r>
            <a:r>
              <a:rPr lang="es-ES" dirty="0" err="1"/>
              <a:t>B_Service</a:t>
            </a:r>
            <a:r>
              <a:rPr lang="es-ES" dirty="0"/>
              <a:t>  que se pondrán a escuchar sus respectivos eventos para la comunicación con los dispositivos.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32718-5888-42C9-96F3-C369ABFA7F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8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3365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3530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0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97374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50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39924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73310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97919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8631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593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75116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040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9804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39478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585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0237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363E-CD19-4CFE-9F0C-C0D799CC25AD}" type="datetimeFigureOut">
              <a:rPr lang="es-CU" smtClean="0"/>
              <a:t>6/12/2022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119ADC-F72C-4655-B87F-2DBBEFB9EFF8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5264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BCFD9-ADAE-4A7D-A224-3243F57B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57" y="414044"/>
            <a:ext cx="8911687" cy="2320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/>
              <a:t>Corte de </a:t>
            </a:r>
            <a:br>
              <a:rPr lang="en-US" sz="8000" dirty="0"/>
            </a:br>
            <a:r>
              <a:rPr lang="en-US" sz="8000" dirty="0"/>
              <a:t>Proyecto Final</a:t>
            </a:r>
            <a:endParaRPr lang="es-CU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E12BA-6639-4342-9265-8AC147AB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945" y="2734904"/>
            <a:ext cx="9134899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/>
              <a:t>Tema</a:t>
            </a:r>
            <a:r>
              <a:rPr lang="en-US" sz="2400" b="1" dirty="0"/>
              <a:t>:</a:t>
            </a:r>
          </a:p>
          <a:p>
            <a:pPr marL="0" indent="0" algn="ctr">
              <a:buNone/>
            </a:pPr>
            <a:r>
              <a:rPr lang="es-ES" sz="2400" b="1" dirty="0"/>
              <a:t>Interfaz de comunicación con dispositivos industriales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/>
              <a:t>Integrantes:</a:t>
            </a:r>
          </a:p>
          <a:p>
            <a:pPr marL="0" indent="0">
              <a:buNone/>
            </a:pPr>
            <a:r>
              <a:rPr lang="es-ES" sz="2000" i="1" dirty="0"/>
              <a:t>Esteban Acevedo Santana</a:t>
            </a:r>
          </a:p>
          <a:p>
            <a:pPr marL="0" indent="0">
              <a:buNone/>
            </a:pPr>
            <a:r>
              <a:rPr lang="es-ES" sz="2000" i="1" dirty="0" err="1"/>
              <a:t>Mayla</a:t>
            </a:r>
            <a:r>
              <a:rPr lang="es-ES" sz="2000" i="1" dirty="0"/>
              <a:t> Pérez Otero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2190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F45A6-6B0B-4B6E-8EB5-B600F7B7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187" y="528906"/>
            <a:ext cx="3564890" cy="1004473"/>
          </a:xfrm>
        </p:spPr>
        <p:txBody>
          <a:bodyPr>
            <a:noAutofit/>
          </a:bodyPr>
          <a:lstStyle/>
          <a:p>
            <a:r>
              <a:rPr lang="en-US" sz="5400" dirty="0"/>
              <a:t>Bluetooth</a:t>
            </a:r>
            <a:endParaRPr lang="es-CU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1F8E9-2968-4DBA-A01E-B7D34E25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187" y="1990356"/>
            <a:ext cx="8915400" cy="3777622"/>
          </a:xfrm>
        </p:spPr>
        <p:txBody>
          <a:bodyPr>
            <a:normAutofit/>
          </a:bodyPr>
          <a:lstStyle/>
          <a:p>
            <a:r>
              <a:rPr lang="es-ES" sz="2400" dirty="0"/>
              <a:t>Clase </a:t>
            </a:r>
            <a:r>
              <a:rPr lang="es-ES" sz="2400" dirty="0" err="1"/>
              <a:t>Bluetooth_Service</a:t>
            </a:r>
            <a:endParaRPr lang="es-ES" sz="2400" dirty="0"/>
          </a:p>
          <a:p>
            <a:r>
              <a:rPr lang="es-ES" sz="2400" dirty="0"/>
              <a:t>Hereda de la interface </a:t>
            </a:r>
            <a:r>
              <a:rPr lang="es-ES" sz="2400" dirty="0" err="1"/>
              <a:t>Bluetooth_Interface</a:t>
            </a:r>
            <a:endParaRPr lang="es-ES" sz="2400" dirty="0"/>
          </a:p>
          <a:p>
            <a:r>
              <a:rPr lang="es-ES" sz="2400" dirty="0"/>
              <a:t>Permite la comunicación con dispositivos industriales de manera inalámbrica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00FEC3-63B7-42A0-8428-3ADC3EDA6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7" y="685068"/>
            <a:ext cx="692147" cy="6921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614B32-422F-4303-890E-9710C6DF8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38" y="4248442"/>
            <a:ext cx="4291069" cy="19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B0BB-A7E6-4811-A6EB-9582546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254" y="589490"/>
            <a:ext cx="2805235" cy="1280890"/>
          </a:xfrm>
        </p:spPr>
        <p:txBody>
          <a:bodyPr>
            <a:normAutofit/>
          </a:bodyPr>
          <a:lstStyle/>
          <a:p>
            <a:r>
              <a:rPr lang="en-US" sz="5400" dirty="0"/>
              <a:t>BacNet</a:t>
            </a:r>
            <a:endParaRPr lang="es-CU" sz="54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E11C1F1-ABD2-41A2-9551-D7BD666B6A26}"/>
              </a:ext>
            </a:extLst>
          </p:cNvPr>
          <p:cNvSpPr txBox="1">
            <a:spLocks/>
          </p:cNvSpPr>
          <p:nvPr/>
        </p:nvSpPr>
        <p:spPr>
          <a:xfrm>
            <a:off x="2076254" y="2067504"/>
            <a:ext cx="8915400" cy="19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Clase </a:t>
            </a:r>
            <a:r>
              <a:rPr lang="es-ES" sz="2400" dirty="0" err="1"/>
              <a:t>BacNet_Service</a:t>
            </a:r>
            <a:endParaRPr lang="es-ES" sz="2400" dirty="0"/>
          </a:p>
          <a:p>
            <a:r>
              <a:rPr lang="es-ES" sz="2400" dirty="0"/>
              <a:t>Hereda de la interface </a:t>
            </a:r>
            <a:r>
              <a:rPr lang="es-ES" sz="2400" dirty="0" err="1"/>
              <a:t>BacNet_Interface</a:t>
            </a:r>
            <a:endParaRPr lang="es-ES" sz="2400" dirty="0"/>
          </a:p>
          <a:p>
            <a:r>
              <a:rPr lang="es-ES" sz="2400" dirty="0"/>
              <a:t>Incluye servicios como </a:t>
            </a:r>
            <a:r>
              <a:rPr lang="en-US" sz="2400" dirty="0"/>
              <a:t>Who-Is, I-am, Read-Property y Write-Property para la </a:t>
            </a:r>
            <a:r>
              <a:rPr lang="es-ES" sz="2400" dirty="0"/>
              <a:t>comunicación entre dispositivos.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B03E55-CB91-4753-BC9D-80E4B57D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1157"/>
            <a:ext cx="5358749" cy="2687827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5220B466-4EC8-4DD5-8385-0E1B7127B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55" y="524536"/>
            <a:ext cx="1142902" cy="1142902"/>
          </a:xfrm>
        </p:spPr>
      </p:pic>
    </p:spTree>
    <p:extLst>
      <p:ext uri="{BB962C8B-B14F-4D97-AF65-F5344CB8AC3E}">
        <p14:creationId xmlns:p14="http://schemas.microsoft.com/office/powerpoint/2010/main" val="31484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9DACC3-25D4-41F2-92B0-2F2F6204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19" y="3429000"/>
            <a:ext cx="9597081" cy="341608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2C342B8-AD09-401F-AB6B-62C7F1A5C876}"/>
              </a:ext>
            </a:extLst>
          </p:cNvPr>
          <p:cNvSpPr txBox="1">
            <a:spLocks/>
          </p:cNvSpPr>
          <p:nvPr/>
        </p:nvSpPr>
        <p:spPr>
          <a:xfrm>
            <a:off x="1491875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Interface de </a:t>
            </a:r>
            <a:r>
              <a:rPr lang="es-ES" sz="4800" dirty="0"/>
              <a:t>comunicación</a:t>
            </a:r>
            <a:r>
              <a:rPr lang="en-US" sz="4800" dirty="0"/>
              <a:t> </a:t>
            </a:r>
            <a:endParaRPr lang="es-CU" sz="48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907F520-DEA3-4056-88D6-41E4FEF4ACC3}"/>
              </a:ext>
            </a:extLst>
          </p:cNvPr>
          <p:cNvSpPr txBox="1">
            <a:spLocks/>
          </p:cNvSpPr>
          <p:nvPr/>
        </p:nvSpPr>
        <p:spPr>
          <a:xfrm>
            <a:off x="2296363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Clase </a:t>
            </a:r>
            <a:r>
              <a:rPr lang="es-ES" dirty="0" err="1"/>
              <a:t>BB_Service</a:t>
            </a:r>
            <a:r>
              <a:rPr lang="es-ES" dirty="0"/>
              <a:t>  (BacNet-Bluetooth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Hereda de la interface </a:t>
            </a:r>
            <a:r>
              <a:rPr lang="es-ES" dirty="0" err="1"/>
              <a:t>BB_Interface</a:t>
            </a:r>
            <a:endParaRPr lang="es-ES" dirty="0"/>
          </a:p>
          <a:p>
            <a:r>
              <a:rPr lang="es-ES" dirty="0"/>
              <a:t>Permite la comunicación con dispositivos industriales mediante ambos protocolos en paralelo</a:t>
            </a:r>
          </a:p>
        </p:txBody>
      </p:sp>
    </p:spTree>
    <p:extLst>
      <p:ext uri="{BB962C8B-B14F-4D97-AF65-F5344CB8AC3E}">
        <p14:creationId xmlns:p14="http://schemas.microsoft.com/office/powerpoint/2010/main" val="22268288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268</Words>
  <Application>Microsoft Office PowerPoint</Application>
  <PresentationFormat>Panorámica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Espiral</vt:lpstr>
      <vt:lpstr>Corte de  Proyecto Final</vt:lpstr>
      <vt:lpstr>Bluetooth</vt:lpstr>
      <vt:lpstr>BacNet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22</cp:revision>
  <dcterms:created xsi:type="dcterms:W3CDTF">2022-11-20T10:30:40Z</dcterms:created>
  <dcterms:modified xsi:type="dcterms:W3CDTF">2022-12-06T19:58:14Z</dcterms:modified>
</cp:coreProperties>
</file>