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6" roundtripDataSignature="AMtx7mj2R6MlXQ60I9vc3+eFSYhB5PYe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9: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3: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ES"/>
              <a:t>30% menos tiempo en tareas administrativas</a:t>
            </a:r>
            <a:endParaRPr/>
          </a:p>
          <a:p>
            <a:pPr indent="-304800" lvl="0" marL="457200" rtl="0" algn="l">
              <a:spcBef>
                <a:spcPts val="0"/>
              </a:spcBef>
              <a:spcAft>
                <a:spcPts val="0"/>
              </a:spcAft>
              <a:buSzPts val="1200"/>
              <a:buChar char="-"/>
            </a:pPr>
            <a:r>
              <a:rPr lang="es-ES" sz="1200">
                <a:solidFill>
                  <a:schemeClr val="dk1"/>
                </a:solidFill>
              </a:rPr>
              <a:t>Facilitar un sistema de informes que alcance una precisión del 80% </a:t>
            </a:r>
            <a:endParaRPr sz="1200"/>
          </a:p>
          <a:p>
            <a:pPr indent="-304800" lvl="0" marL="457200" rtl="0" algn="l">
              <a:spcBef>
                <a:spcPts val="0"/>
              </a:spcBef>
              <a:spcAft>
                <a:spcPts val="0"/>
              </a:spcAft>
              <a:buClr>
                <a:schemeClr val="dk1"/>
              </a:buClr>
              <a:buSzPts val="1200"/>
              <a:buChar char="-"/>
            </a:pPr>
            <a:r>
              <a:rPr lang="es-ES" sz="1200">
                <a:solidFill>
                  <a:schemeClr val="dk1"/>
                </a:solidFill>
              </a:rPr>
              <a:t>Al menos el 90% de los actores reporten mejoras en el acceso a la información</a:t>
            </a:r>
            <a:endParaRPr sz="1200">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rgbClr val="000000"/>
              </a:buClr>
              <a:buSzPts val="1100"/>
              <a:buFont typeface="Arial"/>
              <a:buNone/>
            </a:pPr>
            <a:r>
              <a:t/>
            </a:r>
            <a:endParaRPr/>
          </a:p>
        </p:txBody>
      </p:sp>
      <p:sp>
        <p:nvSpPr>
          <p:cNvPr id="117" name="Google Shape;117;p4:notes"/>
          <p:cNvSpPr/>
          <p:nvPr>
            <p:ph idx="2" type="sldImg"/>
          </p:nvPr>
        </p:nvSpPr>
        <p:spPr>
          <a:xfrm>
            <a:off x="6283325" y="847725"/>
            <a:ext cx="7539038" cy="4241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b9887c7e5_0_2: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0b9887c7e5_0_2: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b52e847bb_0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0b52e847bb_0_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b9887c7e5_2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0b9887c7e5_2_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SzPts val="1100"/>
              <a:buNone/>
            </a:pPr>
            <a:r>
              <a:rPr lang="es-ES" sz="1000">
                <a:solidFill>
                  <a:schemeClr val="dk1"/>
                </a:solidFill>
                <a:latin typeface="Calibri"/>
                <a:ea typeface="Calibri"/>
                <a:cs typeface="Calibri"/>
                <a:sym typeface="Calibri"/>
              </a:rPr>
              <a:t>Esta metodología se caracteriza por un enfoque secuencial y estructurado, donde cada fase del proyecto se completa antes de pasar a la siguiente, asegurando la calidad</a:t>
            </a:r>
            <a:endParaRPr sz="1000">
              <a:solidFill>
                <a:schemeClr val="dk1"/>
              </a:solidFill>
              <a:latin typeface="Calibri"/>
              <a:ea typeface="Calibri"/>
              <a:cs typeface="Calibri"/>
              <a:sym typeface="Calibri"/>
            </a:endParaRPr>
          </a:p>
          <a:p>
            <a:pPr indent="0" lvl="0" marL="0" rtl="0" algn="just">
              <a:lnSpc>
                <a:spcPct val="107916"/>
              </a:lnSpc>
              <a:spcBef>
                <a:spcPts val="800"/>
              </a:spcBef>
              <a:spcAft>
                <a:spcPts val="800"/>
              </a:spcAft>
              <a:buClr>
                <a:schemeClr val="dk1"/>
              </a:buClr>
              <a:buSzPts val="1100"/>
              <a:buFont typeface="Arial"/>
              <a:buNone/>
            </a:pPr>
            <a:r>
              <a:rPr lang="es-ES" sz="1000">
                <a:solidFill>
                  <a:schemeClr val="dk1"/>
                </a:solidFill>
                <a:latin typeface="Calibri"/>
                <a:ea typeface="Calibri"/>
                <a:cs typeface="Calibri"/>
                <a:sym typeface="Calibri"/>
              </a:rPr>
              <a:t>los requisitos son claros desde el inicio y el proyecto necesita un proceso estructurado y predecible. No optamos por metodologías ágiles porque no se requiere adaptación constante ni interacción continua con el cliente.”</a:t>
            </a:r>
            <a:endParaRPr sz="10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99467eaa4_0_1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3099467eaa4_0_16: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ES"/>
              <a:t>Flask .el framework se adapta a nuestras necesidades en función de la complejidad de la plataforma y la arquitectura prevista del proyecto,igual nos permite agregar las bibliotecas que necesitemos tal como dash para la generacion de graficas</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90efcaeb5_0_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90efcaeb5_0_9: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90efcaeb5_0_27: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90efcaeb5_0_27: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ES"/>
              <a:t>Con esta presentación dejamos establecidas las bases de nuestro proyecto.</a:t>
            </a:r>
            <a:endParaRPr/>
          </a:p>
          <a:p>
            <a:pPr indent="0" lvl="0" marL="0" rtl="0" algn="l">
              <a:spcBef>
                <a:spcPts val="0"/>
              </a:spcBef>
              <a:spcAft>
                <a:spcPts val="0"/>
              </a:spcAft>
              <a:buClr>
                <a:schemeClr val="dk1"/>
              </a:buClr>
              <a:buSzPts val="1100"/>
              <a:buFont typeface="Arial"/>
              <a:buNone/>
            </a:pPr>
            <a:r>
              <a:rPr lang="es-ES"/>
              <a:t>Hemos expuesto la problemática  y cómo nuestra solución se alinea con las necesidades reales del usuario. El sistema que desarrollaremos no es solo una respuesta técnica, es una herramienta pensada para transformar cómo se gestionan los talleres y el progreso de los participantes.</a:t>
            </a:r>
            <a:endParaRPr/>
          </a:p>
          <a:p>
            <a:pPr indent="0" lvl="0" marL="0" rtl="0" algn="l">
              <a:spcBef>
                <a:spcPts val="0"/>
              </a:spcBef>
              <a:spcAft>
                <a:spcPts val="0"/>
              </a:spcAft>
              <a:buNone/>
            </a:pPr>
            <a:r>
              <a:rPr lang="es-ES"/>
              <a:t>Hemos presentado el plan con el que avanzaremos, una planificación que guía cada etapa de desarrollo, garantizando que se convierta en una solución funcional y escalable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4.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4.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id="12" name="Google Shape;12;p11"/>
          <p:cNvPicPr preferRelativeResize="0"/>
          <p:nvPr/>
        </p:nvPicPr>
        <p:blipFill rotWithShape="1">
          <a:blip r:embed="rId2">
            <a:alphaModFix/>
          </a:blip>
          <a:srcRect b="0" l="0" r="0" t="0"/>
          <a:stretch/>
        </p:blipFill>
        <p:spPr>
          <a:xfrm>
            <a:off x="0" y="8255"/>
            <a:ext cx="20104100" cy="11308556"/>
          </a:xfrm>
          <a:prstGeom prst="rect">
            <a:avLst/>
          </a:prstGeom>
          <a:noFill/>
          <a:ln>
            <a:noFill/>
          </a:ln>
        </p:spPr>
      </p:pic>
      <p:sp>
        <p:nvSpPr>
          <p:cNvPr id="13" name="Google Shape;13;p11"/>
          <p:cNvSpPr/>
          <p:nvPr/>
        </p:nvSpPr>
        <p:spPr>
          <a:xfrm>
            <a:off x="5092767" y="7368222"/>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1"/>
          <p:cNvSpPr/>
          <p:nvPr/>
        </p:nvSpPr>
        <p:spPr>
          <a:xfrm>
            <a:off x="5092767" y="6322551"/>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317DE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1"/>
          <p:cNvSpPr txBox="1"/>
          <p:nvPr>
            <p:ph idx="1" type="body"/>
          </p:nvPr>
        </p:nvSpPr>
        <p:spPr>
          <a:xfrm>
            <a:off x="5138402" y="6401309"/>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 name="Google Shape;16;p11"/>
          <p:cNvSpPr txBox="1"/>
          <p:nvPr>
            <p:ph idx="2" type="body"/>
          </p:nvPr>
        </p:nvSpPr>
        <p:spPr>
          <a:xfrm>
            <a:off x="4718050" y="5246439"/>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 name="Google Shape;17;p11"/>
          <p:cNvSpPr txBox="1"/>
          <p:nvPr>
            <p:ph idx="3" type="body"/>
          </p:nvPr>
        </p:nvSpPr>
        <p:spPr>
          <a:xfrm>
            <a:off x="5092767" y="7676832"/>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8" name="Google Shape;18;p11"/>
          <p:cNvPicPr preferRelativeResize="0"/>
          <p:nvPr/>
        </p:nvPicPr>
        <p:blipFill rotWithShape="1">
          <a:blip r:embed="rId3">
            <a:alphaModFix/>
          </a:blip>
          <a:srcRect b="0" l="0" r="0" t="0"/>
          <a:stretch/>
        </p:blipFill>
        <p:spPr>
          <a:xfrm>
            <a:off x="7489667" y="8484983"/>
            <a:ext cx="6220794" cy="2046492"/>
          </a:xfrm>
          <a:prstGeom prst="rect">
            <a:avLst/>
          </a:prstGeom>
          <a:noFill/>
          <a:ln>
            <a:noFill/>
          </a:ln>
        </p:spPr>
      </p:pic>
      <p:pic>
        <p:nvPicPr>
          <p:cNvPr id="19" name="Google Shape;19;p11"/>
          <p:cNvPicPr preferRelativeResize="0"/>
          <p:nvPr/>
        </p:nvPicPr>
        <p:blipFill rotWithShape="1">
          <a:blip r:embed="rId4">
            <a:alphaModFix/>
          </a:blip>
          <a:srcRect b="0" l="0" r="0" t="0"/>
          <a:stretch/>
        </p:blipFill>
        <p:spPr>
          <a:xfrm>
            <a:off x="8210952" y="10282677"/>
            <a:ext cx="4224383" cy="83351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20" name="Shape 20"/>
        <p:cNvGrpSpPr/>
        <p:nvPr/>
      </p:nvGrpSpPr>
      <p:grpSpPr>
        <a:xfrm>
          <a:off x="0" y="0"/>
          <a:ext cx="0" cy="0"/>
          <a:chOff x="0" y="0"/>
          <a:chExt cx="0" cy="0"/>
        </a:xfrm>
      </p:grpSpPr>
      <p:sp>
        <p:nvSpPr>
          <p:cNvPr id="21" name="Google Shape;21;p12"/>
          <p:cNvSpPr/>
          <p:nvPr/>
        </p:nvSpPr>
        <p:spPr>
          <a:xfrm>
            <a:off x="1" y="828729"/>
            <a:ext cx="4946650" cy="1168346"/>
          </a:xfrm>
          <a:prstGeom prst="rect">
            <a:avLst/>
          </a:prstGeom>
          <a:solidFill>
            <a:srgbClr val="317D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12"/>
          <p:cNvSpPr/>
          <p:nvPr/>
        </p:nvSpPr>
        <p:spPr>
          <a:xfrm>
            <a:off x="4998572" y="828729"/>
            <a:ext cx="152400" cy="1168346"/>
          </a:xfrm>
          <a:custGeom>
            <a:rect b="b" l="l" r="r" t="t"/>
            <a:pathLst>
              <a:path extrusionOk="0" h="6827520" w="53339">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 name="Google Shape;23;p12"/>
          <p:cNvSpPr txBox="1"/>
          <p:nvPr>
            <p:ph idx="1" type="body"/>
          </p:nvPr>
        </p:nvSpPr>
        <p:spPr>
          <a:xfrm>
            <a:off x="574040" y="1258411"/>
            <a:ext cx="4343400" cy="147732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sz="48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 name="Google Shape;24;p12"/>
          <p:cNvSpPr txBox="1"/>
          <p:nvPr>
            <p:ph idx="2" type="body"/>
          </p:nvPr>
        </p:nvSpPr>
        <p:spPr>
          <a:xfrm>
            <a:off x="574675" y="2911475"/>
            <a:ext cx="4343400" cy="123110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sz="20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 name="Google Shape;25;p12"/>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 name="Google Shape;26;p12"/>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7" name="Google Shape;27;p12"/>
          <p:cNvGrpSpPr/>
          <p:nvPr/>
        </p:nvGrpSpPr>
        <p:grpSpPr>
          <a:xfrm>
            <a:off x="19131280" y="10355374"/>
            <a:ext cx="445703" cy="598161"/>
            <a:chOff x="18406074" y="10234089"/>
            <a:chExt cx="445703" cy="598161"/>
          </a:xfrm>
        </p:grpSpPr>
        <p:sp>
          <p:nvSpPr>
            <p:cNvPr id="28" name="Google Shape;28;p12"/>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9" name="Google Shape;29;p12"/>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pic>
        <p:nvPicPr>
          <p:cNvPr id="30" name="Google Shape;30;p12"/>
          <p:cNvPicPr preferRelativeResize="0"/>
          <p:nvPr/>
        </p:nvPicPr>
        <p:blipFill rotWithShape="1">
          <a:blip r:embed="rId3">
            <a:alphaModFix/>
          </a:blip>
          <a:srcRect b="0" l="0" r="0" t="0"/>
          <a:stretch/>
        </p:blipFill>
        <p:spPr>
          <a:xfrm>
            <a:off x="12325995" y="10351817"/>
            <a:ext cx="4224383" cy="8335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31" name="Shape 31"/>
        <p:cNvGrpSpPr/>
        <p:nvPr/>
      </p:nvGrpSpPr>
      <p:grpSpPr>
        <a:xfrm>
          <a:off x="0" y="0"/>
          <a:ext cx="0" cy="0"/>
          <a:chOff x="0" y="0"/>
          <a:chExt cx="0" cy="0"/>
        </a:xfrm>
      </p:grpSpPr>
      <p:sp>
        <p:nvSpPr>
          <p:cNvPr id="32" name="Google Shape;32;p13"/>
          <p:cNvSpPr/>
          <p:nvPr/>
        </p:nvSpPr>
        <p:spPr>
          <a:xfrm>
            <a:off x="14603006" y="1768475"/>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317DE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3" name="Google Shape;33;p13"/>
          <p:cNvSpPr/>
          <p:nvPr/>
        </p:nvSpPr>
        <p:spPr>
          <a:xfrm>
            <a:off x="10415337" y="1768476"/>
            <a:ext cx="3392804" cy="7616568"/>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 name="Google Shape;34;p13"/>
          <p:cNvSpPr/>
          <p:nvPr/>
        </p:nvSpPr>
        <p:spPr>
          <a:xfrm>
            <a:off x="6347214" y="1813303"/>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317DE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5" name="Google Shape;35;p13"/>
          <p:cNvSpPr/>
          <p:nvPr/>
        </p:nvSpPr>
        <p:spPr>
          <a:xfrm>
            <a:off x="2235659" y="1820288"/>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317DE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 name="Google Shape;36;p13"/>
          <p:cNvSpPr txBox="1"/>
          <p:nvPr>
            <p:ph idx="1" type="body"/>
          </p:nvPr>
        </p:nvSpPr>
        <p:spPr>
          <a:xfrm>
            <a:off x="243205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13"/>
          <p:cNvSpPr txBox="1"/>
          <p:nvPr>
            <p:ph idx="2" type="body"/>
          </p:nvPr>
        </p:nvSpPr>
        <p:spPr>
          <a:xfrm>
            <a:off x="243205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13"/>
          <p:cNvSpPr txBox="1"/>
          <p:nvPr>
            <p:ph idx="3" type="body"/>
          </p:nvPr>
        </p:nvSpPr>
        <p:spPr>
          <a:xfrm>
            <a:off x="252090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3"/>
          <p:cNvSpPr txBox="1"/>
          <p:nvPr>
            <p:ph idx="4" type="body"/>
          </p:nvPr>
        </p:nvSpPr>
        <p:spPr>
          <a:xfrm>
            <a:off x="6569873"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3"/>
          <p:cNvSpPr txBox="1"/>
          <p:nvPr>
            <p:ph idx="5" type="body"/>
          </p:nvPr>
        </p:nvSpPr>
        <p:spPr>
          <a:xfrm>
            <a:off x="6569873"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3"/>
          <p:cNvSpPr txBox="1"/>
          <p:nvPr>
            <p:ph idx="6" type="body"/>
          </p:nvPr>
        </p:nvSpPr>
        <p:spPr>
          <a:xfrm>
            <a:off x="6658730"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2" name="Google Shape;42;p13"/>
          <p:cNvSpPr txBox="1"/>
          <p:nvPr>
            <p:ph idx="7" type="body"/>
          </p:nvPr>
        </p:nvSpPr>
        <p:spPr>
          <a:xfrm>
            <a:off x="1064273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13"/>
          <p:cNvSpPr txBox="1"/>
          <p:nvPr>
            <p:ph idx="8" type="body"/>
          </p:nvPr>
        </p:nvSpPr>
        <p:spPr>
          <a:xfrm>
            <a:off x="1064273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4" name="Google Shape;44;p13"/>
          <p:cNvSpPr txBox="1"/>
          <p:nvPr>
            <p:ph idx="9" type="body"/>
          </p:nvPr>
        </p:nvSpPr>
        <p:spPr>
          <a:xfrm>
            <a:off x="1073158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3"/>
          <p:cNvSpPr txBox="1"/>
          <p:nvPr>
            <p:ph idx="13" type="body"/>
          </p:nvPr>
        </p:nvSpPr>
        <p:spPr>
          <a:xfrm>
            <a:off x="14844104"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3"/>
          <p:cNvSpPr txBox="1"/>
          <p:nvPr>
            <p:ph idx="14" type="body"/>
          </p:nvPr>
        </p:nvSpPr>
        <p:spPr>
          <a:xfrm>
            <a:off x="14844104"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13"/>
          <p:cNvSpPr txBox="1"/>
          <p:nvPr>
            <p:ph idx="15" type="body"/>
          </p:nvPr>
        </p:nvSpPr>
        <p:spPr>
          <a:xfrm>
            <a:off x="14932961"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8" name="Google Shape;48;p13"/>
          <p:cNvSpPr/>
          <p:nvPr/>
        </p:nvSpPr>
        <p:spPr>
          <a:xfrm>
            <a:off x="3579241"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3"/>
          <p:cNvSpPr/>
          <p:nvPr/>
        </p:nvSpPr>
        <p:spPr>
          <a:xfrm>
            <a:off x="7667696"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3"/>
          <p:cNvSpPr/>
          <p:nvPr/>
        </p:nvSpPr>
        <p:spPr>
          <a:xfrm>
            <a:off x="15995650"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13"/>
          <p:cNvSpPr/>
          <p:nvPr/>
        </p:nvSpPr>
        <p:spPr>
          <a:xfrm>
            <a:off x="11728450" y="571988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lt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13"/>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13"/>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54" name="Google Shape;54;p13"/>
          <p:cNvGrpSpPr/>
          <p:nvPr/>
        </p:nvGrpSpPr>
        <p:grpSpPr>
          <a:xfrm>
            <a:off x="19131280" y="10355374"/>
            <a:ext cx="445703" cy="598161"/>
            <a:chOff x="18406074" y="10234089"/>
            <a:chExt cx="445703" cy="598161"/>
          </a:xfrm>
        </p:grpSpPr>
        <p:sp>
          <p:nvSpPr>
            <p:cNvPr id="55" name="Google Shape;55;p13"/>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6" name="Google Shape;56;p13"/>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pic>
        <p:nvPicPr>
          <p:cNvPr id="57" name="Google Shape;57;p13"/>
          <p:cNvPicPr preferRelativeResize="0"/>
          <p:nvPr/>
        </p:nvPicPr>
        <p:blipFill rotWithShape="1">
          <a:blip r:embed="rId3">
            <a:alphaModFix/>
          </a:blip>
          <a:srcRect b="0" l="0" r="0" t="0"/>
          <a:stretch/>
        </p:blipFill>
        <p:spPr>
          <a:xfrm>
            <a:off x="12325995" y="10351817"/>
            <a:ext cx="4224383" cy="8335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b="0" l="0" r="0" t="0"/>
          <a:stretch/>
        </p:blipFill>
        <p:spPr>
          <a:xfrm>
            <a:off x="0" y="0"/>
            <a:ext cx="20104100" cy="7378258"/>
          </a:xfrm>
          <a:prstGeom prst="rect">
            <a:avLst/>
          </a:prstGeom>
          <a:noFill/>
          <a:ln>
            <a:noFill/>
          </a:ln>
        </p:spPr>
      </p:pic>
      <p:sp>
        <p:nvSpPr>
          <p:cNvPr id="60" name="Google Shape;60;p14"/>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14"/>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2" name="Google Shape;62;p14"/>
          <p:cNvGrpSpPr/>
          <p:nvPr/>
        </p:nvGrpSpPr>
        <p:grpSpPr>
          <a:xfrm>
            <a:off x="19131280" y="10355374"/>
            <a:ext cx="445703" cy="598161"/>
            <a:chOff x="18406074" y="10234089"/>
            <a:chExt cx="445703" cy="598161"/>
          </a:xfrm>
        </p:grpSpPr>
        <p:sp>
          <p:nvSpPr>
            <p:cNvPr id="63" name="Google Shape;63;p14"/>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4" name="Google Shape;64;p14"/>
            <p:cNvPicPr preferRelativeResize="0"/>
            <p:nvPr/>
          </p:nvPicPr>
          <p:blipFill rotWithShape="1">
            <a:blip r:embed="rId3">
              <a:alphaModFix/>
            </a:blip>
            <a:srcRect b="0" l="0" r="0" t="0"/>
            <a:stretch/>
          </p:blipFill>
          <p:spPr>
            <a:xfrm>
              <a:off x="18739823" y="10234089"/>
              <a:ext cx="111954" cy="111944"/>
            </a:xfrm>
            <a:prstGeom prst="rect">
              <a:avLst/>
            </a:prstGeom>
            <a:noFill/>
            <a:ln>
              <a:noFill/>
            </a:ln>
          </p:spPr>
        </p:pic>
      </p:grpSp>
      <p:pic>
        <p:nvPicPr>
          <p:cNvPr id="65" name="Google Shape;65;p14"/>
          <p:cNvPicPr preferRelativeResize="0"/>
          <p:nvPr/>
        </p:nvPicPr>
        <p:blipFill rotWithShape="1">
          <a:blip r:embed="rId4">
            <a:alphaModFix/>
          </a:blip>
          <a:srcRect b="0" l="0" r="0" t="0"/>
          <a:stretch/>
        </p:blipFill>
        <p:spPr>
          <a:xfrm>
            <a:off x="12325995" y="10351817"/>
            <a:ext cx="4224383" cy="833510"/>
          </a:xfrm>
          <a:prstGeom prst="rect">
            <a:avLst/>
          </a:prstGeom>
          <a:noFill/>
          <a:ln>
            <a:noFill/>
          </a:ln>
        </p:spPr>
      </p:pic>
      <p:sp>
        <p:nvSpPr>
          <p:cNvPr id="66" name="Google Shape;66;p14"/>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7" name="Google Shape;67;p14"/>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68" name="Google Shape;68;p14"/>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9" name="Shape 69"/>
        <p:cNvGrpSpPr/>
        <p:nvPr/>
      </p:nvGrpSpPr>
      <p:grpSpPr>
        <a:xfrm>
          <a:off x="0" y="0"/>
          <a:ext cx="0" cy="0"/>
          <a:chOff x="0" y="0"/>
          <a:chExt cx="0" cy="0"/>
        </a:xfrm>
      </p:grpSpPr>
      <p:pic>
        <p:nvPicPr>
          <p:cNvPr id="70" name="Google Shape;70;p15"/>
          <p:cNvPicPr preferRelativeResize="0"/>
          <p:nvPr/>
        </p:nvPicPr>
        <p:blipFill rotWithShape="1">
          <a:blip r:embed="rId2">
            <a:alphaModFix/>
          </a:blip>
          <a:srcRect b="0" l="0" r="0" t="0"/>
          <a:stretch/>
        </p:blipFill>
        <p:spPr>
          <a:xfrm>
            <a:off x="0" y="-52196"/>
            <a:ext cx="20104100" cy="7520510"/>
          </a:xfrm>
          <a:prstGeom prst="rect">
            <a:avLst/>
          </a:prstGeom>
          <a:noFill/>
          <a:ln>
            <a:noFill/>
          </a:ln>
        </p:spPr>
      </p:pic>
      <p:sp>
        <p:nvSpPr>
          <p:cNvPr id="71" name="Google Shape;71;p15"/>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2" name="Google Shape;72;p15"/>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73" name="Google Shape;73;p15"/>
          <p:cNvGrpSpPr/>
          <p:nvPr/>
        </p:nvGrpSpPr>
        <p:grpSpPr>
          <a:xfrm>
            <a:off x="19131280" y="10355374"/>
            <a:ext cx="445703" cy="598161"/>
            <a:chOff x="18406074" y="10234089"/>
            <a:chExt cx="445703" cy="598161"/>
          </a:xfrm>
        </p:grpSpPr>
        <p:sp>
          <p:nvSpPr>
            <p:cNvPr id="74" name="Google Shape;74;p15"/>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5" name="Google Shape;75;p15"/>
            <p:cNvPicPr preferRelativeResize="0"/>
            <p:nvPr/>
          </p:nvPicPr>
          <p:blipFill rotWithShape="1">
            <a:blip r:embed="rId3">
              <a:alphaModFix/>
            </a:blip>
            <a:srcRect b="0" l="0" r="0" t="0"/>
            <a:stretch/>
          </p:blipFill>
          <p:spPr>
            <a:xfrm>
              <a:off x="18739823" y="10234089"/>
              <a:ext cx="111954" cy="111944"/>
            </a:xfrm>
            <a:prstGeom prst="rect">
              <a:avLst/>
            </a:prstGeom>
            <a:noFill/>
            <a:ln>
              <a:noFill/>
            </a:ln>
          </p:spPr>
        </p:pic>
      </p:grpSp>
      <p:pic>
        <p:nvPicPr>
          <p:cNvPr id="76" name="Google Shape;76;p15"/>
          <p:cNvPicPr preferRelativeResize="0"/>
          <p:nvPr/>
        </p:nvPicPr>
        <p:blipFill rotWithShape="1">
          <a:blip r:embed="rId4">
            <a:alphaModFix/>
          </a:blip>
          <a:srcRect b="0" l="0" r="0" t="0"/>
          <a:stretch/>
        </p:blipFill>
        <p:spPr>
          <a:xfrm>
            <a:off x="12325995" y="10351817"/>
            <a:ext cx="4224383" cy="833510"/>
          </a:xfrm>
          <a:prstGeom prst="rect">
            <a:avLst/>
          </a:prstGeom>
          <a:noFill/>
          <a:ln>
            <a:noFill/>
          </a:ln>
        </p:spPr>
      </p:pic>
      <p:sp>
        <p:nvSpPr>
          <p:cNvPr id="77" name="Google Shape;77;p15"/>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8" name="Google Shape;78;p15"/>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79" name="Google Shape;79;p15"/>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b="0" l="0" r="0" t="0"/>
          <a:stretch/>
        </p:blipFill>
        <p:spPr>
          <a:xfrm>
            <a:off x="-1" y="0"/>
            <a:ext cx="20104101" cy="7407276"/>
          </a:xfrm>
          <a:prstGeom prst="rect">
            <a:avLst/>
          </a:prstGeom>
          <a:noFill/>
          <a:ln>
            <a:noFill/>
          </a:ln>
        </p:spPr>
      </p:pic>
      <p:sp>
        <p:nvSpPr>
          <p:cNvPr id="82" name="Google Shape;82;p16"/>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16"/>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84" name="Google Shape;84;p16"/>
          <p:cNvGrpSpPr/>
          <p:nvPr/>
        </p:nvGrpSpPr>
        <p:grpSpPr>
          <a:xfrm>
            <a:off x="19131280" y="10355374"/>
            <a:ext cx="445703" cy="598161"/>
            <a:chOff x="18406074" y="10234089"/>
            <a:chExt cx="445703" cy="598161"/>
          </a:xfrm>
        </p:grpSpPr>
        <p:sp>
          <p:nvSpPr>
            <p:cNvPr id="85" name="Google Shape;85;p16"/>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6" name="Google Shape;86;p16"/>
            <p:cNvPicPr preferRelativeResize="0"/>
            <p:nvPr/>
          </p:nvPicPr>
          <p:blipFill rotWithShape="1">
            <a:blip r:embed="rId3">
              <a:alphaModFix/>
            </a:blip>
            <a:srcRect b="0" l="0" r="0" t="0"/>
            <a:stretch/>
          </p:blipFill>
          <p:spPr>
            <a:xfrm>
              <a:off x="18739823" y="10234089"/>
              <a:ext cx="111954" cy="111944"/>
            </a:xfrm>
            <a:prstGeom prst="rect">
              <a:avLst/>
            </a:prstGeom>
            <a:noFill/>
            <a:ln>
              <a:noFill/>
            </a:ln>
          </p:spPr>
        </p:pic>
      </p:grpSp>
      <p:pic>
        <p:nvPicPr>
          <p:cNvPr id="87" name="Google Shape;87;p16"/>
          <p:cNvPicPr preferRelativeResize="0"/>
          <p:nvPr/>
        </p:nvPicPr>
        <p:blipFill rotWithShape="1">
          <a:blip r:embed="rId4">
            <a:alphaModFix/>
          </a:blip>
          <a:srcRect b="0" l="0" r="0" t="0"/>
          <a:stretch/>
        </p:blipFill>
        <p:spPr>
          <a:xfrm>
            <a:off x="12325995" y="10351817"/>
            <a:ext cx="4224383" cy="833510"/>
          </a:xfrm>
          <a:prstGeom prst="rect">
            <a:avLst/>
          </a:prstGeom>
          <a:noFill/>
          <a:ln>
            <a:noFill/>
          </a:ln>
        </p:spPr>
      </p:pic>
      <p:sp>
        <p:nvSpPr>
          <p:cNvPr id="88" name="Google Shape;88;p16"/>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89" name="Google Shape;89;p16"/>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90" name="Google Shape;90;p16"/>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seño personalizado">
  <p:cSld name="1_Diseño personalizado">
    <p:spTree>
      <p:nvGrpSpPr>
        <p:cNvPr id="91" name="Shape 91"/>
        <p:cNvGrpSpPr/>
        <p:nvPr/>
      </p:nvGrpSpPr>
      <p:grpSpPr>
        <a:xfrm>
          <a:off x="0" y="0"/>
          <a:ext cx="0" cy="0"/>
          <a:chOff x="0" y="0"/>
          <a:chExt cx="0" cy="0"/>
        </a:xfrm>
      </p:grpSpPr>
      <p:pic>
        <p:nvPicPr>
          <p:cNvPr id="92" name="Google Shape;92;p17"/>
          <p:cNvPicPr preferRelativeResize="0"/>
          <p:nvPr/>
        </p:nvPicPr>
        <p:blipFill rotWithShape="1">
          <a:blip r:embed="rId2">
            <a:alphaModFix/>
          </a:blip>
          <a:srcRect b="0" l="0" r="0" t="0"/>
          <a:stretch/>
        </p:blipFill>
        <p:spPr>
          <a:xfrm>
            <a:off x="-1" y="-22225"/>
            <a:ext cx="20112123" cy="7534688"/>
          </a:xfrm>
          <a:prstGeom prst="rect">
            <a:avLst/>
          </a:prstGeom>
          <a:noFill/>
          <a:ln>
            <a:noFill/>
          </a:ln>
        </p:spPr>
      </p:pic>
      <p:sp>
        <p:nvSpPr>
          <p:cNvPr id="93" name="Google Shape;93;p17"/>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17"/>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5" name="Google Shape;95;p17"/>
          <p:cNvGrpSpPr/>
          <p:nvPr/>
        </p:nvGrpSpPr>
        <p:grpSpPr>
          <a:xfrm>
            <a:off x="19131280" y="10355374"/>
            <a:ext cx="445703" cy="598161"/>
            <a:chOff x="18406074" y="10234089"/>
            <a:chExt cx="445703" cy="598161"/>
          </a:xfrm>
        </p:grpSpPr>
        <p:sp>
          <p:nvSpPr>
            <p:cNvPr id="96" name="Google Shape;96;p17"/>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97" name="Google Shape;97;p17"/>
            <p:cNvPicPr preferRelativeResize="0"/>
            <p:nvPr/>
          </p:nvPicPr>
          <p:blipFill rotWithShape="1">
            <a:blip r:embed="rId3">
              <a:alphaModFix/>
            </a:blip>
            <a:srcRect b="0" l="0" r="0" t="0"/>
            <a:stretch/>
          </p:blipFill>
          <p:spPr>
            <a:xfrm>
              <a:off x="18739823" y="10234089"/>
              <a:ext cx="111954" cy="111944"/>
            </a:xfrm>
            <a:prstGeom prst="rect">
              <a:avLst/>
            </a:prstGeom>
            <a:noFill/>
            <a:ln>
              <a:noFill/>
            </a:ln>
          </p:spPr>
        </p:pic>
      </p:grpSp>
      <p:pic>
        <p:nvPicPr>
          <p:cNvPr id="98" name="Google Shape;98;p17"/>
          <p:cNvPicPr preferRelativeResize="0"/>
          <p:nvPr/>
        </p:nvPicPr>
        <p:blipFill rotWithShape="1">
          <a:blip r:embed="rId4">
            <a:alphaModFix/>
          </a:blip>
          <a:srcRect b="0" l="0" r="0" t="0"/>
          <a:stretch/>
        </p:blipFill>
        <p:spPr>
          <a:xfrm>
            <a:off x="12325995" y="10351817"/>
            <a:ext cx="4224383" cy="833510"/>
          </a:xfrm>
          <a:prstGeom prst="rect">
            <a:avLst/>
          </a:prstGeom>
          <a:noFill/>
          <a:ln>
            <a:noFill/>
          </a:ln>
        </p:spPr>
      </p:pic>
      <p:sp>
        <p:nvSpPr>
          <p:cNvPr id="99" name="Google Shape;99;p17"/>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0" name="Google Shape;100;p17"/>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01" name="Google Shape;101;p17"/>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80393" y="2411901"/>
            <a:ext cx="3956050" cy="133159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85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0"/>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idx="2" type="body"/>
          </p:nvPr>
        </p:nvSpPr>
        <p:spPr>
          <a:xfrm>
            <a:off x="4082022" y="6322721"/>
            <a:ext cx="12525000" cy="1062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a:t>            </a:t>
            </a:r>
            <a:r>
              <a:rPr lang="es-ES"/>
              <a:t> </a:t>
            </a:r>
            <a:r>
              <a:rPr lang="es-ES" sz="6900"/>
              <a:t>Proyecto SkillTrack</a:t>
            </a:r>
            <a:endParaRPr sz="6900"/>
          </a:p>
        </p:txBody>
      </p:sp>
      <p:sp>
        <p:nvSpPr>
          <p:cNvPr id="107" name="Google Shape;107;p1"/>
          <p:cNvSpPr txBox="1"/>
          <p:nvPr>
            <p:ph idx="2" type="body"/>
          </p:nvPr>
        </p:nvSpPr>
        <p:spPr>
          <a:xfrm>
            <a:off x="624725" y="8159450"/>
            <a:ext cx="6577500" cy="29553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sz="4800"/>
              <a:t>Integrantes: </a:t>
            </a:r>
            <a:endParaRPr sz="4800"/>
          </a:p>
          <a:p>
            <a:pPr indent="0" lvl="0" marL="0" rtl="0" algn="l">
              <a:lnSpc>
                <a:spcPct val="100000"/>
              </a:lnSpc>
              <a:spcBef>
                <a:spcPts val="0"/>
              </a:spcBef>
              <a:spcAft>
                <a:spcPts val="0"/>
              </a:spcAft>
              <a:buNone/>
            </a:pPr>
            <a:r>
              <a:rPr lang="es-ES" sz="4800"/>
              <a:t>   - Joaquín</a:t>
            </a:r>
            <a:r>
              <a:rPr lang="es-ES" sz="4800"/>
              <a:t> Mardones</a:t>
            </a:r>
            <a:endParaRPr sz="4800"/>
          </a:p>
          <a:p>
            <a:pPr indent="0" lvl="0" marL="0" rtl="0" algn="l">
              <a:lnSpc>
                <a:spcPct val="100000"/>
              </a:lnSpc>
              <a:spcBef>
                <a:spcPts val="0"/>
              </a:spcBef>
              <a:spcAft>
                <a:spcPts val="0"/>
              </a:spcAft>
              <a:buSzPts val="1400"/>
              <a:buNone/>
            </a:pPr>
            <a:r>
              <a:rPr lang="es-ES" sz="4800"/>
              <a:t>	- Esteban Aguayo</a:t>
            </a:r>
            <a:endParaRPr sz="4800"/>
          </a:p>
          <a:p>
            <a:pPr indent="-241300" lvl="0" marL="457200" rtl="0" algn="l">
              <a:lnSpc>
                <a:spcPct val="100000"/>
              </a:lnSpc>
              <a:spcBef>
                <a:spcPts val="0"/>
              </a:spcBef>
              <a:spcAft>
                <a:spcPts val="0"/>
              </a:spcAft>
              <a:buSzPts val="200"/>
              <a:buChar char="-"/>
            </a:pPr>
            <a:r>
              <a:rPr lang="es-ES" sz="4800"/>
              <a:t>- Claudio Jara</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idx="2" type="body"/>
          </p:nvPr>
        </p:nvSpPr>
        <p:spPr>
          <a:xfrm>
            <a:off x="3789547" y="6364983"/>
            <a:ext cx="125250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a:latin typeface="Arial"/>
                <a:ea typeface="Arial"/>
                <a:cs typeface="Arial"/>
                <a:sym typeface="Arial"/>
              </a:rPr>
              <a:t>¿Preguntas / Dudas?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idx="1" type="body"/>
          </p:nvPr>
        </p:nvSpPr>
        <p:spPr>
          <a:xfrm>
            <a:off x="0" y="738175"/>
            <a:ext cx="5877300" cy="1293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sz="4200"/>
              <a:t>Justificación del Proyecto </a:t>
            </a:r>
            <a:endParaRPr sz="4200"/>
          </a:p>
        </p:txBody>
      </p:sp>
      <p:sp>
        <p:nvSpPr>
          <p:cNvPr id="113" name="Google Shape;113;p3"/>
          <p:cNvSpPr txBox="1"/>
          <p:nvPr/>
        </p:nvSpPr>
        <p:spPr>
          <a:xfrm>
            <a:off x="1347350" y="2715900"/>
            <a:ext cx="17511000" cy="6142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s-ES" sz="4500"/>
              <a:t>Problema</a:t>
            </a:r>
            <a:r>
              <a:rPr lang="es-ES" sz="4300"/>
              <a:t>:</a:t>
            </a:r>
            <a:endParaRPr sz="4300"/>
          </a:p>
          <a:p>
            <a:pPr indent="0" lvl="0" marL="0" rtl="0" algn="just">
              <a:spcBef>
                <a:spcPts val="0"/>
              </a:spcBef>
              <a:spcAft>
                <a:spcPts val="0"/>
              </a:spcAft>
              <a:buClr>
                <a:schemeClr val="dk1"/>
              </a:buClr>
              <a:buSzPts val="1100"/>
              <a:buFont typeface="Arial"/>
              <a:buNone/>
            </a:pPr>
            <a:r>
              <a:t/>
            </a:r>
            <a:endParaRPr sz="4300"/>
          </a:p>
          <a:p>
            <a:pPr indent="-482600" lvl="0" marL="457200" rtl="0" algn="just">
              <a:spcBef>
                <a:spcPts val="0"/>
              </a:spcBef>
              <a:spcAft>
                <a:spcPts val="0"/>
              </a:spcAft>
              <a:buSzPts val="4000"/>
              <a:buChar char="●"/>
            </a:pPr>
            <a:r>
              <a:rPr lang="es-ES" sz="4000"/>
              <a:t>    Gestión actual manual, desorganizada y propensa a errores</a:t>
            </a:r>
            <a:endParaRPr sz="4000"/>
          </a:p>
          <a:p>
            <a:pPr indent="0" lvl="0" marL="0" rtl="0" algn="just">
              <a:spcBef>
                <a:spcPts val="0"/>
              </a:spcBef>
              <a:spcAft>
                <a:spcPts val="0"/>
              </a:spcAft>
              <a:buClr>
                <a:schemeClr val="dk1"/>
              </a:buClr>
              <a:buSzPts val="1100"/>
              <a:buFont typeface="Arial"/>
              <a:buNone/>
            </a:pPr>
            <a:r>
              <a:t/>
            </a:r>
            <a:endParaRPr sz="4000"/>
          </a:p>
          <a:p>
            <a:pPr indent="-482600" lvl="0" marL="457200" rtl="0" algn="just">
              <a:spcBef>
                <a:spcPts val="0"/>
              </a:spcBef>
              <a:spcAft>
                <a:spcPts val="0"/>
              </a:spcAft>
              <a:buSzPts val="4000"/>
              <a:buChar char="●"/>
            </a:pPr>
            <a:r>
              <a:rPr lang="es-ES" sz="4000"/>
              <a:t>    Falta de seguimiento individualizado del progreso de los alumnos</a:t>
            </a:r>
            <a:endParaRPr sz="4000"/>
          </a:p>
          <a:p>
            <a:pPr indent="0" lvl="0" marL="0" rtl="0" algn="just">
              <a:spcBef>
                <a:spcPts val="0"/>
              </a:spcBef>
              <a:spcAft>
                <a:spcPts val="0"/>
              </a:spcAft>
              <a:buClr>
                <a:schemeClr val="dk1"/>
              </a:buClr>
              <a:buSzPts val="1100"/>
              <a:buFont typeface="Arial"/>
              <a:buNone/>
            </a:pPr>
            <a:r>
              <a:t/>
            </a:r>
            <a:endParaRPr sz="4000"/>
          </a:p>
          <a:p>
            <a:pPr indent="-482600" lvl="0" marL="457200" rtl="0" algn="just">
              <a:spcBef>
                <a:spcPts val="0"/>
              </a:spcBef>
              <a:spcAft>
                <a:spcPts val="0"/>
              </a:spcAft>
              <a:buSzPts val="4000"/>
              <a:buChar char="●"/>
            </a:pPr>
            <a:r>
              <a:rPr lang="es-ES" sz="4000"/>
              <a:t>    Toma de decisiones sin datos</a:t>
            </a:r>
            <a:endParaRPr sz="4000"/>
          </a:p>
        </p:txBody>
      </p:sp>
      <p:pic>
        <p:nvPicPr>
          <p:cNvPr id="114" name="Google Shape;114;p3" title="150409.png"/>
          <p:cNvPicPr preferRelativeResize="0"/>
          <p:nvPr/>
        </p:nvPicPr>
        <p:blipFill>
          <a:blip r:embed="rId3">
            <a:alphaModFix/>
          </a:blip>
          <a:stretch>
            <a:fillRect/>
          </a:stretch>
        </p:blipFill>
        <p:spPr>
          <a:xfrm>
            <a:off x="8746075" y="7835750"/>
            <a:ext cx="2611950" cy="2611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nvSpPr>
        <p:spPr>
          <a:xfrm>
            <a:off x="0" y="821750"/>
            <a:ext cx="4664100" cy="112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900"/>
              <a:buFont typeface="Arial"/>
              <a:buNone/>
            </a:pPr>
            <a:r>
              <a:rPr b="1" lang="es-ES" sz="5500"/>
              <a:t>Objetivos</a:t>
            </a:r>
            <a:endParaRPr b="1" i="0" sz="5500" u="none" cap="none" strike="noStrike">
              <a:solidFill>
                <a:srgbClr val="000000"/>
              </a:solidFill>
            </a:endParaRPr>
          </a:p>
        </p:txBody>
      </p:sp>
      <p:sp>
        <p:nvSpPr>
          <p:cNvPr id="120" name="Google Shape;120;p4"/>
          <p:cNvSpPr txBox="1"/>
          <p:nvPr/>
        </p:nvSpPr>
        <p:spPr>
          <a:xfrm>
            <a:off x="1810600" y="2437375"/>
            <a:ext cx="25767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4300"/>
              <a:t>General</a:t>
            </a:r>
            <a:endParaRPr b="1" sz="4300"/>
          </a:p>
        </p:txBody>
      </p:sp>
      <p:sp>
        <p:nvSpPr>
          <p:cNvPr id="121" name="Google Shape;121;p4"/>
          <p:cNvSpPr txBox="1"/>
          <p:nvPr/>
        </p:nvSpPr>
        <p:spPr>
          <a:xfrm>
            <a:off x="1810600" y="4474500"/>
            <a:ext cx="33147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4300"/>
              <a:t>Específicos</a:t>
            </a:r>
            <a:endParaRPr b="1" sz="4300"/>
          </a:p>
        </p:txBody>
      </p:sp>
      <p:sp>
        <p:nvSpPr>
          <p:cNvPr id="122" name="Google Shape;122;p4"/>
          <p:cNvSpPr txBox="1"/>
          <p:nvPr/>
        </p:nvSpPr>
        <p:spPr>
          <a:xfrm>
            <a:off x="766025" y="4247975"/>
            <a:ext cx="802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
        <p:nvSpPr>
          <p:cNvPr id="123" name="Google Shape;123;p4"/>
          <p:cNvSpPr txBox="1"/>
          <p:nvPr/>
        </p:nvSpPr>
        <p:spPr>
          <a:xfrm>
            <a:off x="6253575" y="4164400"/>
            <a:ext cx="13800" cy="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24" name="Google Shape;124;p4"/>
          <p:cNvSpPr txBox="1"/>
          <p:nvPr/>
        </p:nvSpPr>
        <p:spPr>
          <a:xfrm>
            <a:off x="3537675" y="3368675"/>
            <a:ext cx="14986200" cy="8793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es-ES" sz="3600"/>
              <a:t>Desarrollar un sistema web para gestionar talleres extracurriculares</a:t>
            </a:r>
            <a:endParaRPr sz="36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
        <p:nvSpPr>
          <p:cNvPr id="125" name="Google Shape;125;p4"/>
          <p:cNvSpPr txBox="1"/>
          <p:nvPr/>
        </p:nvSpPr>
        <p:spPr>
          <a:xfrm>
            <a:off x="3523725" y="5696450"/>
            <a:ext cx="13468200" cy="2910900"/>
          </a:xfrm>
          <a:prstGeom prst="rect">
            <a:avLst/>
          </a:prstGeom>
          <a:noFill/>
          <a:ln>
            <a:noFill/>
          </a:ln>
        </p:spPr>
        <p:txBody>
          <a:bodyPr anchorCtr="0" anchor="t" bIns="91425" lIns="91425" spcFirstLastPara="1" rIns="91425" wrap="square" tIns="91425">
            <a:noAutofit/>
          </a:bodyPr>
          <a:lstStyle/>
          <a:p>
            <a:pPr indent="-457200" lvl="0" marL="457200" rtl="0" algn="l">
              <a:spcBef>
                <a:spcPts val="0"/>
              </a:spcBef>
              <a:spcAft>
                <a:spcPts val="0"/>
              </a:spcAft>
              <a:buSzPts val="3600"/>
              <a:buChar char="●"/>
            </a:pPr>
            <a:r>
              <a:rPr lang="es-ES" sz="3600"/>
              <a:t> Aumentar la eficiencia operativa</a:t>
            </a:r>
            <a:endParaRPr sz="3600"/>
          </a:p>
          <a:p>
            <a:pPr indent="0" lvl="0" marL="0" rtl="0" algn="l">
              <a:spcBef>
                <a:spcPts val="0"/>
              </a:spcBef>
              <a:spcAft>
                <a:spcPts val="0"/>
              </a:spcAft>
              <a:buClr>
                <a:schemeClr val="dk1"/>
              </a:buClr>
              <a:buSzPts val="1100"/>
              <a:buFont typeface="Arial"/>
              <a:buNone/>
            </a:pPr>
            <a:r>
              <a:t/>
            </a:r>
            <a:endParaRPr sz="3600"/>
          </a:p>
          <a:p>
            <a:pPr indent="-457200" lvl="0" marL="457200" rtl="0" algn="l">
              <a:spcBef>
                <a:spcPts val="0"/>
              </a:spcBef>
              <a:spcAft>
                <a:spcPts val="0"/>
              </a:spcAft>
              <a:buSzPts val="3600"/>
              <a:buChar char="●"/>
            </a:pPr>
            <a:r>
              <a:rPr lang="es-ES" sz="3600"/>
              <a:t> Facilitar la toma de decisiones estratégicas</a:t>
            </a:r>
            <a:endParaRPr sz="3600"/>
          </a:p>
          <a:p>
            <a:pPr indent="0" lvl="0" marL="0" rtl="0" algn="l">
              <a:spcBef>
                <a:spcPts val="0"/>
              </a:spcBef>
              <a:spcAft>
                <a:spcPts val="0"/>
              </a:spcAft>
              <a:buClr>
                <a:schemeClr val="dk1"/>
              </a:buClr>
              <a:buSzPts val="1100"/>
              <a:buFont typeface="Arial"/>
              <a:buNone/>
            </a:pPr>
            <a:r>
              <a:t/>
            </a:r>
            <a:endParaRPr sz="3600"/>
          </a:p>
          <a:p>
            <a:pPr indent="-457200" lvl="0" marL="457200" rtl="0" algn="l">
              <a:spcBef>
                <a:spcPts val="0"/>
              </a:spcBef>
              <a:spcAft>
                <a:spcPts val="0"/>
              </a:spcAft>
              <a:buSzPts val="3600"/>
              <a:buChar char="●"/>
            </a:pPr>
            <a:r>
              <a:rPr lang="es-ES" sz="3600"/>
              <a:t> Mejorar la transparencia y comunicación interna</a:t>
            </a:r>
            <a:endParaRPr sz="3600"/>
          </a:p>
          <a:p>
            <a:pPr indent="0" lvl="0" marL="0" rtl="0" algn="l">
              <a:spcBef>
                <a:spcPts val="0"/>
              </a:spcBef>
              <a:spcAft>
                <a:spcPts val="0"/>
              </a:spcAft>
              <a:buNone/>
            </a:pPr>
            <a:r>
              <a:t/>
            </a:r>
            <a:endParaRPr sz="1800">
              <a:latin typeface="Calibri"/>
              <a:ea typeface="Calibri"/>
              <a:cs typeface="Calibri"/>
              <a:sym typeface="Calibri"/>
            </a:endParaRPr>
          </a:p>
        </p:txBody>
      </p:sp>
      <p:pic>
        <p:nvPicPr>
          <p:cNvPr id="126" name="Google Shape;126;p4" title="set-goals-line-icon-vector.jpg"/>
          <p:cNvPicPr preferRelativeResize="0"/>
          <p:nvPr/>
        </p:nvPicPr>
        <p:blipFill>
          <a:blip r:embed="rId3">
            <a:alphaModFix/>
          </a:blip>
          <a:stretch>
            <a:fillRect/>
          </a:stretch>
        </p:blipFill>
        <p:spPr>
          <a:xfrm>
            <a:off x="15835025" y="5619963"/>
            <a:ext cx="3364009" cy="30638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0b9887c7e5_0_2"/>
          <p:cNvSpPr txBox="1"/>
          <p:nvPr>
            <p:ph idx="1" type="body"/>
          </p:nvPr>
        </p:nvSpPr>
        <p:spPr>
          <a:xfrm>
            <a:off x="0" y="1188750"/>
            <a:ext cx="50967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a:t>Funcionalidades </a:t>
            </a:r>
            <a:endParaRPr/>
          </a:p>
        </p:txBody>
      </p:sp>
      <p:sp>
        <p:nvSpPr>
          <p:cNvPr id="132" name="Google Shape;132;g30b9887c7e5_0_2"/>
          <p:cNvSpPr txBox="1"/>
          <p:nvPr>
            <p:ph idx="2" type="body"/>
          </p:nvPr>
        </p:nvSpPr>
        <p:spPr>
          <a:xfrm>
            <a:off x="606975" y="2911475"/>
            <a:ext cx="16584300" cy="5295000"/>
          </a:xfrm>
          <a:prstGeom prst="rect">
            <a:avLst/>
          </a:prstGeom>
          <a:noFill/>
          <a:ln>
            <a:noFill/>
          </a:ln>
        </p:spPr>
        <p:txBody>
          <a:bodyPr anchorCtr="0" anchor="t" bIns="0" lIns="0" spcFirstLastPara="1" rIns="0" wrap="square" tIns="0">
            <a:spAutoFit/>
          </a:bodyPr>
          <a:lstStyle/>
          <a:p>
            <a:pPr indent="-457200" lvl="0" marL="457200" rtl="0" algn="l">
              <a:spcBef>
                <a:spcPts val="0"/>
              </a:spcBef>
              <a:spcAft>
                <a:spcPts val="0"/>
              </a:spcAft>
              <a:buSzPts val="3600"/>
              <a:buChar char="●"/>
            </a:pPr>
            <a:r>
              <a:rPr lang="es-ES" sz="3600"/>
              <a:t>Crear y editar talleres con requisitos dinámicos</a:t>
            </a:r>
            <a:endParaRPr sz="3600"/>
          </a:p>
          <a:p>
            <a:pPr indent="0" lvl="0" marL="457200" rtl="0" algn="l">
              <a:spcBef>
                <a:spcPts val="0"/>
              </a:spcBef>
              <a:spcAft>
                <a:spcPts val="0"/>
              </a:spcAft>
              <a:buNone/>
            </a:pPr>
            <a:r>
              <a:t/>
            </a:r>
            <a:endParaRPr sz="3600"/>
          </a:p>
          <a:p>
            <a:pPr indent="-457200" lvl="0" marL="457200" rtl="0" algn="l">
              <a:spcBef>
                <a:spcPts val="0"/>
              </a:spcBef>
              <a:spcAft>
                <a:spcPts val="0"/>
              </a:spcAft>
              <a:buSzPts val="3600"/>
              <a:buChar char="●"/>
            </a:pPr>
            <a:r>
              <a:rPr lang="es-ES" sz="3600"/>
              <a:t>Registro de avance por miembro</a:t>
            </a:r>
            <a:endParaRPr sz="3600"/>
          </a:p>
          <a:p>
            <a:pPr indent="0" lvl="0" marL="457200" rtl="0" algn="l">
              <a:spcBef>
                <a:spcPts val="0"/>
              </a:spcBef>
              <a:spcAft>
                <a:spcPts val="0"/>
              </a:spcAft>
              <a:buNone/>
            </a:pPr>
            <a:r>
              <a:t/>
            </a:r>
            <a:endParaRPr sz="3600"/>
          </a:p>
          <a:p>
            <a:pPr indent="-457200" lvl="0" marL="457200" rtl="0" algn="l">
              <a:spcBef>
                <a:spcPts val="0"/>
              </a:spcBef>
              <a:spcAft>
                <a:spcPts val="0"/>
              </a:spcAft>
              <a:buSzPts val="3600"/>
              <a:buChar char="●"/>
            </a:pPr>
            <a:r>
              <a:rPr lang="es-ES" sz="3600"/>
              <a:t>Validación automática de niveles</a:t>
            </a:r>
            <a:endParaRPr sz="3600"/>
          </a:p>
          <a:p>
            <a:pPr indent="0" lvl="0" marL="457200" rtl="0" algn="l">
              <a:spcBef>
                <a:spcPts val="0"/>
              </a:spcBef>
              <a:spcAft>
                <a:spcPts val="0"/>
              </a:spcAft>
              <a:buNone/>
            </a:pPr>
            <a:r>
              <a:t/>
            </a:r>
            <a:endParaRPr sz="3600"/>
          </a:p>
          <a:p>
            <a:pPr indent="-457200" lvl="0" marL="457200" rtl="0" algn="l">
              <a:spcBef>
                <a:spcPts val="0"/>
              </a:spcBef>
              <a:spcAft>
                <a:spcPts val="0"/>
              </a:spcAft>
              <a:buSzPts val="3600"/>
              <a:buChar char="●"/>
            </a:pPr>
            <a:r>
              <a:rPr lang="es-ES" sz="3600"/>
              <a:t>Panel administrativo con métricas</a:t>
            </a:r>
            <a:endParaRPr sz="3600"/>
          </a:p>
          <a:p>
            <a:pPr indent="0" lvl="0" marL="457200" rtl="0" algn="l">
              <a:spcBef>
                <a:spcPts val="0"/>
              </a:spcBef>
              <a:spcAft>
                <a:spcPts val="0"/>
              </a:spcAft>
              <a:buNone/>
            </a:pPr>
            <a:r>
              <a:t/>
            </a:r>
            <a:endParaRPr sz="3600"/>
          </a:p>
          <a:p>
            <a:pPr indent="-457200" lvl="0" marL="457200" rtl="0" algn="l">
              <a:spcBef>
                <a:spcPts val="0"/>
              </a:spcBef>
              <a:spcAft>
                <a:spcPts val="0"/>
              </a:spcAft>
              <a:buSzPts val="3600"/>
              <a:buChar char="●"/>
            </a:pPr>
            <a:r>
              <a:rPr lang="es-ES" sz="3600"/>
              <a:t>Reportes periódicos para apoderados y coordinación</a:t>
            </a:r>
            <a:endParaRPr sz="3600"/>
          </a:p>
          <a:p>
            <a:pPr indent="0" lvl="0" marL="0" rtl="0" algn="l">
              <a:lnSpc>
                <a:spcPct val="100000"/>
              </a:lnSpc>
              <a:spcBef>
                <a:spcPts val="0"/>
              </a:spcBef>
              <a:spcAft>
                <a:spcPts val="0"/>
              </a:spcAft>
              <a:buSzPts val="1400"/>
              <a:buNone/>
            </a:pPr>
            <a:r>
              <a:t/>
            </a:r>
            <a:endParaRPr/>
          </a:p>
        </p:txBody>
      </p:sp>
      <p:pic>
        <p:nvPicPr>
          <p:cNvPr id="133" name="Google Shape;133;g30b9887c7e5_0_2" title="13092114.png"/>
          <p:cNvPicPr preferRelativeResize="0"/>
          <p:nvPr/>
        </p:nvPicPr>
        <p:blipFill>
          <a:blip r:embed="rId3">
            <a:alphaModFix/>
          </a:blip>
          <a:stretch>
            <a:fillRect/>
          </a:stretch>
        </p:blipFill>
        <p:spPr>
          <a:xfrm>
            <a:off x="12568750" y="2066350"/>
            <a:ext cx="6140150" cy="614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0b52e847bb_0_0"/>
          <p:cNvSpPr txBox="1"/>
          <p:nvPr>
            <p:ph idx="1" type="body"/>
          </p:nvPr>
        </p:nvSpPr>
        <p:spPr>
          <a:xfrm>
            <a:off x="151225" y="689275"/>
            <a:ext cx="5190300" cy="144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sz="4700"/>
              <a:t>Alcance del Proyecto</a:t>
            </a:r>
            <a:endParaRPr sz="4700"/>
          </a:p>
        </p:txBody>
      </p:sp>
      <p:sp>
        <p:nvSpPr>
          <p:cNvPr id="139" name="Google Shape;139;g30b52e847bb_0_0"/>
          <p:cNvSpPr txBox="1"/>
          <p:nvPr>
            <p:ph idx="2" type="body"/>
          </p:nvPr>
        </p:nvSpPr>
        <p:spPr>
          <a:xfrm>
            <a:off x="574675" y="2911475"/>
            <a:ext cx="18319800" cy="307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s-ES" sz="3600"/>
              <a:t>Nivel institucional</a:t>
            </a:r>
            <a:endParaRPr b="1" sz="3600"/>
          </a:p>
          <a:p>
            <a:pPr indent="0" lvl="0" marL="0" rtl="0" algn="l">
              <a:spcBef>
                <a:spcPts val="0"/>
              </a:spcBef>
              <a:spcAft>
                <a:spcPts val="0"/>
              </a:spcAft>
              <a:buClr>
                <a:schemeClr val="dk1"/>
              </a:buClr>
              <a:buSzPts val="1100"/>
              <a:buFont typeface="Arial"/>
              <a:buNone/>
            </a:pPr>
            <a:r>
              <a:t/>
            </a:r>
            <a:endParaRPr sz="3600"/>
          </a:p>
          <a:p>
            <a:pPr indent="0" lvl="0" marL="0" rtl="0" algn="l">
              <a:spcBef>
                <a:spcPts val="0"/>
              </a:spcBef>
              <a:spcAft>
                <a:spcPts val="0"/>
              </a:spcAft>
              <a:buClr>
                <a:schemeClr val="dk1"/>
              </a:buClr>
              <a:buSzPts val="1100"/>
              <a:buFont typeface="Arial"/>
              <a:buNone/>
            </a:pPr>
            <a:r>
              <a:rPr lang="es-ES" sz="3600"/>
              <a:t>Foco en diferentes </a:t>
            </a:r>
            <a:r>
              <a:rPr lang="es-ES" sz="3600"/>
              <a:t>áreas</a:t>
            </a:r>
            <a:r>
              <a:rPr lang="es-ES" sz="3600"/>
              <a:t> de talleres como arte, música, deportes</a:t>
            </a:r>
            <a:endParaRPr sz="3600"/>
          </a:p>
          <a:p>
            <a:pPr indent="0" lvl="0" marL="0" rtl="0" algn="l">
              <a:spcBef>
                <a:spcPts val="0"/>
              </a:spcBef>
              <a:spcAft>
                <a:spcPts val="0"/>
              </a:spcAft>
              <a:buClr>
                <a:schemeClr val="dk1"/>
              </a:buClr>
              <a:buSzPts val="1100"/>
              <a:buFont typeface="Arial"/>
              <a:buNone/>
            </a:pPr>
            <a:r>
              <a:t/>
            </a:r>
            <a:endParaRPr sz="3600"/>
          </a:p>
          <a:p>
            <a:pPr indent="0" lvl="0" marL="0" rtl="0" algn="l">
              <a:spcBef>
                <a:spcPts val="0"/>
              </a:spcBef>
              <a:spcAft>
                <a:spcPts val="0"/>
              </a:spcAft>
              <a:buClr>
                <a:schemeClr val="dk1"/>
              </a:buClr>
              <a:buSzPts val="1100"/>
              <a:buFont typeface="Arial"/>
              <a:buNone/>
            </a:pPr>
            <a:r>
              <a:rPr lang="es-ES" sz="3600"/>
              <a:t>Roles: Profesores y coordinador</a:t>
            </a:r>
            <a:endParaRPr sz="3600"/>
          </a:p>
          <a:p>
            <a:pPr indent="0" lvl="0" marL="0" rtl="0" algn="l">
              <a:lnSpc>
                <a:spcPct val="100000"/>
              </a:lnSpc>
              <a:spcBef>
                <a:spcPts val="0"/>
              </a:spcBef>
              <a:spcAft>
                <a:spcPts val="0"/>
              </a:spcAft>
              <a:buSzPts val="1400"/>
              <a:buNone/>
            </a:pPr>
            <a:r>
              <a:t/>
            </a:r>
            <a:endParaRPr/>
          </a:p>
        </p:txBody>
      </p:sp>
      <p:pic>
        <p:nvPicPr>
          <p:cNvPr id="140" name="Google Shape;140;g30b52e847bb_0_0" title="74577.png"/>
          <p:cNvPicPr preferRelativeResize="0"/>
          <p:nvPr/>
        </p:nvPicPr>
        <p:blipFill>
          <a:blip r:embed="rId3">
            <a:alphaModFix/>
          </a:blip>
          <a:stretch>
            <a:fillRect/>
          </a:stretch>
        </p:blipFill>
        <p:spPr>
          <a:xfrm>
            <a:off x="8299150" y="6701725"/>
            <a:ext cx="3505775" cy="350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0b9887c7e5_2_0"/>
          <p:cNvSpPr txBox="1"/>
          <p:nvPr>
            <p:ph idx="1" type="body"/>
          </p:nvPr>
        </p:nvSpPr>
        <p:spPr>
          <a:xfrm>
            <a:off x="-10" y="715336"/>
            <a:ext cx="4343400" cy="144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sz="4700"/>
              <a:t>Metodología de Trabajo</a:t>
            </a:r>
            <a:endParaRPr sz="4700"/>
          </a:p>
        </p:txBody>
      </p:sp>
      <p:sp>
        <p:nvSpPr>
          <p:cNvPr id="146" name="Google Shape;146;g30b9887c7e5_2_0"/>
          <p:cNvSpPr txBox="1"/>
          <p:nvPr>
            <p:ph idx="2" type="body"/>
          </p:nvPr>
        </p:nvSpPr>
        <p:spPr>
          <a:xfrm>
            <a:off x="574675" y="2911475"/>
            <a:ext cx="18092700" cy="4802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s-ES" sz="3600">
                <a:solidFill>
                  <a:srgbClr val="FF0000"/>
                </a:solidFill>
              </a:rPr>
              <a:t>Modelo Tradicional Cascada</a:t>
            </a:r>
            <a:r>
              <a:rPr lang="es-ES" sz="3600"/>
              <a:t>: Fases secuenciales</a:t>
            </a:r>
            <a:endParaRPr sz="3600"/>
          </a:p>
          <a:p>
            <a:pPr indent="0" lvl="0" marL="0" rtl="0" algn="l">
              <a:spcBef>
                <a:spcPts val="0"/>
              </a:spcBef>
              <a:spcAft>
                <a:spcPts val="0"/>
              </a:spcAft>
              <a:buClr>
                <a:schemeClr val="dk1"/>
              </a:buClr>
              <a:buSzPts val="1100"/>
              <a:buFont typeface="Arial"/>
              <a:buNone/>
            </a:pPr>
            <a:r>
              <a:t/>
            </a:r>
            <a:endParaRPr sz="3600"/>
          </a:p>
          <a:p>
            <a:pPr indent="0" lvl="0" marL="0" rtl="0" algn="l">
              <a:spcBef>
                <a:spcPts val="0"/>
              </a:spcBef>
              <a:spcAft>
                <a:spcPts val="0"/>
              </a:spcAft>
              <a:buClr>
                <a:schemeClr val="dk1"/>
              </a:buClr>
              <a:buSzPts val="1100"/>
              <a:buFont typeface="Arial"/>
              <a:buNone/>
            </a:pPr>
            <a:r>
              <a:rPr lang="es-ES" sz="3600"/>
              <a:t>   	</a:t>
            </a:r>
            <a:r>
              <a:rPr b="1" lang="es-ES" sz="3600"/>
              <a:t> Análisis</a:t>
            </a:r>
            <a:endParaRPr b="1" sz="3600"/>
          </a:p>
          <a:p>
            <a:pPr indent="0" lvl="0" marL="0" rtl="0" algn="l">
              <a:spcBef>
                <a:spcPts val="0"/>
              </a:spcBef>
              <a:spcAft>
                <a:spcPts val="0"/>
              </a:spcAft>
              <a:buClr>
                <a:schemeClr val="dk1"/>
              </a:buClr>
              <a:buSzPts val="1100"/>
              <a:buFont typeface="Arial"/>
              <a:buNone/>
            </a:pPr>
            <a:r>
              <a:rPr b="1" lang="es-ES" sz="3600"/>
              <a:t>   	 	Diseño</a:t>
            </a:r>
            <a:endParaRPr b="1" sz="3600"/>
          </a:p>
          <a:p>
            <a:pPr indent="0" lvl="0" marL="457200" rtl="0" algn="l">
              <a:spcBef>
                <a:spcPts val="0"/>
              </a:spcBef>
              <a:spcAft>
                <a:spcPts val="0"/>
              </a:spcAft>
              <a:buSzPts val="1100"/>
              <a:buNone/>
            </a:pPr>
            <a:r>
              <a:rPr b="1" lang="es-ES" sz="3600"/>
              <a:t> 		Desarrollo</a:t>
            </a:r>
            <a:endParaRPr b="1" sz="3600"/>
          </a:p>
          <a:p>
            <a:pPr indent="0" lvl="0" marL="457200" rtl="0" algn="l">
              <a:spcBef>
                <a:spcPts val="0"/>
              </a:spcBef>
              <a:spcAft>
                <a:spcPts val="0"/>
              </a:spcAft>
              <a:buClr>
                <a:schemeClr val="dk1"/>
              </a:buClr>
              <a:buSzPts val="1100"/>
              <a:buFont typeface="Arial"/>
              <a:buNone/>
            </a:pPr>
            <a:r>
              <a:rPr b="1" lang="es-ES" sz="3600"/>
              <a:t>			Monitoreo y Control</a:t>
            </a:r>
            <a:endParaRPr b="1" sz="3600"/>
          </a:p>
          <a:p>
            <a:pPr indent="457200" lvl="0" marL="0" rtl="0" algn="l">
              <a:spcBef>
                <a:spcPts val="0"/>
              </a:spcBef>
              <a:spcAft>
                <a:spcPts val="0"/>
              </a:spcAft>
              <a:buClr>
                <a:schemeClr val="dk1"/>
              </a:buClr>
              <a:buSzPts val="1100"/>
              <a:buFont typeface="Arial"/>
              <a:buNone/>
            </a:pPr>
            <a:r>
              <a:rPr b="1" lang="es-ES" sz="3600"/>
              <a:t> 				Pruebas</a:t>
            </a:r>
            <a:endParaRPr b="1" sz="36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pic>
        <p:nvPicPr>
          <p:cNvPr id="147" name="Google Shape;147;g30b9887c7e5_2_0" title="metodologia-waterfall-5.jpg"/>
          <p:cNvPicPr preferRelativeResize="0"/>
          <p:nvPr/>
        </p:nvPicPr>
        <p:blipFill>
          <a:blip r:embed="rId3">
            <a:alphaModFix/>
          </a:blip>
          <a:stretch>
            <a:fillRect/>
          </a:stretch>
        </p:blipFill>
        <p:spPr>
          <a:xfrm>
            <a:off x="8519500" y="3489750"/>
            <a:ext cx="10147873" cy="5994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099467eaa4_0_16"/>
          <p:cNvSpPr txBox="1"/>
          <p:nvPr>
            <p:ph idx="1" type="body"/>
          </p:nvPr>
        </p:nvSpPr>
        <p:spPr>
          <a:xfrm>
            <a:off x="126625" y="722574"/>
            <a:ext cx="4594800" cy="14160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sz="4600"/>
              <a:t>Tecnologías Elegidas</a:t>
            </a:r>
            <a:endParaRPr sz="3200"/>
          </a:p>
        </p:txBody>
      </p:sp>
      <p:sp>
        <p:nvSpPr>
          <p:cNvPr id="153" name="Google Shape;153;g3099467eaa4_0_16"/>
          <p:cNvSpPr txBox="1"/>
          <p:nvPr>
            <p:ph idx="2" type="body"/>
          </p:nvPr>
        </p:nvSpPr>
        <p:spPr>
          <a:xfrm>
            <a:off x="574675" y="2911475"/>
            <a:ext cx="16639200" cy="4079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s-ES" sz="3500"/>
              <a:t>Frontend</a:t>
            </a:r>
            <a:r>
              <a:rPr lang="es-ES" sz="3500"/>
              <a:t>: React </a:t>
            </a:r>
            <a:r>
              <a:rPr lang="es-ES" sz="3500">
                <a:solidFill>
                  <a:schemeClr val="dk1"/>
                </a:solidFill>
              </a:rPr>
              <a:t>JSON </a:t>
            </a:r>
            <a:r>
              <a:rPr lang="es-ES" sz="3500"/>
              <a:t>+ Vite </a:t>
            </a:r>
            <a:endParaRPr sz="3500"/>
          </a:p>
          <a:p>
            <a:pPr indent="0" lvl="0" marL="0" rtl="0" algn="l">
              <a:spcBef>
                <a:spcPts val="0"/>
              </a:spcBef>
              <a:spcAft>
                <a:spcPts val="0"/>
              </a:spcAft>
              <a:buClr>
                <a:schemeClr val="dk1"/>
              </a:buClr>
              <a:buSzPts val="1100"/>
              <a:buFont typeface="Arial"/>
              <a:buNone/>
            </a:pPr>
            <a:r>
              <a:t/>
            </a:r>
            <a:endParaRPr sz="3500"/>
          </a:p>
          <a:p>
            <a:pPr indent="0" lvl="0" marL="0" rtl="0" algn="l">
              <a:spcBef>
                <a:spcPts val="0"/>
              </a:spcBef>
              <a:spcAft>
                <a:spcPts val="0"/>
              </a:spcAft>
              <a:buClr>
                <a:schemeClr val="dk1"/>
              </a:buClr>
              <a:buSzPts val="1100"/>
              <a:buFont typeface="Arial"/>
              <a:buNone/>
            </a:pPr>
            <a:r>
              <a:t/>
            </a:r>
            <a:endParaRPr sz="3500"/>
          </a:p>
          <a:p>
            <a:pPr indent="0" lvl="0" marL="0" rtl="0" algn="l">
              <a:spcBef>
                <a:spcPts val="0"/>
              </a:spcBef>
              <a:spcAft>
                <a:spcPts val="0"/>
              </a:spcAft>
              <a:buClr>
                <a:schemeClr val="dk1"/>
              </a:buClr>
              <a:buSzPts val="1100"/>
              <a:buFont typeface="Arial"/>
              <a:buNone/>
            </a:pPr>
            <a:r>
              <a:rPr b="1" lang="es-ES" sz="3500"/>
              <a:t>Backend</a:t>
            </a:r>
            <a:r>
              <a:rPr lang="es-ES" sz="3500"/>
              <a:t>: Supabase (PostgreSQL) + Flask</a:t>
            </a:r>
            <a:endParaRPr sz="3500"/>
          </a:p>
          <a:p>
            <a:pPr indent="0" lvl="0" marL="0" rtl="0" algn="l">
              <a:spcBef>
                <a:spcPts val="0"/>
              </a:spcBef>
              <a:spcAft>
                <a:spcPts val="0"/>
              </a:spcAft>
              <a:buClr>
                <a:schemeClr val="dk1"/>
              </a:buClr>
              <a:buSzPts val="1100"/>
              <a:buFont typeface="Arial"/>
              <a:buNone/>
            </a:pPr>
            <a:r>
              <a:t/>
            </a:r>
            <a:endParaRPr sz="3500"/>
          </a:p>
          <a:p>
            <a:pPr indent="0" lvl="0" marL="0" rtl="0" algn="l">
              <a:spcBef>
                <a:spcPts val="0"/>
              </a:spcBef>
              <a:spcAft>
                <a:spcPts val="0"/>
              </a:spcAft>
              <a:buClr>
                <a:schemeClr val="dk1"/>
              </a:buClr>
              <a:buSzPts val="1100"/>
              <a:buFont typeface="Arial"/>
              <a:buNone/>
            </a:pPr>
            <a:r>
              <a:t/>
            </a:r>
            <a:endParaRPr sz="3500"/>
          </a:p>
          <a:p>
            <a:pPr indent="0" lvl="0" marL="0" rtl="0" algn="l">
              <a:spcBef>
                <a:spcPts val="0"/>
              </a:spcBef>
              <a:spcAft>
                <a:spcPts val="0"/>
              </a:spcAft>
              <a:buClr>
                <a:schemeClr val="dk1"/>
              </a:buClr>
              <a:buSzPts val="1100"/>
              <a:buFont typeface="Arial"/>
              <a:buNone/>
            </a:pPr>
            <a:r>
              <a:rPr b="1" lang="es-ES" sz="3500"/>
              <a:t>Herramientas de control</a:t>
            </a:r>
            <a:r>
              <a:rPr lang="es-ES" sz="3500"/>
              <a:t>: GitHub, Gantt</a:t>
            </a:r>
            <a:endParaRPr sz="3500"/>
          </a:p>
          <a:p>
            <a:pPr indent="0" lvl="0" marL="0" rtl="0" algn="l">
              <a:lnSpc>
                <a:spcPct val="100000"/>
              </a:lnSpc>
              <a:spcBef>
                <a:spcPts val="0"/>
              </a:spcBef>
              <a:spcAft>
                <a:spcPts val="0"/>
              </a:spcAft>
              <a:buSzPts val="1400"/>
              <a:buNone/>
            </a:pPr>
            <a:r>
              <a:t/>
            </a:r>
            <a:endParaRPr/>
          </a:p>
        </p:txBody>
      </p:sp>
      <p:pic>
        <p:nvPicPr>
          <p:cNvPr id="154" name="Google Shape;154;g3099467eaa4_0_16" title="images (1).png"/>
          <p:cNvPicPr preferRelativeResize="0"/>
          <p:nvPr/>
        </p:nvPicPr>
        <p:blipFill>
          <a:blip r:embed="rId3">
            <a:alphaModFix/>
          </a:blip>
          <a:stretch>
            <a:fillRect/>
          </a:stretch>
        </p:blipFill>
        <p:spPr>
          <a:xfrm>
            <a:off x="13222775" y="2911488"/>
            <a:ext cx="2061372" cy="866775"/>
          </a:xfrm>
          <a:prstGeom prst="rect">
            <a:avLst/>
          </a:prstGeom>
          <a:noFill/>
          <a:ln>
            <a:noFill/>
          </a:ln>
        </p:spPr>
      </p:pic>
      <p:pic>
        <p:nvPicPr>
          <p:cNvPr id="155" name="Google Shape;155;g3099467eaa4_0_16" title="Captura-de-Pantalla-2022-04-26-a-las-9.42.16.png"/>
          <p:cNvPicPr preferRelativeResize="0"/>
          <p:nvPr/>
        </p:nvPicPr>
        <p:blipFill>
          <a:blip r:embed="rId4">
            <a:alphaModFix/>
          </a:blip>
          <a:stretch>
            <a:fillRect/>
          </a:stretch>
        </p:blipFill>
        <p:spPr>
          <a:xfrm>
            <a:off x="9696475" y="2731538"/>
            <a:ext cx="2686171" cy="1226675"/>
          </a:xfrm>
          <a:prstGeom prst="rect">
            <a:avLst/>
          </a:prstGeom>
          <a:noFill/>
          <a:ln>
            <a:noFill/>
          </a:ln>
        </p:spPr>
      </p:pic>
      <p:pic>
        <p:nvPicPr>
          <p:cNvPr id="156" name="Google Shape;156;g3099467eaa4_0_16" title="Vitejs-logo.svg.png"/>
          <p:cNvPicPr preferRelativeResize="0"/>
          <p:nvPr/>
        </p:nvPicPr>
        <p:blipFill>
          <a:blip r:embed="rId5">
            <a:alphaModFix/>
          </a:blip>
          <a:stretch>
            <a:fillRect/>
          </a:stretch>
        </p:blipFill>
        <p:spPr>
          <a:xfrm>
            <a:off x="16124275" y="2731551"/>
            <a:ext cx="1244897" cy="1226677"/>
          </a:xfrm>
          <a:prstGeom prst="rect">
            <a:avLst/>
          </a:prstGeom>
          <a:noFill/>
          <a:ln>
            <a:noFill/>
          </a:ln>
        </p:spPr>
      </p:pic>
      <p:pic>
        <p:nvPicPr>
          <p:cNvPr id="157" name="Google Shape;157;g3099467eaa4_0_16" title="logo-light.png"/>
          <p:cNvPicPr preferRelativeResize="0"/>
          <p:nvPr/>
        </p:nvPicPr>
        <p:blipFill>
          <a:blip r:embed="rId6">
            <a:alphaModFix/>
          </a:blip>
          <a:stretch>
            <a:fillRect/>
          </a:stretch>
        </p:blipFill>
        <p:spPr>
          <a:xfrm>
            <a:off x="11664225" y="4388400"/>
            <a:ext cx="4460052" cy="866750"/>
          </a:xfrm>
          <a:prstGeom prst="rect">
            <a:avLst/>
          </a:prstGeom>
          <a:noFill/>
          <a:ln>
            <a:noFill/>
          </a:ln>
        </p:spPr>
      </p:pic>
      <p:pic>
        <p:nvPicPr>
          <p:cNvPr id="158" name="Google Shape;158;g3099467eaa4_0_16" title="GitHub-logo-1.jpg"/>
          <p:cNvPicPr preferRelativeResize="0"/>
          <p:nvPr/>
        </p:nvPicPr>
        <p:blipFill>
          <a:blip r:embed="rId7">
            <a:alphaModFix/>
          </a:blip>
          <a:stretch>
            <a:fillRect/>
          </a:stretch>
        </p:blipFill>
        <p:spPr>
          <a:xfrm>
            <a:off x="13192325" y="5634650"/>
            <a:ext cx="2122280" cy="122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490efcaeb5_0_9"/>
          <p:cNvSpPr txBox="1"/>
          <p:nvPr>
            <p:ph idx="1" type="body"/>
          </p:nvPr>
        </p:nvSpPr>
        <p:spPr>
          <a:xfrm>
            <a:off x="72640" y="1035561"/>
            <a:ext cx="43434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s-ES"/>
              <a:t>Cronograma</a:t>
            </a:r>
            <a:endParaRPr/>
          </a:p>
        </p:txBody>
      </p:sp>
      <p:pic>
        <p:nvPicPr>
          <p:cNvPr id="164" name="Google Shape;164;g3490efcaeb5_0_9" title="Gant real.png"/>
          <p:cNvPicPr preferRelativeResize="0"/>
          <p:nvPr/>
        </p:nvPicPr>
        <p:blipFill>
          <a:blip r:embed="rId3">
            <a:alphaModFix/>
          </a:blip>
          <a:stretch>
            <a:fillRect/>
          </a:stretch>
        </p:blipFill>
        <p:spPr>
          <a:xfrm>
            <a:off x="151200" y="2002446"/>
            <a:ext cx="10735326" cy="8369500"/>
          </a:xfrm>
          <a:prstGeom prst="rect">
            <a:avLst/>
          </a:prstGeom>
          <a:noFill/>
          <a:ln>
            <a:noFill/>
          </a:ln>
        </p:spPr>
      </p:pic>
      <p:pic>
        <p:nvPicPr>
          <p:cNvPr id="165" name="Google Shape;165;g3490efcaeb5_0_9" title="Gant real 2.png"/>
          <p:cNvPicPr preferRelativeResize="0"/>
          <p:nvPr/>
        </p:nvPicPr>
        <p:blipFill>
          <a:blip r:embed="rId4">
            <a:alphaModFix/>
          </a:blip>
          <a:stretch>
            <a:fillRect/>
          </a:stretch>
        </p:blipFill>
        <p:spPr>
          <a:xfrm>
            <a:off x="10886525" y="2277175"/>
            <a:ext cx="9146500" cy="419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490efcaeb5_0_27"/>
          <p:cNvSpPr txBox="1"/>
          <p:nvPr>
            <p:ph idx="1" type="body"/>
          </p:nvPr>
        </p:nvSpPr>
        <p:spPr>
          <a:xfrm>
            <a:off x="2020525" y="4143775"/>
            <a:ext cx="14617800" cy="8466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s-ES" sz="5500"/>
              <a:t>Cierre y Compromiso del Equipo</a:t>
            </a:r>
            <a:endParaRPr sz="5500"/>
          </a:p>
        </p:txBody>
      </p:sp>
      <p:pic>
        <p:nvPicPr>
          <p:cNvPr id="171" name="Google Shape;171;g3490efcaeb5_0_27" title="ChatGPT Image 6 abr 2025, 22_53_16 (1).png"/>
          <p:cNvPicPr preferRelativeResize="0"/>
          <p:nvPr/>
        </p:nvPicPr>
        <p:blipFill>
          <a:blip r:embed="rId3">
            <a:alphaModFix/>
          </a:blip>
          <a:stretch>
            <a:fillRect/>
          </a:stretch>
        </p:blipFill>
        <p:spPr>
          <a:xfrm>
            <a:off x="4800924" y="2037049"/>
            <a:ext cx="9179049" cy="91790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2021-04-02T01:36:00Z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0x0101004E9A3AE23414AD41A4F4D6368514CED2</vt:lpwstr>
  </property>
</Properties>
</file>