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1F32F-180A-6FC3-268E-E2818D906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8B628-55BC-C2EA-9BFD-29370D976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6009A-1402-6C72-C9F4-8C7AA348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A5881-CDAE-2B06-1770-A7F2EBEF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9C537-A816-01DA-E319-F38A811D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5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3939-57DA-D158-A52D-44855139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230476-487F-EB71-AA2C-5F041942C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1803C-62E6-438E-3E91-98274E9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C2B17-6554-F316-A802-4CACA68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29D4D-211F-9103-B4DE-07617FAE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3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AEAD93-A07D-7120-C692-1BAB17F9F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30EE2F-D945-A36D-67B3-33167D41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9DD4F-5D2D-61ED-B53B-720E4889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96D9C-2A10-83DD-8402-2FC5E3C4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BD3C0-B22C-B19C-4374-ED91B63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8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FBD7A-ED42-21CD-F8E4-A000086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EF0C0-653D-2E69-0094-9B57E577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D2633-95C0-3553-845B-74C61AC6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911AB-798C-C525-7688-1FEF2CA1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441ED-0005-BAB5-17DE-FD748212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5203C-6F4F-4E57-5E5F-8A39C8EC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587AD-4299-CA83-B53D-F777D586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E2CD4-7088-1D95-AD0A-B36DF44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6A32C-5E31-C90B-9D5E-69047472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75DFB4-22E8-AEB6-8681-4EA98453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9A9BD-77E6-DB8C-AD18-7F490D9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2A826-4079-5A81-8F55-19EBCAE6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CFB99-1180-1A22-69BC-447F3B3C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45BC6-7028-668F-4B76-AD5AE525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2DA9F9-33EA-01E8-32B6-C509B2B3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8EB68-AB56-C33B-61D5-10BC10D8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A3570-3B9F-5108-BDC3-1F81DF33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52DEA-E66C-B87A-A0F0-813CF8E5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93CFC-F5DB-5934-AD43-98488524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97D2EF-F495-F2C4-6F25-630A30F9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C8412-0A4C-9F88-40A4-04A150925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C93357-A6B6-F7BF-93C0-B53E9BD1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4D523B-E4A9-A809-32F1-57481C3F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AEDA03-C22E-243C-9E11-7B97A5B9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2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8A60-D0EE-E60A-49E5-4C0F350E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45483A-1E26-48AF-E845-804E955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1BD65-2F7D-5806-387F-F4D7C148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B05BF9-959D-B53D-41E1-7F49D281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5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DFD0D5-FB95-5E7F-E7D7-FF85D3BD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EFA47A-DEE4-215F-8326-FF8A784C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B74B50-AF93-0606-45FA-5193C59A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CED6-BD38-AB18-E57C-63D7BF4D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8BFE5-7722-1571-0E07-F46BF139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B726D9-C5D9-8ABE-A30E-0FD2EEEE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C63765-D625-C743-FE4C-2E004629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C7567-DCF0-230A-13BD-B07AFC81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A1B67-AC09-4F39-791F-2365A4D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408B-A601-80D0-B6EF-BE8979E3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0DE498-DFBB-5203-8168-17482AC3A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4954F-E003-5320-C717-B1284FDA9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A0DF8-1514-5057-9F1D-00D3B70F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B3B415-35E8-B6D9-2FD7-EC02231C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59951-E05C-C72C-7AD2-5C999B13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3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80A51B-7113-006B-B36A-38BEB958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1B885-1FFE-0F9A-5072-D8030111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80267-49C1-2062-9EAF-584797D2D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3DA70-3EB8-4F29-9131-DFB1A38F7BE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BA6DC-5F28-73F6-11D2-47F47D185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527E9-07AE-976D-E51E-F12A427C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E6E82-97AB-4B2D-A22B-910F3ADB89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6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quare Enix mobile games struggle as gamers flock to free-to-play model">
            <a:extLst>
              <a:ext uri="{FF2B5EF4-FFF2-40B4-BE49-F238E27FC236}">
                <a16:creationId xmlns:a16="http://schemas.microsoft.com/office/drawing/2014/main" id="{18C95D2A-D1A4-4DE1-5908-A7E3CD82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1" b="15443"/>
          <a:stretch/>
        </p:blipFill>
        <p:spPr bwMode="auto">
          <a:xfrm>
            <a:off x="2984360" y="0"/>
            <a:ext cx="9213990" cy="6712299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E99146-6C19-FC74-F9E7-CC3DA6F8B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0" y="0"/>
            <a:ext cx="6690876" cy="2308324"/>
          </a:xfrm>
        </p:spPr>
        <p:txBody>
          <a:bodyPr>
            <a:normAutofit/>
          </a:bodyPr>
          <a:lstStyle/>
          <a:p>
            <a:pPr algn="l"/>
            <a:r>
              <a:rPr lang="es-EC" sz="7200" dirty="0" err="1">
                <a:solidFill>
                  <a:srgbClr val="FFFFFF"/>
                </a:solidFill>
              </a:rPr>
              <a:t>Game</a:t>
            </a:r>
            <a:r>
              <a:rPr lang="es-EC" sz="7200" dirty="0">
                <a:solidFill>
                  <a:srgbClr val="FFFFFF"/>
                </a:solidFill>
              </a:rPr>
              <a:t> </a:t>
            </a:r>
            <a:r>
              <a:rPr lang="es-EC" sz="7200" dirty="0" err="1">
                <a:solidFill>
                  <a:srgbClr val="FFFFFF"/>
                </a:solidFill>
              </a:rPr>
              <a:t>Analytics</a:t>
            </a:r>
            <a:endParaRPr lang="en-GB"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ACDE9-DD48-237A-5E37-72D84BA9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78712"/>
            <a:ext cx="5459958" cy="1071331"/>
          </a:xfrm>
        </p:spPr>
        <p:txBody>
          <a:bodyPr>
            <a:noAutofit/>
          </a:bodyPr>
          <a:lstStyle/>
          <a:p>
            <a:pPr algn="l"/>
            <a:r>
              <a:rPr lang="es-EC" dirty="0">
                <a:solidFill>
                  <a:srgbClr val="FFFFFF"/>
                </a:solidFill>
              </a:rPr>
              <a:t>Actividad 3 </a:t>
            </a:r>
          </a:p>
          <a:p>
            <a:pPr algn="l"/>
            <a:r>
              <a:rPr lang="es-EC" dirty="0">
                <a:solidFill>
                  <a:srgbClr val="FFFFFF"/>
                </a:solidFill>
              </a:rPr>
              <a:t>Esteban Braganza</a:t>
            </a:r>
          </a:p>
          <a:p>
            <a:pPr algn="l"/>
            <a:r>
              <a:rPr lang="es-EC" dirty="0">
                <a:solidFill>
                  <a:srgbClr val="FFFFFF"/>
                </a:solidFill>
              </a:rPr>
              <a:t>Borja López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06217-7090-D3B0-9D79-4F548420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C" sz="4000">
                <a:solidFill>
                  <a:schemeClr val="bg1"/>
                </a:solidFill>
              </a:rPr>
              <a:t>Justificación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47F84-6B07-97DF-10C2-46C10C65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18" y="2181360"/>
            <a:ext cx="4662447" cy="4400090"/>
          </a:xfrm>
        </p:spPr>
        <p:txBody>
          <a:bodyPr>
            <a:normAutofit/>
          </a:bodyPr>
          <a:lstStyle/>
          <a:p>
            <a:r>
              <a:rPr lang="es-EC" sz="2400" dirty="0"/>
              <a:t>Industria extremadamente competitiva.</a:t>
            </a:r>
          </a:p>
          <a:p>
            <a:r>
              <a:rPr lang="es-EC" sz="2400" dirty="0"/>
              <a:t>Optimización de la monetización para desarrolladores de aplicaciones móviles</a:t>
            </a:r>
          </a:p>
          <a:p>
            <a:r>
              <a:rPr lang="es-EC" sz="2400" dirty="0"/>
              <a:t>Mejora de la experiencia del jugador.</a:t>
            </a:r>
          </a:p>
          <a:p>
            <a:r>
              <a:rPr lang="es-EC" sz="2400" dirty="0"/>
              <a:t>Prueba de versiones y de nuevas ideas en los videojuegos</a:t>
            </a:r>
            <a:endParaRPr lang="en-GB" sz="2400" dirty="0"/>
          </a:p>
        </p:txBody>
      </p:sp>
      <p:pic>
        <p:nvPicPr>
          <p:cNvPr id="2050" name="Picture 2" descr="General Game Analytics | Game Analytics Resources">
            <a:extLst>
              <a:ext uri="{FF2B5EF4-FFF2-40B4-BE49-F238E27FC236}">
                <a16:creationId xmlns:a16="http://schemas.microsoft.com/office/drawing/2014/main" id="{E277F470-3FA2-99CC-41B1-E29F74AB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07" y="2010758"/>
            <a:ext cx="6326835" cy="44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1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6507B-6556-BF29-0C3A-1EA501FA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C" sz="4000">
                <a:solidFill>
                  <a:schemeClr val="bg1"/>
                </a:solidFill>
              </a:rPr>
              <a:t>Datos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05D5E5-24D0-E447-1280-8704A480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939" y="1888386"/>
            <a:ext cx="3423584" cy="476986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6658628-0B1E-D5DF-5C5E-78A75B9FDACD}"/>
              </a:ext>
            </a:extLst>
          </p:cNvPr>
          <p:cNvCxnSpPr>
            <a:cxnSpLocks/>
          </p:cNvCxnSpPr>
          <p:nvPr/>
        </p:nvCxnSpPr>
        <p:spPr>
          <a:xfrm>
            <a:off x="7354152" y="4814480"/>
            <a:ext cx="1524739" cy="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13C8E79-0065-09ED-27C5-A10747D06FB3}"/>
              </a:ext>
            </a:extLst>
          </p:cNvPr>
          <p:cNvSpPr txBox="1"/>
          <p:nvPr/>
        </p:nvSpPr>
        <p:spPr>
          <a:xfrm>
            <a:off x="174640" y="2136338"/>
            <a:ext cx="39745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Se </a:t>
            </a:r>
            <a:r>
              <a:rPr lang="es-EC" dirty="0" err="1"/>
              <a:t>have</a:t>
            </a:r>
            <a:r>
              <a:rPr lang="es-EC" dirty="0"/>
              <a:t> tracking de datos telemétricos.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Las interacciones de los usuarios generan eventos que son enviados </a:t>
            </a:r>
            <a:r>
              <a:rPr lang="es-EC" dirty="0" err="1"/>
              <a:t>via</a:t>
            </a:r>
            <a:r>
              <a:rPr lang="es-EC" dirty="0"/>
              <a:t> API a nuestro </a:t>
            </a:r>
            <a:r>
              <a:rPr lang="es-EC" dirty="0" err="1"/>
              <a:t>Kinesis</a:t>
            </a:r>
            <a:r>
              <a:rPr lang="es-EC" dirty="0"/>
              <a:t> Data </a:t>
            </a:r>
            <a:r>
              <a:rPr lang="es-EC" dirty="0" err="1"/>
              <a:t>Stream</a:t>
            </a:r>
            <a:r>
              <a:rPr lang="es-EC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Usaremos datos generados por un script de Python que simula posibles eventos.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12DC05-A5DE-B4A3-D477-98DCAF6B2BF0}"/>
              </a:ext>
            </a:extLst>
          </p:cNvPr>
          <p:cNvSpPr txBox="1"/>
          <p:nvPr/>
        </p:nvSpPr>
        <p:spPr>
          <a:xfrm>
            <a:off x="9096532" y="4453820"/>
            <a:ext cx="13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IAP (in app </a:t>
            </a:r>
            <a:r>
              <a:rPr lang="es-EC" dirty="0" err="1"/>
              <a:t>purchase</a:t>
            </a:r>
            <a:r>
              <a:rPr lang="es-EC" dirty="0"/>
              <a:t>)</a:t>
            </a:r>
            <a:endParaRPr lang="en-GB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C1F2B62-B62F-CA0C-B35E-E15DCC35CB1C}"/>
              </a:ext>
            </a:extLst>
          </p:cNvPr>
          <p:cNvCxnSpPr/>
          <p:nvPr/>
        </p:nvCxnSpPr>
        <p:spPr>
          <a:xfrm>
            <a:off x="6096000" y="2056477"/>
            <a:ext cx="29398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AD2393-2F0F-EF61-8557-3BCE8C37F065}"/>
              </a:ext>
            </a:extLst>
          </p:cNvPr>
          <p:cNvSpPr txBox="1"/>
          <p:nvPr/>
        </p:nvSpPr>
        <p:spPr>
          <a:xfrm>
            <a:off x="9035845" y="1719695"/>
            <a:ext cx="1160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Dinero del video juego.</a:t>
            </a:r>
            <a:endParaRPr lang="en-GB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B2C1F23-D68A-AD4D-2D03-F17DB90E7291}"/>
              </a:ext>
            </a:extLst>
          </p:cNvPr>
          <p:cNvCxnSpPr/>
          <p:nvPr/>
        </p:nvCxnSpPr>
        <p:spPr>
          <a:xfrm flipV="1">
            <a:off x="7728155" y="3578942"/>
            <a:ext cx="1189703" cy="15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AE4C45-DCFC-E908-E4C7-DB833F495CB6}"/>
              </a:ext>
            </a:extLst>
          </p:cNvPr>
          <p:cNvSpPr txBox="1"/>
          <p:nvPr/>
        </p:nvSpPr>
        <p:spPr>
          <a:xfrm>
            <a:off x="9035845" y="3144982"/>
            <a:ext cx="137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Progresión: tutoriales, niveles</a:t>
            </a:r>
            <a:endParaRPr lang="en-GB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1255BAE-9963-9E62-F408-CBCCDAEDA44D}"/>
              </a:ext>
            </a:extLst>
          </p:cNvPr>
          <p:cNvCxnSpPr/>
          <p:nvPr/>
        </p:nvCxnSpPr>
        <p:spPr>
          <a:xfrm>
            <a:off x="7492181" y="5850194"/>
            <a:ext cx="16043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F6DE08-99BC-C640-D3CA-D260F4BE9434}"/>
              </a:ext>
            </a:extLst>
          </p:cNvPr>
          <p:cNvSpPr txBox="1"/>
          <p:nvPr/>
        </p:nvSpPr>
        <p:spPr>
          <a:xfrm>
            <a:off x="9360310" y="5565058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Infinitas posibilidades.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1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BF9147-076F-E1EB-C472-AD565F7E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s-EC" sz="4800" dirty="0">
                <a:solidFill>
                  <a:schemeClr val="bg1"/>
                </a:solidFill>
              </a:rPr>
              <a:t>Arquitectura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0CC7E5-25B5-7CCD-390E-DF2CA0A6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 </a:t>
            </a:r>
            <a:r>
              <a:rPr lang="en-US" sz="1800" dirty="0" err="1">
                <a:solidFill>
                  <a:schemeClr val="bg1"/>
                </a:solidFill>
              </a:rPr>
              <a:t>basa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arquitectura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medallón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propuesta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originalmente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DataBricks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Hemos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decidido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crear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solamente</a:t>
            </a:r>
            <a:r>
              <a:rPr lang="en-US" sz="1800" dirty="0">
                <a:solidFill>
                  <a:schemeClr val="bg1"/>
                </a:solidFill>
              </a:rPr>
              <a:t> dos </a:t>
            </a:r>
            <a:r>
              <a:rPr lang="en-US" sz="1800" dirty="0" err="1">
                <a:solidFill>
                  <a:schemeClr val="bg1"/>
                </a:solidFill>
              </a:rPr>
              <a:t>capas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este</a:t>
            </a:r>
            <a:r>
              <a:rPr lang="en-US" sz="1800" dirty="0">
                <a:solidFill>
                  <a:schemeClr val="bg1"/>
                </a:solidFill>
              </a:rPr>
              <a:t> Proyecto Bronze y Silver.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Marcador de contenido 4" descr="Gráfico, Diagrama&#10;&#10;Descripción generada automáticamente">
            <a:extLst>
              <a:ext uri="{FF2B5EF4-FFF2-40B4-BE49-F238E27FC236}">
                <a16:creationId xmlns:a16="http://schemas.microsoft.com/office/drawing/2014/main" id="{0C74BB03-91B7-2FB6-ADB2-A688F01E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8" y="2707843"/>
            <a:ext cx="11547572" cy="321545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0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B0A51D-2421-3887-A480-639186F9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KPI’s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7D02D4-92A2-DBCD-B439-F29E409B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05446"/>
            <a:ext cx="6780700" cy="46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803B34-B541-84BA-4210-8336B41E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9" y="110530"/>
            <a:ext cx="3616913" cy="2119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Nuestros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generados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D258EB-E322-A302-C3D6-EA46F72A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802304"/>
            <a:ext cx="6063664" cy="55482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27EAEE-3DFC-BA58-C9A6-16DC6266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4" y="2340475"/>
            <a:ext cx="4960510" cy="4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8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125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Game Analytics</vt:lpstr>
      <vt:lpstr>Justificación</vt:lpstr>
      <vt:lpstr>Datos</vt:lpstr>
      <vt:lpstr>Arquitectura</vt:lpstr>
      <vt:lpstr>KPI’s</vt:lpstr>
      <vt:lpstr>Nuestros eventos generados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Braganza, Esteban</dc:creator>
  <cp:lastModifiedBy>Braganza, Esteban</cp:lastModifiedBy>
  <cp:revision>3</cp:revision>
  <dcterms:created xsi:type="dcterms:W3CDTF">2025-01-21T12:14:33Z</dcterms:created>
  <dcterms:modified xsi:type="dcterms:W3CDTF">2025-01-21T13:10:38Z</dcterms:modified>
</cp:coreProperties>
</file>