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70" r:id="rId5"/>
    <p:sldId id="271" r:id="rId6"/>
    <p:sldId id="265" r:id="rId7"/>
    <p:sldId id="266" r:id="rId8"/>
    <p:sldId id="267" r:id="rId9"/>
    <p:sldId id="260" r:id="rId10"/>
    <p:sldId id="274" r:id="rId11"/>
    <p:sldId id="276" r:id="rId12"/>
    <p:sldId id="262"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0C"/>
    <a:srgbClr val="A2A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86" d="100"/>
          <a:sy n="86" d="100"/>
        </p:scale>
        <p:origin x="547" y="72"/>
      </p:cViewPr>
      <p:guideLst/>
    </p:cSldViewPr>
  </p:slideViewPr>
  <p:notesTextViewPr>
    <p:cViewPr>
      <p:scale>
        <a:sx n="1" d="1"/>
        <a:sy n="1" d="1"/>
      </p:scale>
      <p:origin x="0" y="0"/>
    </p:cViewPr>
  </p:notesTextViewPr>
  <p:sorterViewPr>
    <p:cViewPr>
      <p:scale>
        <a:sx n="100" d="100"/>
        <a:sy n="100" d="100"/>
      </p:scale>
      <p:origin x="0" y="-1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Toasa" userId="be90456cb73dc739" providerId="LiveId" clId="{D87F4719-E680-49CA-842A-FC54BF929D8E}"/>
    <pc:docChg chg="modSld">
      <pc:chgData name="Renato Toasa" userId="be90456cb73dc739" providerId="LiveId" clId="{D87F4719-E680-49CA-842A-FC54BF929D8E}" dt="2021-03-09T16:10:27.486" v="16" actId="20577"/>
      <pc:docMkLst>
        <pc:docMk/>
      </pc:docMkLst>
      <pc:sldChg chg="modSp mod">
        <pc:chgData name="Renato Toasa" userId="be90456cb73dc739" providerId="LiveId" clId="{D87F4719-E680-49CA-842A-FC54BF929D8E}" dt="2021-03-09T16:10:27.486" v="16" actId="20577"/>
        <pc:sldMkLst>
          <pc:docMk/>
          <pc:sldMk cId="1930160228" sldId="258"/>
        </pc:sldMkLst>
        <pc:spChg chg="mod">
          <ac:chgData name="Renato Toasa" userId="be90456cb73dc739" providerId="LiveId" clId="{D87F4719-E680-49CA-842A-FC54BF929D8E}" dt="2021-03-09T16:10:27.486" v="16" actId="20577"/>
          <ac:spMkLst>
            <pc:docMk/>
            <pc:sldMk cId="1930160228" sldId="25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11/layout/CircleProcess"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custT="1"/>
      <dgm:spPr/>
      <dgm:t>
        <a:bodyPr/>
        <a:lstStyle/>
        <a:p>
          <a:r>
            <a:rPr lang="es-ES" sz="1200" noProof="0" dirty="0"/>
            <a:t>Realización de pruebas de rendimiento.</a:t>
          </a:r>
        </a:p>
        <a:p>
          <a:r>
            <a:rPr lang="es-ES" sz="1200" noProof="0" dirty="0"/>
            <a:t>Entrega del prototipo.</a:t>
          </a:r>
        </a:p>
      </dgm:t>
    </dgm:pt>
    <dgm:pt modelId="{51680ED1-AF6E-4B28-AE94-92B0EFB0DF7D}" type="parTrans" cxnId="{2AA9C11F-1F1D-428E-801A-47EAA766C99D}">
      <dgm:prSet/>
      <dgm:spPr/>
      <dgm:t>
        <a:bodyPr/>
        <a:lstStyle/>
        <a:p>
          <a:endParaRPr lang="es-ES" noProof="0" dirty="0"/>
        </a:p>
      </dgm:t>
    </dgm:pt>
    <dgm:pt modelId="{478B7D3C-9FB4-4BC6-90AC-49960560DECD}" type="sibTrans" cxnId="{2AA9C11F-1F1D-428E-801A-47EAA766C99D}">
      <dgm:prSet/>
      <dgm:spPr/>
      <dgm:t>
        <a:bodyPr/>
        <a:lstStyle/>
        <a:p>
          <a:endParaRPr lang="es-ES" noProof="0" dirty="0"/>
        </a:p>
      </dgm:t>
    </dgm:pt>
    <dgm:pt modelId="{8EA7219F-BDB2-48EB-9EEB-3133522D132E}">
      <dgm:prSet phldrT="[Text]"/>
      <dgm:spPr/>
      <dgm:t>
        <a:bodyPr/>
        <a:lstStyle/>
        <a:p>
          <a:endParaRPr lang="es-ES" noProof="0" dirty="0"/>
        </a:p>
      </dgm:t>
    </dgm:pt>
    <dgm:pt modelId="{3EE8403A-CB7C-4815-85BD-AEBCAEB71B37}" type="parTrans" cxnId="{58AD7EEF-D408-406B-87EE-4691D4C30668}">
      <dgm:prSet/>
      <dgm:spPr/>
      <dgm:t>
        <a:bodyPr/>
        <a:lstStyle/>
        <a:p>
          <a:endParaRPr lang="es-ES" noProof="0" dirty="0"/>
        </a:p>
      </dgm:t>
    </dgm:pt>
    <dgm:pt modelId="{C94B7947-85DC-4B21-BB99-DF8438356F98}" type="sibTrans" cxnId="{58AD7EEF-D408-406B-87EE-4691D4C30668}">
      <dgm:prSet/>
      <dgm:spPr/>
      <dgm:t>
        <a:bodyPr/>
        <a:lstStyle/>
        <a:p>
          <a:endParaRPr lang="es-ES" noProof="0" dirty="0"/>
        </a:p>
      </dgm:t>
    </dgm:pt>
    <dgm:pt modelId="{3CE06941-9820-4827-8B16-CD80CC49F780}">
      <dgm:prSet phldrT="[Text]" custT="1"/>
      <dgm:spPr/>
      <dgm:t>
        <a:bodyPr/>
        <a:lstStyle/>
        <a:p>
          <a:r>
            <a:rPr lang="es-ES" sz="1200" noProof="0" dirty="0"/>
            <a:t>Definir las funciones del producto, y las herramientas que se utilizaran en el proceso.</a:t>
          </a:r>
        </a:p>
      </dgm:t>
    </dgm:pt>
    <dgm:pt modelId="{141A3C92-8966-4E2F-82E4-2E09E22674B2}" type="parTrans" cxnId="{C99CE395-39F6-46B4-938C-9BF085685D1A}">
      <dgm:prSet/>
      <dgm:spPr/>
      <dgm:t>
        <a:bodyPr/>
        <a:lstStyle/>
        <a:p>
          <a:endParaRPr lang="es-ES" noProof="0" dirty="0"/>
        </a:p>
      </dgm:t>
    </dgm:pt>
    <dgm:pt modelId="{F58FC55B-E61F-445C-956E-0BB2202254CA}" type="sibTrans" cxnId="{C99CE395-39F6-46B4-938C-9BF085685D1A}">
      <dgm:prSet/>
      <dgm:spPr/>
      <dgm:t>
        <a:bodyPr/>
        <a:lstStyle/>
        <a:p>
          <a:endParaRPr lang="es-ES" noProof="0" dirty="0"/>
        </a:p>
      </dgm:t>
    </dgm:pt>
    <dgm:pt modelId="{36045517-CEA4-4BE3-B836-C2B6BFE5649B}">
      <dgm:prSet phldrT="[Text]" custT="1"/>
      <dgm:spPr/>
      <dgm:t>
        <a:bodyPr/>
        <a:lstStyle/>
        <a:p>
          <a:r>
            <a:rPr lang="es-ES" sz="1200" noProof="0" dirty="0"/>
            <a:t>Entrevista con el dueño de la empresa para definir los requerimientos y definir los parámetros que tendrá el prototipo.</a:t>
          </a:r>
        </a:p>
      </dgm:t>
    </dgm:pt>
    <dgm:pt modelId="{6231A36F-9B04-4B4A-917A-7E163AFFC956}" type="parTrans" cxnId="{4019353B-443B-4DED-AA6C-3C60E18414C7}">
      <dgm:prSet/>
      <dgm:spPr/>
      <dgm:t>
        <a:bodyPr/>
        <a:lstStyle/>
        <a:p>
          <a:endParaRPr lang="es-ES" noProof="0" dirty="0"/>
        </a:p>
      </dgm:t>
    </dgm:pt>
    <dgm:pt modelId="{BFF3C5ED-87D0-4709-A3B8-A7BF0668006A}" type="sibTrans" cxnId="{4019353B-443B-4DED-AA6C-3C60E18414C7}">
      <dgm:prSet/>
      <dgm:spPr/>
      <dgm:t>
        <a:bodyPr/>
        <a:lstStyle/>
        <a:p>
          <a:endParaRPr lang="es-ES" noProof="0" dirty="0"/>
        </a:p>
      </dgm:t>
    </dgm:pt>
    <dgm:pt modelId="{F66099B6-DBBD-4AB0-82D2-877B80F846F7}">
      <dgm:prSet phldrT="[Text]" custT="1"/>
      <dgm:spPr/>
      <dgm:t>
        <a:bodyPr/>
        <a:lstStyle/>
        <a:p>
          <a:r>
            <a:rPr lang="es-ES" sz="1200" noProof="0" dirty="0"/>
            <a:t>Estructurar la base de datos.</a:t>
          </a:r>
        </a:p>
        <a:p>
          <a:r>
            <a:rPr lang="es-ES" sz="1200" noProof="0" dirty="0"/>
            <a:t>Definir el estilo de programación.</a:t>
          </a:r>
        </a:p>
        <a:p>
          <a:r>
            <a:rPr lang="es-ES" sz="1200" noProof="0" dirty="0"/>
            <a:t>Diseño de interfaces.</a:t>
          </a:r>
        </a:p>
        <a:p>
          <a:r>
            <a:rPr lang="es-ES" sz="1200" noProof="0" dirty="0"/>
            <a:t>Empezar la programación.</a:t>
          </a:r>
        </a:p>
      </dgm:t>
    </dgm:pt>
    <dgm:pt modelId="{BC531B32-9B0E-482E-BF91-65C61F17168D}" type="sibTrans" cxnId="{B4F3EA32-CE64-4A92-9BAE-BC57E5392B05}">
      <dgm:prSet/>
      <dgm:spPr/>
      <dgm:t>
        <a:bodyPr/>
        <a:lstStyle/>
        <a:p>
          <a:endParaRPr lang="es-ES" noProof="0" dirty="0"/>
        </a:p>
      </dgm:t>
    </dgm:pt>
    <dgm:pt modelId="{B09C8BFB-F41C-4AC4-AB94-F216E3081C2D}" type="parTrans" cxnId="{B4F3EA32-CE64-4A92-9BAE-BC57E5392B05}">
      <dgm:prSet/>
      <dgm:spPr/>
      <dgm:t>
        <a:bodyPr/>
        <a:lstStyle/>
        <a:p>
          <a:endParaRPr lang="es-ES" noProof="0" dirty="0"/>
        </a:p>
      </dgm:t>
    </dgm:pt>
    <dgm:pt modelId="{5A955BA2-7361-41F9-844B-7C9A2EE794D9}">
      <dgm:prSet phldrT="[Text]"/>
      <dgm:spPr/>
      <dgm:t>
        <a:bodyPr/>
        <a:lstStyle/>
        <a:p>
          <a:endParaRPr lang="es-ES" sz="1100" noProof="0" dirty="0"/>
        </a:p>
      </dgm:t>
    </dgm:pt>
    <dgm:pt modelId="{196238F0-122F-469B-9924-FF8696A771B9}" type="parTrans" cxnId="{E89276B9-751A-4552-AA48-4D815F310C01}">
      <dgm:prSet/>
      <dgm:spPr/>
      <dgm:t>
        <a:bodyPr/>
        <a:lstStyle/>
        <a:p>
          <a:endParaRPr lang="es-ES"/>
        </a:p>
      </dgm:t>
    </dgm:pt>
    <dgm:pt modelId="{D41D1B33-58B5-48E3-8E8A-47AC6F54C51A}" type="sibTrans" cxnId="{E89276B9-751A-4552-AA48-4D815F310C01}">
      <dgm:prSet/>
      <dgm:spPr/>
      <dgm:t>
        <a:bodyPr/>
        <a:lstStyle/>
        <a:p>
          <a:endParaRPr lang="es-ES"/>
        </a:p>
      </dgm:t>
    </dgm:pt>
    <dgm:pt modelId="{C4064A91-7D9A-454A-B561-AC78C6285C76}" type="pres">
      <dgm:prSet presAssocID="{B9C32B05-62EA-407A-B21C-2310C7945705}" presName="Name0" presStyleCnt="0">
        <dgm:presLayoutVars>
          <dgm:chMax val="11"/>
          <dgm:chPref val="11"/>
          <dgm:dir val="rev"/>
          <dgm:resizeHandles/>
        </dgm:presLayoutVars>
      </dgm:prSet>
      <dgm:spPr/>
    </dgm:pt>
    <dgm:pt modelId="{3C942238-F152-4474-93A8-4CB72A6D0D05}" type="pres">
      <dgm:prSet presAssocID="{36045517-CEA4-4BE3-B836-C2B6BFE5649B}" presName="Accent4" presStyleCnt="0"/>
      <dgm:spPr/>
    </dgm:pt>
    <dgm:pt modelId="{0712E356-5745-4C9E-9415-6EF99F165658}" type="pres">
      <dgm:prSet presAssocID="{36045517-CEA4-4BE3-B836-C2B6BFE5649B}" presName="Accent" presStyleLbl="node1" presStyleIdx="0" presStyleCnt="4"/>
      <dgm:spPr/>
    </dgm:pt>
    <dgm:pt modelId="{6194C51A-9411-4EBC-AE38-B87850691A94}" type="pres">
      <dgm:prSet presAssocID="{36045517-CEA4-4BE3-B836-C2B6BFE5649B}" presName="ParentBackground4" presStyleCnt="0"/>
      <dgm:spPr/>
    </dgm:pt>
    <dgm:pt modelId="{947F1B8E-EB02-4491-90C8-6561162A36BB}" type="pres">
      <dgm:prSet presAssocID="{36045517-CEA4-4BE3-B836-C2B6BFE5649B}" presName="ParentBackground" presStyleLbl="fgAcc1" presStyleIdx="0" presStyleCnt="4" custLinFactNeighborX="-2818"/>
      <dgm:spPr/>
    </dgm:pt>
    <dgm:pt modelId="{7A17D609-7D18-437B-B5D7-D0640AE559A9}" type="pres">
      <dgm:prSet presAssocID="{36045517-CEA4-4BE3-B836-C2B6BFE5649B}" presName="Parent4" presStyleLbl="revTx" presStyleIdx="0" presStyleCnt="2">
        <dgm:presLayoutVars>
          <dgm:chMax val="1"/>
          <dgm:chPref val="1"/>
          <dgm:bulletEnabled val="1"/>
        </dgm:presLayoutVars>
      </dgm:prSet>
      <dgm:spPr/>
    </dgm:pt>
    <dgm:pt modelId="{A006C09B-5088-4C49-8412-65E2708CAD06}" type="pres">
      <dgm:prSet presAssocID="{3CE06941-9820-4827-8B16-CD80CC49F780}" presName="Accent3" presStyleCnt="0"/>
      <dgm:spPr/>
    </dgm:pt>
    <dgm:pt modelId="{87009C24-D40A-4D85-B913-988456044726}" type="pres">
      <dgm:prSet presAssocID="{3CE06941-9820-4827-8B16-CD80CC49F780}" presName="Accent" presStyleLbl="node1" presStyleIdx="1" presStyleCnt="4"/>
      <dgm:spPr/>
    </dgm:pt>
    <dgm:pt modelId="{53F362BA-F918-40C3-8848-D631F825F6D7}" type="pres">
      <dgm:prSet presAssocID="{3CE06941-9820-4827-8B16-CD80CC49F780}" presName="ParentBackground3" presStyleCnt="0"/>
      <dgm:spPr/>
    </dgm:pt>
    <dgm:pt modelId="{5E82F176-01A0-492D-84F8-A02940989B5B}" type="pres">
      <dgm:prSet presAssocID="{3CE06941-9820-4827-8B16-CD80CC49F780}" presName="ParentBackground" presStyleLbl="fgAcc1" presStyleIdx="1" presStyleCnt="4"/>
      <dgm:spPr/>
    </dgm:pt>
    <dgm:pt modelId="{69248A5F-F70D-4A4C-929A-9F6490E343A0}" type="pres">
      <dgm:prSet presAssocID="{3CE06941-9820-4827-8B16-CD80CC49F780}" presName="Child3" presStyleLbl="revTx" presStyleIdx="0" presStyleCnt="2">
        <dgm:presLayoutVars>
          <dgm:chMax val="0"/>
          <dgm:chPref val="0"/>
          <dgm:bulletEnabled val="1"/>
        </dgm:presLayoutVars>
      </dgm:prSet>
      <dgm:spPr/>
    </dgm:pt>
    <dgm:pt modelId="{95C8BFAC-DBB4-444C-A600-228AA9C62499}" type="pres">
      <dgm:prSet presAssocID="{3CE06941-9820-4827-8B16-CD80CC49F780}" presName="Parent3" presStyleLbl="revTx" presStyleIdx="0" presStyleCnt="2">
        <dgm:presLayoutVars>
          <dgm:chMax val="1"/>
          <dgm:chPref val="1"/>
          <dgm:bulletEnabled val="1"/>
        </dgm:presLayoutVars>
      </dgm:prSet>
      <dgm:spPr/>
    </dgm:pt>
    <dgm:pt modelId="{78FAD1BE-AD7C-4D12-A360-55B37C9E51C4}" type="pres">
      <dgm:prSet presAssocID="{F66099B6-DBBD-4AB0-82D2-877B80F846F7}" presName="Accent2" presStyleCnt="0"/>
      <dgm:spPr/>
    </dgm:pt>
    <dgm:pt modelId="{F0847FCA-64CB-441A-B1D3-C7BC89530C70}" type="pres">
      <dgm:prSet presAssocID="{F66099B6-DBBD-4AB0-82D2-877B80F846F7}" presName="Accent" presStyleLbl="node1" presStyleIdx="2" presStyleCnt="4"/>
      <dgm:spPr/>
    </dgm:pt>
    <dgm:pt modelId="{8D94951E-2C13-4F7F-BFA8-F5CE155EEC17}" type="pres">
      <dgm:prSet presAssocID="{F66099B6-DBBD-4AB0-82D2-877B80F846F7}" presName="ParentBackground2" presStyleCnt="0"/>
      <dgm:spPr/>
    </dgm:pt>
    <dgm:pt modelId="{961E3ACF-30A3-4207-9DD7-EFD06ED03765}" type="pres">
      <dgm:prSet presAssocID="{F66099B6-DBBD-4AB0-82D2-877B80F846F7}" presName="ParentBackground" presStyleLbl="fgAcc1" presStyleIdx="2" presStyleCnt="4" custLinFactNeighborY="874"/>
      <dgm:spPr/>
    </dgm:pt>
    <dgm:pt modelId="{D12FF289-2A87-47F0-AB66-A7BA67E1E6CB}" type="pres">
      <dgm:prSet presAssocID="{F66099B6-DBBD-4AB0-82D2-877B80F846F7}" presName="Parent2" presStyleLbl="revTx" presStyleIdx="0" presStyleCnt="2">
        <dgm:presLayoutVars>
          <dgm:chMax val="1"/>
          <dgm:chPref val="1"/>
          <dgm:bulletEnabled val="1"/>
        </dgm:presLayoutVars>
      </dgm:prSet>
      <dgm:spPr/>
    </dgm:pt>
    <dgm:pt modelId="{EDF2815F-000A-4B82-950D-F9AC3D8E2DA1}" type="pres">
      <dgm:prSet presAssocID="{42D71409-67F9-455C-8C6D-716D284AAA6B}" presName="Accent1" presStyleCnt="0"/>
      <dgm:spPr/>
    </dgm:pt>
    <dgm:pt modelId="{A75EC866-CDC2-4017-8678-8213B4815327}" type="pres">
      <dgm:prSet presAssocID="{42D71409-67F9-455C-8C6D-716D284AAA6B}" presName="Accent" presStyleLbl="node1" presStyleIdx="3" presStyleCnt="4"/>
      <dgm:spPr/>
    </dgm:pt>
    <dgm:pt modelId="{CBBA27F1-E6B1-4847-8DA9-53263130C237}" type="pres">
      <dgm:prSet presAssocID="{42D71409-67F9-455C-8C6D-716D284AAA6B}" presName="ParentBackground1" presStyleCnt="0"/>
      <dgm:spPr/>
    </dgm:pt>
    <dgm:pt modelId="{33D1FF4A-1EA9-46F2-9769-F0793A34B441}" type="pres">
      <dgm:prSet presAssocID="{42D71409-67F9-455C-8C6D-716D284AAA6B}" presName="ParentBackground" presStyleLbl="fgAcc1" presStyleIdx="3" presStyleCnt="4"/>
      <dgm:spPr/>
    </dgm:pt>
    <dgm:pt modelId="{9927E353-63E0-4F1F-9EA9-6FED74737A81}" type="pres">
      <dgm:prSet presAssocID="{42D71409-67F9-455C-8C6D-716D284AAA6B}" presName="Child1" presStyleLbl="revTx" presStyleIdx="1" presStyleCnt="2">
        <dgm:presLayoutVars>
          <dgm:chMax val="0"/>
          <dgm:chPref val="0"/>
          <dgm:bulletEnabled val="1"/>
        </dgm:presLayoutVars>
      </dgm:prSet>
      <dgm:spPr/>
    </dgm:pt>
    <dgm:pt modelId="{50B67135-7FC6-447D-AB1E-45C65075B23B}" type="pres">
      <dgm:prSet presAssocID="{42D71409-67F9-455C-8C6D-716D284AAA6B}" presName="Parent1" presStyleLbl="revTx" presStyleIdx="1" presStyleCnt="2">
        <dgm:presLayoutVars>
          <dgm:chMax val="1"/>
          <dgm:chPref val="1"/>
          <dgm:bulletEnabled val="1"/>
        </dgm:presLayoutVars>
      </dgm:prSet>
      <dgm:spPr/>
    </dgm:pt>
  </dgm:ptLst>
  <dgm:cxnLst>
    <dgm:cxn modelId="{41148800-AD89-49E9-95B1-0ED015351B2B}" type="presOf" srcId="{36045517-CEA4-4BE3-B836-C2B6BFE5649B}" destId="{7A17D609-7D18-437B-B5D7-D0640AE559A9}" srcOrd="1" destOrd="0" presId="urn:microsoft.com/office/officeart/2011/layout/CircleProcess"/>
    <dgm:cxn modelId="{F349C406-78C8-4FD9-B756-AAB38737CB84}" type="presOf" srcId="{5A955BA2-7361-41F9-844B-7C9A2EE794D9}" destId="{69248A5F-F70D-4A4C-929A-9F6490E343A0}" srcOrd="0" destOrd="0" presId="urn:microsoft.com/office/officeart/2011/layout/CircleProcess"/>
    <dgm:cxn modelId="{2AA9C11F-1F1D-428E-801A-47EAA766C99D}" srcId="{B9C32B05-62EA-407A-B21C-2310C7945705}" destId="{42D71409-67F9-455C-8C6D-716D284AAA6B}" srcOrd="0" destOrd="0" parTransId="{51680ED1-AF6E-4B28-AE94-92B0EFB0DF7D}" sibTransId="{478B7D3C-9FB4-4BC6-90AC-49960560DECD}"/>
    <dgm:cxn modelId="{FCA8CA2D-C332-4A5C-997D-9250CCB103FE}" type="presOf" srcId="{42D71409-67F9-455C-8C6D-716D284AAA6B}" destId="{33D1FF4A-1EA9-46F2-9769-F0793A34B441}" srcOrd="0" destOrd="0" presId="urn:microsoft.com/office/officeart/2011/layout/CircleProcess"/>
    <dgm:cxn modelId="{B4F3EA32-CE64-4A92-9BAE-BC57E5392B05}" srcId="{B9C32B05-62EA-407A-B21C-2310C7945705}" destId="{F66099B6-DBBD-4AB0-82D2-877B80F846F7}" srcOrd="1" destOrd="0" parTransId="{B09C8BFB-F41C-4AC4-AB94-F216E3081C2D}" sibTransId="{BC531B32-9B0E-482E-BF91-65C61F17168D}"/>
    <dgm:cxn modelId="{4019353B-443B-4DED-AA6C-3C60E18414C7}" srcId="{B9C32B05-62EA-407A-B21C-2310C7945705}" destId="{36045517-CEA4-4BE3-B836-C2B6BFE5649B}" srcOrd="3" destOrd="0" parTransId="{6231A36F-9B04-4B4A-917A-7E163AFFC956}" sibTransId="{BFF3C5ED-87D0-4709-A3B8-A7BF0668006A}"/>
    <dgm:cxn modelId="{47178745-959E-4B97-9B85-020F47412D4C}" type="presOf" srcId="{36045517-CEA4-4BE3-B836-C2B6BFE5649B}" destId="{947F1B8E-EB02-4491-90C8-6561162A36BB}" srcOrd="0" destOrd="0" presId="urn:microsoft.com/office/officeart/2011/layout/CircleProcess"/>
    <dgm:cxn modelId="{DA34A047-B2D8-4D22-BBC1-86B7AE57EFF9}" type="presOf" srcId="{3CE06941-9820-4827-8B16-CD80CC49F780}" destId="{95C8BFAC-DBB4-444C-A600-228AA9C62499}" srcOrd="1" destOrd="0" presId="urn:microsoft.com/office/officeart/2011/layout/CircleProcess"/>
    <dgm:cxn modelId="{0AA71658-D46A-492F-97D9-284BCC6069AB}" type="presOf" srcId="{B9C32B05-62EA-407A-B21C-2310C7945705}" destId="{C4064A91-7D9A-454A-B561-AC78C6285C76}" srcOrd="0" destOrd="0" presId="urn:microsoft.com/office/officeart/2011/layout/CircleProcess"/>
    <dgm:cxn modelId="{345C817C-CD26-4F6E-9DCF-49AF77284FA4}" type="presOf" srcId="{42D71409-67F9-455C-8C6D-716D284AAA6B}" destId="{50B67135-7FC6-447D-AB1E-45C65075B23B}" srcOrd="1" destOrd="0" presId="urn:microsoft.com/office/officeart/2011/layout/CircleProcess"/>
    <dgm:cxn modelId="{01F3818D-E917-4C95-B1BF-5E00C8710557}" type="presOf" srcId="{F66099B6-DBBD-4AB0-82D2-877B80F846F7}" destId="{961E3ACF-30A3-4207-9DD7-EFD06ED03765}" srcOrd="0" destOrd="0" presId="urn:microsoft.com/office/officeart/2011/layout/CircleProcess"/>
    <dgm:cxn modelId="{C99CE395-39F6-46B4-938C-9BF085685D1A}" srcId="{B9C32B05-62EA-407A-B21C-2310C7945705}" destId="{3CE06941-9820-4827-8B16-CD80CC49F780}" srcOrd="2" destOrd="0" parTransId="{141A3C92-8966-4E2F-82E4-2E09E22674B2}" sibTransId="{F58FC55B-E61F-445C-956E-0BB2202254CA}"/>
    <dgm:cxn modelId="{3019C1AD-701E-4676-BBA5-BBFD6716A438}" type="presOf" srcId="{3CE06941-9820-4827-8B16-CD80CC49F780}" destId="{5E82F176-01A0-492D-84F8-A02940989B5B}" srcOrd="0" destOrd="0" presId="urn:microsoft.com/office/officeart/2011/layout/CircleProcess"/>
    <dgm:cxn modelId="{E89276B9-751A-4552-AA48-4D815F310C01}" srcId="{3CE06941-9820-4827-8B16-CD80CC49F780}" destId="{5A955BA2-7361-41F9-844B-7C9A2EE794D9}" srcOrd="0" destOrd="0" parTransId="{196238F0-122F-469B-9924-FF8696A771B9}" sibTransId="{D41D1B33-58B5-48E3-8E8A-47AC6F54C51A}"/>
    <dgm:cxn modelId="{37B5DFC1-15B3-4616-A61B-686AE8CCB8FC}" type="presOf" srcId="{F66099B6-DBBD-4AB0-82D2-877B80F846F7}" destId="{D12FF289-2A87-47F0-AB66-A7BA67E1E6CB}" srcOrd="1" destOrd="0" presId="urn:microsoft.com/office/officeart/2011/layout/CircleProcess"/>
    <dgm:cxn modelId="{3BA264DC-60AB-48D0-B128-E911D309FF2D}" type="presOf" srcId="{8EA7219F-BDB2-48EB-9EEB-3133522D132E}" destId="{9927E353-63E0-4F1F-9EA9-6FED74737A81}" srcOrd="0" destOrd="0" presId="urn:microsoft.com/office/officeart/2011/layout/CircleProcess"/>
    <dgm:cxn modelId="{58AD7EEF-D408-406B-87EE-4691D4C30668}" srcId="{42D71409-67F9-455C-8C6D-716D284AAA6B}" destId="{8EA7219F-BDB2-48EB-9EEB-3133522D132E}" srcOrd="0" destOrd="0" parTransId="{3EE8403A-CB7C-4815-85BD-AEBCAEB71B37}" sibTransId="{C94B7947-85DC-4B21-BB99-DF8438356F98}"/>
    <dgm:cxn modelId="{95EC3108-F36B-4CC2-BD70-1BAF440E279D}" type="presParOf" srcId="{C4064A91-7D9A-454A-B561-AC78C6285C76}" destId="{3C942238-F152-4474-93A8-4CB72A6D0D05}" srcOrd="0" destOrd="0" presId="urn:microsoft.com/office/officeart/2011/layout/CircleProcess"/>
    <dgm:cxn modelId="{BDB87789-8E44-4B4F-AAC4-85E3CFC1D3DD}" type="presParOf" srcId="{3C942238-F152-4474-93A8-4CB72A6D0D05}" destId="{0712E356-5745-4C9E-9415-6EF99F165658}" srcOrd="0" destOrd="0" presId="urn:microsoft.com/office/officeart/2011/layout/CircleProcess"/>
    <dgm:cxn modelId="{CFFB10C6-EAB5-4AE7-874B-D31B57AAD512}" type="presParOf" srcId="{C4064A91-7D9A-454A-B561-AC78C6285C76}" destId="{6194C51A-9411-4EBC-AE38-B87850691A94}" srcOrd="1" destOrd="0" presId="urn:microsoft.com/office/officeart/2011/layout/CircleProcess"/>
    <dgm:cxn modelId="{3B6D744A-6696-42A7-9DF6-8DBA709DB030}" type="presParOf" srcId="{6194C51A-9411-4EBC-AE38-B87850691A94}" destId="{947F1B8E-EB02-4491-90C8-6561162A36BB}" srcOrd="0" destOrd="0" presId="urn:microsoft.com/office/officeart/2011/layout/CircleProcess"/>
    <dgm:cxn modelId="{E067A535-0CEB-482F-9283-262E75F607C8}" type="presParOf" srcId="{C4064A91-7D9A-454A-B561-AC78C6285C76}" destId="{7A17D609-7D18-437B-B5D7-D0640AE559A9}" srcOrd="2" destOrd="0" presId="urn:microsoft.com/office/officeart/2011/layout/CircleProcess"/>
    <dgm:cxn modelId="{CC4B0776-8BBC-41B7-8054-8369ADA68C75}" type="presParOf" srcId="{C4064A91-7D9A-454A-B561-AC78C6285C76}" destId="{A006C09B-5088-4C49-8412-65E2708CAD06}" srcOrd="3" destOrd="0" presId="urn:microsoft.com/office/officeart/2011/layout/CircleProcess"/>
    <dgm:cxn modelId="{35C927A4-82BC-440E-BFE4-79C375C34350}" type="presParOf" srcId="{A006C09B-5088-4C49-8412-65E2708CAD06}" destId="{87009C24-D40A-4D85-B913-988456044726}" srcOrd="0" destOrd="0" presId="urn:microsoft.com/office/officeart/2011/layout/CircleProcess"/>
    <dgm:cxn modelId="{4E2E5F7B-64F7-4415-96C8-FB8DFF7FB281}" type="presParOf" srcId="{C4064A91-7D9A-454A-B561-AC78C6285C76}" destId="{53F362BA-F918-40C3-8848-D631F825F6D7}" srcOrd="4" destOrd="0" presId="urn:microsoft.com/office/officeart/2011/layout/CircleProcess"/>
    <dgm:cxn modelId="{C8E256CC-FB2E-4E21-9449-B8036D98B602}" type="presParOf" srcId="{53F362BA-F918-40C3-8848-D631F825F6D7}" destId="{5E82F176-01A0-492D-84F8-A02940989B5B}" srcOrd="0" destOrd="0" presId="urn:microsoft.com/office/officeart/2011/layout/CircleProcess"/>
    <dgm:cxn modelId="{B98F2C57-84CC-486D-A8D2-08D35CED648A}" type="presParOf" srcId="{C4064A91-7D9A-454A-B561-AC78C6285C76}" destId="{69248A5F-F70D-4A4C-929A-9F6490E343A0}" srcOrd="5" destOrd="0" presId="urn:microsoft.com/office/officeart/2011/layout/CircleProcess"/>
    <dgm:cxn modelId="{B44B83C2-C2C4-4407-8EAF-F11982C9E538}" type="presParOf" srcId="{C4064A91-7D9A-454A-B561-AC78C6285C76}" destId="{95C8BFAC-DBB4-444C-A600-228AA9C62499}" srcOrd="6" destOrd="0" presId="urn:microsoft.com/office/officeart/2011/layout/CircleProcess"/>
    <dgm:cxn modelId="{1762E426-D082-4614-BCBB-ED0511959D82}" type="presParOf" srcId="{C4064A91-7D9A-454A-B561-AC78C6285C76}" destId="{78FAD1BE-AD7C-4D12-A360-55B37C9E51C4}" srcOrd="7" destOrd="0" presId="urn:microsoft.com/office/officeart/2011/layout/CircleProcess"/>
    <dgm:cxn modelId="{C4C9AC3C-54CB-4BE1-B173-94A922446E39}" type="presParOf" srcId="{78FAD1BE-AD7C-4D12-A360-55B37C9E51C4}" destId="{F0847FCA-64CB-441A-B1D3-C7BC89530C70}" srcOrd="0" destOrd="0" presId="urn:microsoft.com/office/officeart/2011/layout/CircleProcess"/>
    <dgm:cxn modelId="{78768E04-15E5-4FE0-A472-011D175576C8}" type="presParOf" srcId="{C4064A91-7D9A-454A-B561-AC78C6285C76}" destId="{8D94951E-2C13-4F7F-BFA8-F5CE155EEC17}" srcOrd="8" destOrd="0" presId="urn:microsoft.com/office/officeart/2011/layout/CircleProcess"/>
    <dgm:cxn modelId="{443148AA-3FB4-4F95-880E-DC8031CCC9C4}" type="presParOf" srcId="{8D94951E-2C13-4F7F-BFA8-F5CE155EEC17}" destId="{961E3ACF-30A3-4207-9DD7-EFD06ED03765}" srcOrd="0" destOrd="0" presId="urn:microsoft.com/office/officeart/2011/layout/CircleProcess"/>
    <dgm:cxn modelId="{A729C35A-44A3-45A2-9952-00967305F796}" type="presParOf" srcId="{C4064A91-7D9A-454A-B561-AC78C6285C76}" destId="{D12FF289-2A87-47F0-AB66-A7BA67E1E6CB}" srcOrd="9" destOrd="0" presId="urn:microsoft.com/office/officeart/2011/layout/CircleProcess"/>
    <dgm:cxn modelId="{ECC26202-EFEE-4BD0-AD35-0612F2FB8069}" type="presParOf" srcId="{C4064A91-7D9A-454A-B561-AC78C6285C76}" destId="{EDF2815F-000A-4B82-950D-F9AC3D8E2DA1}" srcOrd="10" destOrd="0" presId="urn:microsoft.com/office/officeart/2011/layout/CircleProcess"/>
    <dgm:cxn modelId="{B565C589-4490-4206-9387-B7A5AEA233FC}" type="presParOf" srcId="{EDF2815F-000A-4B82-950D-F9AC3D8E2DA1}" destId="{A75EC866-CDC2-4017-8678-8213B4815327}" srcOrd="0" destOrd="0" presId="urn:microsoft.com/office/officeart/2011/layout/CircleProcess"/>
    <dgm:cxn modelId="{950C69A4-C7B3-4203-8A78-660716AD2603}" type="presParOf" srcId="{C4064A91-7D9A-454A-B561-AC78C6285C76}" destId="{CBBA27F1-E6B1-4847-8DA9-53263130C237}" srcOrd="11" destOrd="0" presId="urn:microsoft.com/office/officeart/2011/layout/CircleProcess"/>
    <dgm:cxn modelId="{2C7D7EED-FFDA-41E6-8B06-C74BF364C234}" type="presParOf" srcId="{CBBA27F1-E6B1-4847-8DA9-53263130C237}" destId="{33D1FF4A-1EA9-46F2-9769-F0793A34B441}" srcOrd="0" destOrd="0" presId="urn:microsoft.com/office/officeart/2011/layout/CircleProcess"/>
    <dgm:cxn modelId="{1D953676-22E4-4C10-803C-F1FA55677B32}" type="presParOf" srcId="{C4064A91-7D9A-454A-B561-AC78C6285C76}" destId="{9927E353-63E0-4F1F-9EA9-6FED74737A81}" srcOrd="12" destOrd="0" presId="urn:microsoft.com/office/officeart/2011/layout/CircleProcess"/>
    <dgm:cxn modelId="{CF62E9B6-79D2-4DBF-AFE0-353089B1BCD6}" type="presParOf" srcId="{C4064A91-7D9A-454A-B561-AC78C6285C76}" destId="{50B67135-7FC6-447D-AB1E-45C65075B23B}" srcOrd="13"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2E356-5745-4C9E-9415-6EF99F165658}">
      <dsp:nvSpPr>
        <dsp:cNvPr id="0" name=""/>
        <dsp:cNvSpPr/>
      </dsp:nvSpPr>
      <dsp:spPr>
        <a:xfrm>
          <a:off x="531651" y="500613"/>
          <a:ext cx="2176745" cy="217685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7F1B8E-EB02-4491-90C8-6561162A36BB}">
      <dsp:nvSpPr>
        <dsp:cNvPr id="0" name=""/>
        <dsp:cNvSpPr/>
      </dsp:nvSpPr>
      <dsp:spPr>
        <a:xfrm>
          <a:off x="546261" y="573188"/>
          <a:ext cx="2032064" cy="2031707"/>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noProof="0" dirty="0"/>
            <a:t>Entrevista con el dueño de la empresa para definir los requerimientos y definir los parámetros que tendrá el prototipo.</a:t>
          </a:r>
        </a:p>
      </dsp:txBody>
      <dsp:txXfrm>
        <a:off x="836556" y="863486"/>
        <a:ext cx="1451474" cy="1451110"/>
      </dsp:txXfrm>
    </dsp:sp>
    <dsp:sp modelId="{87009C24-D40A-4D85-B913-988456044726}">
      <dsp:nvSpPr>
        <dsp:cNvPr id="0" name=""/>
        <dsp:cNvSpPr/>
      </dsp:nvSpPr>
      <dsp:spPr>
        <a:xfrm rot="13500000">
          <a:off x="2790519" y="500460"/>
          <a:ext cx="2176780" cy="2176780"/>
        </a:xfrm>
        <a:prstGeom prst="teardrop">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82F176-01A0-492D-84F8-A02940989B5B}">
      <dsp:nvSpPr>
        <dsp:cNvPr id="0" name=""/>
        <dsp:cNvSpPr/>
      </dsp:nvSpPr>
      <dsp:spPr>
        <a:xfrm>
          <a:off x="2853077" y="573188"/>
          <a:ext cx="2032064" cy="2031707"/>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noProof="0" dirty="0"/>
            <a:t>Definir las funciones del producto, y las herramientas que se utilizaran en el proceso.</a:t>
          </a:r>
        </a:p>
      </dsp:txBody>
      <dsp:txXfrm>
        <a:off x="3143371" y="863486"/>
        <a:ext cx="1451474" cy="1451110"/>
      </dsp:txXfrm>
    </dsp:sp>
    <dsp:sp modelId="{69248A5F-F70D-4A4C-929A-9F6490E343A0}">
      <dsp:nvSpPr>
        <dsp:cNvPr id="0" name=""/>
        <dsp:cNvSpPr/>
      </dsp:nvSpPr>
      <dsp:spPr>
        <a:xfrm>
          <a:off x="2853077"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s-ES" sz="5000" kern="1200" noProof="0" dirty="0"/>
        </a:p>
      </dsp:txBody>
      <dsp:txXfrm>
        <a:off x="2853077" y="2717577"/>
        <a:ext cx="2032064" cy="1193279"/>
      </dsp:txXfrm>
    </dsp:sp>
    <dsp:sp modelId="{F0847FCA-64CB-441A-B1D3-C7BC89530C70}">
      <dsp:nvSpPr>
        <dsp:cNvPr id="0" name=""/>
        <dsp:cNvSpPr/>
      </dsp:nvSpPr>
      <dsp:spPr>
        <a:xfrm rot="13500000">
          <a:off x="5030737" y="500460"/>
          <a:ext cx="2176780" cy="2176780"/>
        </a:xfrm>
        <a:prstGeom prst="teardrop">
          <a:avLst>
            <a:gd name="adj" fmla="val 1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1E3ACF-30A3-4207-9DD7-EFD06ED03765}">
      <dsp:nvSpPr>
        <dsp:cNvPr id="0" name=""/>
        <dsp:cNvSpPr/>
      </dsp:nvSpPr>
      <dsp:spPr>
        <a:xfrm>
          <a:off x="5102629" y="590945"/>
          <a:ext cx="2032064" cy="2031707"/>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noProof="0" dirty="0"/>
            <a:t>Estructurar la base de datos.</a:t>
          </a:r>
        </a:p>
        <a:p>
          <a:pPr marL="0" lvl="0" indent="0" algn="ctr" defTabSz="533400">
            <a:lnSpc>
              <a:spcPct val="90000"/>
            </a:lnSpc>
            <a:spcBef>
              <a:spcPct val="0"/>
            </a:spcBef>
            <a:spcAft>
              <a:spcPct val="35000"/>
            </a:spcAft>
            <a:buNone/>
          </a:pPr>
          <a:r>
            <a:rPr lang="es-ES" sz="1200" kern="1200" noProof="0" dirty="0"/>
            <a:t>Definir el estilo de programación.</a:t>
          </a:r>
        </a:p>
        <a:p>
          <a:pPr marL="0" lvl="0" indent="0" algn="ctr" defTabSz="533400">
            <a:lnSpc>
              <a:spcPct val="90000"/>
            </a:lnSpc>
            <a:spcBef>
              <a:spcPct val="0"/>
            </a:spcBef>
            <a:spcAft>
              <a:spcPct val="35000"/>
            </a:spcAft>
            <a:buNone/>
          </a:pPr>
          <a:r>
            <a:rPr lang="es-ES" sz="1200" kern="1200" noProof="0" dirty="0"/>
            <a:t>Diseño de interfaces.</a:t>
          </a:r>
        </a:p>
        <a:p>
          <a:pPr marL="0" lvl="0" indent="0" algn="ctr" defTabSz="533400">
            <a:lnSpc>
              <a:spcPct val="90000"/>
            </a:lnSpc>
            <a:spcBef>
              <a:spcPct val="0"/>
            </a:spcBef>
            <a:spcAft>
              <a:spcPct val="35000"/>
            </a:spcAft>
            <a:buNone/>
          </a:pPr>
          <a:r>
            <a:rPr lang="es-ES" sz="1200" kern="1200" noProof="0" dirty="0"/>
            <a:t>Empezar la programación.</a:t>
          </a:r>
        </a:p>
      </dsp:txBody>
      <dsp:txXfrm>
        <a:off x="5392924" y="881243"/>
        <a:ext cx="1451474" cy="1451110"/>
      </dsp:txXfrm>
    </dsp:sp>
    <dsp:sp modelId="{A75EC866-CDC2-4017-8678-8213B4815327}">
      <dsp:nvSpPr>
        <dsp:cNvPr id="0" name=""/>
        <dsp:cNvSpPr/>
      </dsp:nvSpPr>
      <dsp:spPr>
        <a:xfrm rot="13500000">
          <a:off x="7280289" y="500460"/>
          <a:ext cx="2176780" cy="2176780"/>
        </a:xfrm>
        <a:prstGeom prst="teardrop">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D1FF4A-1EA9-46F2-9769-F0793A34B441}">
      <dsp:nvSpPr>
        <dsp:cNvPr id="0" name=""/>
        <dsp:cNvSpPr/>
      </dsp:nvSpPr>
      <dsp:spPr>
        <a:xfrm>
          <a:off x="7352181" y="573188"/>
          <a:ext cx="2032064" cy="2031707"/>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noProof="0" dirty="0"/>
            <a:t>Realización de pruebas de rendimiento.</a:t>
          </a:r>
        </a:p>
        <a:p>
          <a:pPr marL="0" lvl="0" indent="0" algn="ctr" defTabSz="533400">
            <a:lnSpc>
              <a:spcPct val="90000"/>
            </a:lnSpc>
            <a:spcBef>
              <a:spcPct val="0"/>
            </a:spcBef>
            <a:spcAft>
              <a:spcPct val="35000"/>
            </a:spcAft>
            <a:buNone/>
          </a:pPr>
          <a:r>
            <a:rPr lang="es-ES" sz="1200" kern="1200" noProof="0" dirty="0"/>
            <a:t>Entrega del prototipo.</a:t>
          </a:r>
        </a:p>
      </dsp:txBody>
      <dsp:txXfrm>
        <a:off x="7642476" y="863486"/>
        <a:ext cx="1451474" cy="1451110"/>
      </dsp:txXfrm>
    </dsp:sp>
    <dsp:sp modelId="{9927E353-63E0-4F1F-9EA9-6FED74737A81}">
      <dsp:nvSpPr>
        <dsp:cNvPr id="0" name=""/>
        <dsp:cNvSpPr/>
      </dsp:nvSpPr>
      <dsp:spPr>
        <a:xfrm>
          <a:off x="7352181"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s-ES" sz="5000" kern="1200" noProof="0" dirty="0"/>
        </a:p>
      </dsp:txBody>
      <dsp:txXfrm>
        <a:off x="7352181" y="2717577"/>
        <a:ext cx="2032064" cy="119327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07660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618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9052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4312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3529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451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EC"/>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2952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EC"/>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141108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EC"/>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98444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74008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20/3/2021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12343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287868" y="152401"/>
            <a:ext cx="948266" cy="247577"/>
          </a:xfrm>
          <a:prstGeom prst="rect">
            <a:avLst/>
          </a:prstGeom>
        </p:spPr>
      </p:pic>
      <p:pic>
        <p:nvPicPr>
          <p:cNvPr id="9" name="Imagen 8"/>
          <p:cNvPicPr>
            <a:picLocks noChangeAspect="1"/>
          </p:cNvPicPr>
          <p:nvPr userDrawn="1"/>
        </p:nvPicPr>
        <p:blipFill>
          <a:blip r:embed="rId14"/>
          <a:stretch>
            <a:fillRect/>
          </a:stretch>
        </p:blipFill>
        <p:spPr>
          <a:xfrm>
            <a:off x="10926234" y="121968"/>
            <a:ext cx="1048870" cy="645055"/>
          </a:xfrm>
          <a:prstGeom prst="rect">
            <a:avLst/>
          </a:prstGeom>
        </p:spPr>
      </p:pic>
      <p:pic>
        <p:nvPicPr>
          <p:cNvPr id="11" name="Imagen 10"/>
          <p:cNvPicPr>
            <a:picLocks noChangeAspect="1"/>
          </p:cNvPicPr>
          <p:nvPr userDrawn="1"/>
        </p:nvPicPr>
        <p:blipFill>
          <a:blip r:embed="rId15"/>
          <a:stretch>
            <a:fillRect/>
          </a:stretch>
        </p:blipFill>
        <p:spPr>
          <a:xfrm>
            <a:off x="143935" y="6303864"/>
            <a:ext cx="11751733" cy="554136"/>
          </a:xfrm>
          <a:prstGeom prst="rect">
            <a:avLst/>
          </a:prstGeom>
        </p:spPr>
      </p:pic>
      <p:pic>
        <p:nvPicPr>
          <p:cNvPr id="12" name="Imagen 11"/>
          <p:cNvPicPr>
            <a:picLocks noChangeAspect="1"/>
          </p:cNvPicPr>
          <p:nvPr userDrawn="1"/>
        </p:nvPicPr>
        <p:blipFill>
          <a:blip r:embed="rId16"/>
          <a:stretch>
            <a:fillRect/>
          </a:stretch>
        </p:blipFill>
        <p:spPr>
          <a:xfrm>
            <a:off x="510118" y="432594"/>
            <a:ext cx="421215" cy="367213"/>
          </a:xfrm>
          <a:prstGeom prst="rect">
            <a:avLst/>
          </a:prstGeom>
        </p:spPr>
      </p:pic>
      <p:pic>
        <p:nvPicPr>
          <p:cNvPr id="13" name="Imagen 12"/>
          <p:cNvPicPr>
            <a:picLocks noChangeAspect="1"/>
          </p:cNvPicPr>
          <p:nvPr userDrawn="1"/>
        </p:nvPicPr>
        <p:blipFill>
          <a:blip r:embed="rId17"/>
          <a:stretch>
            <a:fillRect/>
          </a:stretch>
        </p:blipFill>
        <p:spPr>
          <a:xfrm>
            <a:off x="0" y="832424"/>
            <a:ext cx="12192000" cy="98910"/>
          </a:xfrm>
          <a:prstGeom prst="rect">
            <a:avLst/>
          </a:prstGeom>
        </p:spPr>
      </p:pic>
    </p:spTree>
    <p:extLst>
      <p:ext uri="{BB962C8B-B14F-4D97-AF65-F5344CB8AC3E}">
        <p14:creationId xmlns:p14="http://schemas.microsoft.com/office/powerpoint/2010/main" val="865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5690" y="1177137"/>
            <a:ext cx="11250710" cy="3724096"/>
          </a:xfrm>
          <a:prstGeom prst="rect">
            <a:avLst/>
          </a:prstGeom>
        </p:spPr>
        <p:txBody>
          <a:bodyPr wrap="square">
            <a:spAutoFit/>
          </a:bodyPr>
          <a:lstStyle/>
          <a:p>
            <a:pPr algn="ctr"/>
            <a:r>
              <a:rPr lang="es-MX" sz="3000" b="1" dirty="0">
                <a:solidFill>
                  <a:prstClr val="black"/>
                </a:solidFill>
                <a:latin typeface="Century Gothic" charset="0"/>
                <a:ea typeface="Century Gothic" charset="0"/>
                <a:cs typeface="Century Gothic" charset="0"/>
              </a:rPr>
              <a:t>Módulo de gestión de empleados en la empresa </a:t>
            </a:r>
            <a:r>
              <a:rPr lang="es-MX" sz="3000" b="1" dirty="0" err="1">
                <a:solidFill>
                  <a:prstClr val="black"/>
                </a:solidFill>
                <a:latin typeface="Century Gothic" charset="0"/>
                <a:ea typeface="Century Gothic" charset="0"/>
                <a:cs typeface="Century Gothic" charset="0"/>
              </a:rPr>
              <a:t>Critical</a:t>
            </a:r>
            <a:r>
              <a:rPr lang="es-MX" sz="3000" b="1" dirty="0">
                <a:solidFill>
                  <a:prstClr val="black"/>
                </a:solidFill>
                <a:latin typeface="Century Gothic" charset="0"/>
                <a:ea typeface="Century Gothic" charset="0"/>
                <a:cs typeface="Century Gothic" charset="0"/>
              </a:rPr>
              <a:t> </a:t>
            </a:r>
            <a:r>
              <a:rPr lang="es-MX" sz="3000" b="1" dirty="0" err="1">
                <a:solidFill>
                  <a:prstClr val="black"/>
                </a:solidFill>
                <a:latin typeface="Century Gothic" charset="0"/>
                <a:ea typeface="Century Gothic" charset="0"/>
                <a:cs typeface="Century Gothic" charset="0"/>
              </a:rPr>
              <a:t>Translation</a:t>
            </a:r>
            <a:r>
              <a:rPr lang="es-MX" sz="3000" b="1" dirty="0">
                <a:solidFill>
                  <a:prstClr val="black"/>
                </a:solidFill>
                <a:latin typeface="Century Gothic" charset="0"/>
                <a:ea typeface="Century Gothic" charset="0"/>
                <a:cs typeface="Century Gothic" charset="0"/>
              </a:rPr>
              <a:t> </a:t>
            </a:r>
            <a:r>
              <a:rPr lang="es-MX" sz="3000" b="1" dirty="0" err="1">
                <a:solidFill>
                  <a:prstClr val="black"/>
                </a:solidFill>
                <a:latin typeface="Century Gothic" charset="0"/>
                <a:ea typeface="Century Gothic" charset="0"/>
                <a:cs typeface="Century Gothic" charset="0"/>
              </a:rPr>
              <a:t>Solutions</a:t>
            </a:r>
            <a:r>
              <a:rPr lang="es-MX" sz="3000" b="1" dirty="0">
                <a:solidFill>
                  <a:prstClr val="black"/>
                </a:solidFill>
                <a:latin typeface="Century Gothic" charset="0"/>
                <a:ea typeface="Century Gothic" charset="0"/>
                <a:cs typeface="Century Gothic" charset="0"/>
              </a:rPr>
              <a:t> CTS</a:t>
            </a:r>
            <a:endParaRPr lang="es-ES" sz="3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r"/>
            <a:r>
              <a:rPr lang="es-ES" sz="2800" dirty="0">
                <a:solidFill>
                  <a:prstClr val="black"/>
                </a:solidFill>
                <a:latin typeface="Century Gothic" charset="0"/>
                <a:ea typeface="Century Gothic" charset="0"/>
                <a:cs typeface="Century Gothic" charset="0"/>
              </a:rPr>
              <a:t>Esteban Burbano</a:t>
            </a:r>
          </a:p>
          <a:p>
            <a:pPr algn="r"/>
            <a:r>
              <a:rPr lang="es-ES" sz="2800" dirty="0">
                <a:solidFill>
                  <a:prstClr val="black"/>
                </a:solidFill>
                <a:latin typeface="Century Gothic" charset="0"/>
                <a:ea typeface="Century Gothic" charset="0"/>
                <a:cs typeface="Century Gothic" charset="0"/>
              </a:rPr>
              <a:t>16 de Marzo del 2021</a:t>
            </a:r>
            <a:endParaRPr lang="en-US" sz="2800" dirty="0">
              <a:solidFill>
                <a:prstClr val="black"/>
              </a:solidFill>
              <a:latin typeface="Century Gothic" charset="0"/>
              <a:ea typeface="Century Gothic" charset="0"/>
              <a:cs typeface="Century Gothic" charset="0"/>
            </a:endParaRPr>
          </a:p>
        </p:txBody>
      </p:sp>
      <p:pic>
        <p:nvPicPr>
          <p:cNvPr id="7" name="Imagen 6">
            <a:extLst>
              <a:ext uri="{FF2B5EF4-FFF2-40B4-BE49-F238E27FC236}">
                <a16:creationId xmlns:a16="http://schemas.microsoft.com/office/drawing/2014/main" id="{3FC5F907-6BBA-4B12-A0C3-9CCC7D36B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688977"/>
            <a:ext cx="5086412" cy="5086412"/>
          </a:xfrm>
          <a:prstGeom prst="rect">
            <a:avLst/>
          </a:prstGeom>
        </p:spPr>
      </p:pic>
    </p:spTree>
    <p:extLst>
      <p:ext uri="{BB962C8B-B14F-4D97-AF65-F5344CB8AC3E}">
        <p14:creationId xmlns:p14="http://schemas.microsoft.com/office/powerpoint/2010/main" val="420617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B4B44C5-B953-49AA-9D94-0702436BED79}"/>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p:txBody>
      </p:sp>
      <p:sp>
        <p:nvSpPr>
          <p:cNvPr id="2" name="CuadroTexto 1">
            <a:extLst>
              <a:ext uri="{FF2B5EF4-FFF2-40B4-BE49-F238E27FC236}">
                <a16:creationId xmlns:a16="http://schemas.microsoft.com/office/drawing/2014/main" id="{DF94E83E-9997-4139-9251-53565D8440C6}"/>
              </a:ext>
            </a:extLst>
          </p:cNvPr>
          <p:cNvSpPr txBox="1"/>
          <p:nvPr/>
        </p:nvSpPr>
        <p:spPr>
          <a:xfrm>
            <a:off x="454906" y="1094173"/>
            <a:ext cx="11282188" cy="2800767"/>
          </a:xfrm>
          <a:prstGeom prst="rect">
            <a:avLst/>
          </a:prstGeom>
          <a:noFill/>
        </p:spPr>
        <p:txBody>
          <a:bodyPr wrap="square" rtlCol="0">
            <a:spAutoFit/>
          </a:bodyPr>
          <a:lstStyle/>
          <a:p>
            <a:r>
              <a:rPr lang="es-MX" sz="1600" dirty="0">
                <a:solidFill>
                  <a:schemeClr val="dk1"/>
                </a:solidFill>
                <a:latin typeface="Century Gothic" panose="020B0502020202020204" pitchFamily="34" charset="0"/>
              </a:rPr>
              <a:t>• El programa pudiera ser patrocinado económicamente por la empresa a la que se le está realizando el prototipo para aumentar las funciones y módulos que necesite la empresa para que obtengan mejores resultados.</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El programa pudiera ser desarrollado en un entorno web para que se pueda utilizar desde cualquier lugar y poder acceder de una manera más óptima a la información.</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Los próximos módulos de desarrollo del programa se podrían orientar en crear un módulo de facturación y un módulo de retenciones que se conecte directamente con el SRI.</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Utilizar un proyecto Maven para importar librerías de una manera más sencilla y eficaz.</a:t>
            </a:r>
          </a:p>
        </p:txBody>
      </p:sp>
    </p:spTree>
    <p:extLst>
      <p:ext uri="{BB962C8B-B14F-4D97-AF65-F5344CB8AC3E}">
        <p14:creationId xmlns:p14="http://schemas.microsoft.com/office/powerpoint/2010/main" val="23992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Preguntas?</a:t>
            </a:r>
          </a:p>
        </p:txBody>
      </p:sp>
      <p:pic>
        <p:nvPicPr>
          <p:cNvPr id="1026" name="Picture 2" descr="Dudas - Falsaria.com">
            <a:extLst>
              <a:ext uri="{FF2B5EF4-FFF2-40B4-BE49-F238E27FC236}">
                <a16:creationId xmlns:a16="http://schemas.microsoft.com/office/drawing/2014/main" id="{22E02F60-EF4F-452E-A4F5-208C1FD92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910" y="1158875"/>
            <a:ext cx="4540250" cy="4540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4FCF78A-66DA-4A4E-BD26-2AF12D8885D6}"/>
              </a:ext>
            </a:extLst>
          </p:cNvPr>
          <p:cNvSpPr txBox="1"/>
          <p:nvPr/>
        </p:nvSpPr>
        <p:spPr>
          <a:xfrm>
            <a:off x="1181487" y="18070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Preguntas</a:t>
            </a: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2127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156200" y="1048807"/>
            <a:ext cx="5562600" cy="4989837"/>
          </a:xfrm>
          <a:prstGeom prst="rect">
            <a:avLst/>
          </a:prstGeom>
        </p:spPr>
      </p:pic>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GRACIAS</a:t>
            </a:r>
          </a:p>
        </p:txBody>
      </p:sp>
    </p:spTree>
    <p:extLst>
      <p:ext uri="{BB962C8B-B14F-4D97-AF65-F5344CB8AC3E}">
        <p14:creationId xmlns:p14="http://schemas.microsoft.com/office/powerpoint/2010/main" val="360060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76786"/>
            <a:ext cx="9888653" cy="3539430"/>
          </a:xfrm>
          <a:prstGeom prst="rect">
            <a:avLst/>
          </a:prstGeom>
        </p:spPr>
        <p:txBody>
          <a:bodyPr wrap="square">
            <a:spAutoFit/>
          </a:bodyPr>
          <a:lstStyle/>
          <a:p>
            <a:pPr marL="914400" lvl="1" indent="-457200">
              <a:buFont typeface="+mj-lt"/>
              <a:buAutoNum type="arabicPeriod"/>
            </a:pPr>
            <a:r>
              <a:rPr lang="es-EC" sz="2800" dirty="0">
                <a:latin typeface="Century Gothic" charset="0"/>
                <a:ea typeface="Century Gothic" charset="0"/>
                <a:cs typeface="Century Gothic" charset="0"/>
              </a:rPr>
              <a:t>Introducción de la empresa y del Problema.</a:t>
            </a:r>
          </a:p>
          <a:p>
            <a:pPr lvl="1"/>
            <a:r>
              <a:rPr lang="es-EC" sz="2800" dirty="0">
                <a:latin typeface="Century Gothic" charset="0"/>
                <a:ea typeface="Century Gothic" charset="0"/>
                <a:cs typeface="Century Gothic" charset="0"/>
              </a:rPr>
              <a:t>1.1 Objetivos.</a:t>
            </a:r>
          </a:p>
          <a:p>
            <a:pPr lvl="1"/>
            <a:r>
              <a:rPr lang="es-EC" sz="2800" dirty="0">
                <a:latin typeface="Century Gothic" charset="0"/>
                <a:ea typeface="Century Gothic" charset="0"/>
                <a:cs typeface="Century Gothic" charset="0"/>
              </a:rPr>
              <a:t>1.2 Justificación y Alcance.</a:t>
            </a:r>
          </a:p>
          <a:p>
            <a:pPr lvl="1"/>
            <a:r>
              <a:rPr lang="es-EC" sz="2800" dirty="0">
                <a:latin typeface="Century Gothic" charset="0"/>
                <a:ea typeface="Century Gothic" charset="0"/>
                <a:cs typeface="Century Gothic" charset="0"/>
              </a:rPr>
              <a:t>2.	Campo de estudio.</a:t>
            </a:r>
          </a:p>
          <a:p>
            <a:pPr lvl="1"/>
            <a:r>
              <a:rPr lang="es-EC" sz="2800" dirty="0">
                <a:latin typeface="Century Gothic" charset="0"/>
                <a:ea typeface="Century Gothic" charset="0"/>
                <a:cs typeface="Century Gothic" charset="0"/>
              </a:rPr>
              <a:t>3.	Herramientas utilizadas.</a:t>
            </a:r>
          </a:p>
          <a:p>
            <a:pPr lvl="1"/>
            <a:r>
              <a:rPr lang="es-EC" sz="2800" dirty="0">
                <a:latin typeface="Century Gothic" charset="0"/>
                <a:ea typeface="Century Gothic" charset="0"/>
                <a:cs typeface="Century Gothic" charset="0"/>
              </a:rPr>
              <a:t>4.	Como se pretende resolver el problema.</a:t>
            </a:r>
          </a:p>
          <a:p>
            <a:pPr lvl="1"/>
            <a:r>
              <a:rPr lang="es-EC" sz="2800" dirty="0">
                <a:latin typeface="Century Gothic" charset="0"/>
                <a:ea typeface="Century Gothic" charset="0"/>
                <a:cs typeface="Century Gothic" charset="0"/>
              </a:rPr>
              <a:t>5.	Resultados.</a:t>
            </a:r>
          </a:p>
          <a:p>
            <a:pPr marL="914400" lvl="1" indent="-457200">
              <a:buFont typeface="+mj-lt"/>
              <a:buAutoNum type="arabicPeriod"/>
            </a:pPr>
            <a:endParaRPr lang="es-EC" sz="2800" dirty="0">
              <a:latin typeface="Century Gothic" charset="0"/>
              <a:ea typeface="Century Gothic" charset="0"/>
              <a:cs typeface="Century Gothic" charset="0"/>
            </a:endParaRPr>
          </a:p>
        </p:txBody>
      </p:sp>
      <p:sp>
        <p:nvSpPr>
          <p:cNvPr id="2" name="Rectángulo 1"/>
          <p:cNvSpPr/>
          <p:nvPr/>
        </p:nvSpPr>
        <p:spPr>
          <a:xfrm>
            <a:off x="4871875" y="80310"/>
            <a:ext cx="2285384" cy="707886"/>
          </a:xfrm>
          <a:prstGeom prst="rect">
            <a:avLst/>
          </a:prstGeom>
        </p:spPr>
        <p:txBody>
          <a:bodyPr wrap="square">
            <a:spAutoFit/>
          </a:bodyPr>
          <a:lstStyle/>
          <a:p>
            <a:r>
              <a:rPr lang="en-US" sz="4000" b="1" dirty="0">
                <a:solidFill>
                  <a:prstClr val="black"/>
                </a:solidFill>
                <a:latin typeface="Century Gothic" charset="0"/>
                <a:ea typeface="Century Gothic" charset="0"/>
                <a:cs typeface="Century Gothic" charset="0"/>
              </a:rPr>
              <a:t>Agenda</a:t>
            </a:r>
          </a:p>
        </p:txBody>
      </p:sp>
    </p:spTree>
    <p:extLst>
      <p:ext uri="{BB962C8B-B14F-4D97-AF65-F5344CB8AC3E}">
        <p14:creationId xmlns:p14="http://schemas.microsoft.com/office/powerpoint/2010/main" val="193016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647451" y="1677216"/>
            <a:ext cx="5157787" cy="1003839"/>
          </a:xfrm>
        </p:spPr>
        <p:txBody>
          <a:bodyPr/>
          <a:lstStyle/>
          <a:p>
            <a:pPr marL="0" lvl="1">
              <a:spcBef>
                <a:spcPts val="1000"/>
              </a:spcBef>
            </a:pPr>
            <a:r>
              <a:rPr lang="es-ES" sz="2600" b="0" dirty="0">
                <a:latin typeface="Century Gothic" charset="0"/>
                <a:ea typeface="Century Gothic" charset="0"/>
                <a:cs typeface="Century Gothic" charset="0"/>
              </a:rPr>
              <a:t>Introducción de la empresa</a:t>
            </a:r>
          </a:p>
          <a:p>
            <a:endParaRPr lang="es-ES" dirty="0"/>
          </a:p>
        </p:txBody>
      </p:sp>
      <p:sp>
        <p:nvSpPr>
          <p:cNvPr id="9" name="Marcador de texto 8"/>
          <p:cNvSpPr>
            <a:spLocks noGrp="1"/>
          </p:cNvSpPr>
          <p:nvPr>
            <p:ph type="body" sz="quarter" idx="3"/>
          </p:nvPr>
        </p:nvSpPr>
        <p:spPr>
          <a:xfrm>
            <a:off x="6172199" y="1857143"/>
            <a:ext cx="5283926" cy="823912"/>
          </a:xfrm>
        </p:spPr>
        <p:txBody>
          <a:bodyPr/>
          <a:lstStyle/>
          <a:p>
            <a:pPr marL="0" lvl="1">
              <a:spcBef>
                <a:spcPts val="1000"/>
              </a:spcBef>
            </a:pPr>
            <a:r>
              <a:rPr lang="es-ES" sz="2600" b="0" dirty="0">
                <a:latin typeface="Century Gothic" charset="0"/>
                <a:ea typeface="Century Gothic" charset="0"/>
                <a:cs typeface="Century Gothic" charset="0"/>
              </a:rPr>
              <a:t>Problema</a:t>
            </a:r>
          </a:p>
          <a:p>
            <a:pPr algn="ctr"/>
            <a:endParaRPr lang="es-ES" dirty="0"/>
          </a:p>
        </p:txBody>
      </p:sp>
      <p:cxnSp>
        <p:nvCxnSpPr>
          <p:cNvPr id="13" name="Conector recto 12"/>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CuadroTexto 9">
            <a:extLst>
              <a:ext uri="{FF2B5EF4-FFF2-40B4-BE49-F238E27FC236}">
                <a16:creationId xmlns:a16="http://schemas.microsoft.com/office/drawing/2014/main" id="{9791A100-2D3D-4B1C-99F1-22AE329ABD27}"/>
              </a:ext>
            </a:extLst>
          </p:cNvPr>
          <p:cNvSpPr txBox="1"/>
          <p:nvPr/>
        </p:nvSpPr>
        <p:spPr>
          <a:xfrm>
            <a:off x="1197453" y="199753"/>
            <a:ext cx="10258673" cy="646331"/>
          </a:xfrm>
          <a:prstGeom prst="rect">
            <a:avLst/>
          </a:prstGeom>
          <a:noFill/>
        </p:spPr>
        <p:txBody>
          <a:bodyPr wrap="square">
            <a:spAutoFit/>
          </a:bodyPr>
          <a:lstStyle/>
          <a:p>
            <a:r>
              <a:rPr lang="es-EC" sz="3600" b="1" dirty="0">
                <a:latin typeface="Century Gothic" charset="0"/>
                <a:ea typeface="Century Gothic" charset="0"/>
                <a:cs typeface="Century Gothic" charset="0"/>
              </a:rPr>
              <a:t>Introducción de la empresa o del Problema</a:t>
            </a:r>
            <a:endParaRPr lang="en-US" sz="3600" b="1" dirty="0"/>
          </a:p>
        </p:txBody>
      </p:sp>
      <p:sp>
        <p:nvSpPr>
          <p:cNvPr id="2" name="CuadroTexto 1">
            <a:extLst>
              <a:ext uri="{FF2B5EF4-FFF2-40B4-BE49-F238E27FC236}">
                <a16:creationId xmlns:a16="http://schemas.microsoft.com/office/drawing/2014/main" id="{87A2EFA6-7DE4-46FC-9089-EFDA1BBFA270}"/>
              </a:ext>
            </a:extLst>
          </p:cNvPr>
          <p:cNvSpPr txBox="1"/>
          <p:nvPr/>
        </p:nvSpPr>
        <p:spPr>
          <a:xfrm>
            <a:off x="647451" y="2342246"/>
            <a:ext cx="5157745" cy="3816429"/>
          </a:xfrm>
          <a:prstGeom prst="rect">
            <a:avLst/>
          </a:prstGeom>
          <a:noFill/>
        </p:spPr>
        <p:txBody>
          <a:bodyPr wrap="square" rtlCol="0">
            <a:spAutoFit/>
          </a:bodyPr>
          <a:lstStyle/>
          <a:p>
            <a:pPr algn="just"/>
            <a:r>
              <a:rPr lang="es-MX" sz="1600" dirty="0">
                <a:latin typeface="Century Gothic" panose="020B0502020202020204" pitchFamily="34" charset="0"/>
              </a:rPr>
              <a:t>“</a:t>
            </a:r>
            <a:r>
              <a:rPr lang="es-MX" sz="1600" dirty="0" err="1">
                <a:latin typeface="Century Gothic" panose="020B0502020202020204" pitchFamily="34" charset="0"/>
              </a:rPr>
              <a:t>Critical</a:t>
            </a:r>
            <a:r>
              <a:rPr lang="es-MX" sz="1600" dirty="0">
                <a:latin typeface="Century Gothic" panose="020B0502020202020204" pitchFamily="34" charset="0"/>
              </a:rPr>
              <a:t> </a:t>
            </a:r>
            <a:r>
              <a:rPr lang="es-MX" sz="1600" dirty="0" err="1">
                <a:latin typeface="Century Gothic" panose="020B0502020202020204" pitchFamily="34" charset="0"/>
              </a:rPr>
              <a:t>Translation</a:t>
            </a:r>
            <a:r>
              <a:rPr lang="es-MX" sz="1600" dirty="0">
                <a:latin typeface="Century Gothic" panose="020B0502020202020204" pitchFamily="34" charset="0"/>
              </a:rPr>
              <a:t> </a:t>
            </a:r>
            <a:r>
              <a:rPr lang="es-MX" sz="1600" dirty="0" err="1">
                <a:latin typeface="Century Gothic" panose="020B0502020202020204" pitchFamily="34" charset="0"/>
              </a:rPr>
              <a:t>Solutions</a:t>
            </a:r>
            <a:r>
              <a:rPr lang="es-MX" sz="1600" dirty="0">
                <a:latin typeface="Century Gothic" panose="020B0502020202020204" pitchFamily="34" charset="0"/>
              </a:rPr>
              <a:t> CTS” ofrece servicios de traducción e interpretación de idiomas para documentos o traducción simultánea, a diferentes instituciones públicas, privadas y personas naturales, que se vean en la necesidad de generar documentos o comunicarse en otro idioma. La empresa es una empresa pequeña que lleva 4 años constituida en el Ecuador y se ha ganado la confianza de sus clientes.</a:t>
            </a:r>
          </a:p>
          <a:p>
            <a:pPr algn="just"/>
            <a:r>
              <a:rPr lang="es-MX" sz="1600" dirty="0">
                <a:latin typeface="Century Gothic" panose="020B0502020202020204" pitchFamily="34" charset="0"/>
              </a:rPr>
              <a:t>La empresa ha trabajado junto a la fundación </a:t>
            </a:r>
            <a:r>
              <a:rPr lang="es-MX" sz="1600" dirty="0" err="1">
                <a:latin typeface="Century Gothic" panose="020B0502020202020204" pitchFamily="34" charset="0"/>
              </a:rPr>
              <a:t>Compassion</a:t>
            </a:r>
            <a:r>
              <a:rPr lang="es-MX" sz="1600" dirty="0">
                <a:latin typeface="Century Gothic" panose="020B0502020202020204" pitchFamily="34" charset="0"/>
              </a:rPr>
              <a:t> International Ecuador alrededor de cuatros años, ganándose su confianza por su excelente trabajo, y por el alto nivel del manejo de idiomas de sus traductores.</a:t>
            </a:r>
          </a:p>
          <a:p>
            <a:pPr algn="just"/>
            <a:endParaRPr lang="es-MX" dirty="0"/>
          </a:p>
        </p:txBody>
      </p:sp>
      <p:sp>
        <p:nvSpPr>
          <p:cNvPr id="3" name="CuadroTexto 2">
            <a:extLst>
              <a:ext uri="{FF2B5EF4-FFF2-40B4-BE49-F238E27FC236}">
                <a16:creationId xmlns:a16="http://schemas.microsoft.com/office/drawing/2014/main" id="{08964962-9AFA-405A-8081-AC1625504015}"/>
              </a:ext>
            </a:extLst>
          </p:cNvPr>
          <p:cNvSpPr txBox="1"/>
          <p:nvPr/>
        </p:nvSpPr>
        <p:spPr>
          <a:xfrm>
            <a:off x="6326789" y="2342246"/>
            <a:ext cx="5129336" cy="2308324"/>
          </a:xfrm>
          <a:prstGeom prst="rect">
            <a:avLst/>
          </a:prstGeom>
          <a:noFill/>
        </p:spPr>
        <p:txBody>
          <a:bodyPr wrap="square" rtlCol="0">
            <a:spAutoFit/>
          </a:bodyPr>
          <a:lstStyle/>
          <a:p>
            <a:pPr algn="just"/>
            <a:r>
              <a:rPr lang="es-MX" sz="1600" dirty="0">
                <a:latin typeface="Century Gothic" panose="020B0502020202020204" pitchFamily="34" charset="0"/>
              </a:rPr>
              <a:t>Los inconvenientes que se presentan en la actualidad es que la empresa no tiene un registro actualizado de la cantidad de traductores y de su información personal, si están activos o inactivos o un registro exacto del trabajo realizado por cada traductor. Por lo cual mensualmente tienen que hacer un nuevo registro de cada traductor para poder realizar el correspondiente pago.</a:t>
            </a:r>
          </a:p>
        </p:txBody>
      </p:sp>
    </p:spTree>
    <p:extLst>
      <p:ext uri="{BB962C8B-B14F-4D97-AF65-F5344CB8AC3E}">
        <p14:creationId xmlns:p14="http://schemas.microsoft.com/office/powerpoint/2010/main" val="403354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6198" y="1289847"/>
            <a:ext cx="9888653" cy="954107"/>
          </a:xfrm>
          <a:prstGeom prst="rect">
            <a:avLst/>
          </a:prstGeom>
        </p:spPr>
        <p:txBody>
          <a:bodyPr wrap="square">
            <a:spAutoFit/>
          </a:bodyPr>
          <a:lstStyle/>
          <a:p>
            <a:pPr lvl="1"/>
            <a:r>
              <a:rPr lang="es-ES" sz="2800" dirty="0">
                <a:latin typeface="Century Gothic" charset="0"/>
                <a:ea typeface="Century Gothic" charset="0"/>
                <a:cs typeface="Century Gothic" charset="0"/>
              </a:rPr>
              <a:t>Objetivos</a:t>
            </a:r>
          </a:p>
          <a:p>
            <a:pPr lvl="1"/>
            <a:endParaRPr lang="es-ES" sz="2800" dirty="0">
              <a:latin typeface="Century Gothic" charset="0"/>
              <a:ea typeface="Century Gothic" charset="0"/>
              <a:cs typeface="Century Gothic" charset="0"/>
            </a:endParaRPr>
          </a:p>
        </p:txBody>
      </p:sp>
      <p:sp>
        <p:nvSpPr>
          <p:cNvPr id="2" name="Rectángulo redondeado 1"/>
          <p:cNvSpPr/>
          <p:nvPr/>
        </p:nvSpPr>
        <p:spPr>
          <a:xfrm>
            <a:off x="956198" y="2037145"/>
            <a:ext cx="2427082" cy="87877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General</a:t>
            </a:r>
          </a:p>
        </p:txBody>
      </p:sp>
      <p:sp>
        <p:nvSpPr>
          <p:cNvPr id="5" name="Rectángulo redondeado 4"/>
          <p:cNvSpPr/>
          <p:nvPr/>
        </p:nvSpPr>
        <p:spPr>
          <a:xfrm>
            <a:off x="956198" y="3449110"/>
            <a:ext cx="2427082" cy="25339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Específicos</a:t>
            </a:r>
          </a:p>
        </p:txBody>
      </p:sp>
      <p:sp>
        <p:nvSpPr>
          <p:cNvPr id="3" name="Rectángulo redondeado 2"/>
          <p:cNvSpPr/>
          <p:nvPr/>
        </p:nvSpPr>
        <p:spPr>
          <a:xfrm>
            <a:off x="4088675" y="2045458"/>
            <a:ext cx="698862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MX" sz="1600" dirty="0">
                <a:latin typeface="Century Gothic" panose="020B0502020202020204" pitchFamily="34" charset="0"/>
              </a:rPr>
              <a:t>Desarrollar un prototipo de escritorio para la gestión de empleados bajo la plataforma Java.</a:t>
            </a:r>
            <a:endParaRPr lang="es-ES" sz="1600" dirty="0">
              <a:latin typeface="Century Gothic" panose="020B0502020202020204" pitchFamily="34" charset="0"/>
            </a:endParaRPr>
          </a:p>
        </p:txBody>
      </p:sp>
      <p:sp>
        <p:nvSpPr>
          <p:cNvPr id="6" name="Rectángulo redondeado 5"/>
          <p:cNvSpPr/>
          <p:nvPr/>
        </p:nvSpPr>
        <p:spPr>
          <a:xfrm>
            <a:off x="4088675" y="3549172"/>
            <a:ext cx="7093131" cy="2460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s-MX" sz="1600" dirty="0">
                <a:latin typeface="Century Gothic" panose="020B0502020202020204" pitchFamily="34" charset="0"/>
              </a:rPr>
              <a:t>● Identificar la información de los empleados que la empresa necesita para agregarlos de una manera óptima al programa.</a:t>
            </a:r>
          </a:p>
          <a:p>
            <a:pPr lvl="0"/>
            <a:endParaRPr lang="es-MX" sz="1600" dirty="0">
              <a:latin typeface="Century Gothic" panose="020B0502020202020204" pitchFamily="34" charset="0"/>
            </a:endParaRPr>
          </a:p>
          <a:p>
            <a:pPr lvl="0"/>
            <a:r>
              <a:rPr lang="es-MX" sz="1600" dirty="0">
                <a:latin typeface="Century Gothic" panose="020B0502020202020204" pitchFamily="34" charset="0"/>
              </a:rPr>
              <a:t>● Diseñar el prototipo de registro de empleados.</a:t>
            </a:r>
          </a:p>
          <a:p>
            <a:pPr lvl="0"/>
            <a:r>
              <a:rPr lang="es-MX" sz="1600" dirty="0">
                <a:latin typeface="Century Gothic" panose="020B0502020202020204" pitchFamily="34" charset="0"/>
              </a:rPr>
              <a:t> </a:t>
            </a:r>
          </a:p>
          <a:p>
            <a:pPr lvl="0"/>
            <a:r>
              <a:rPr lang="es-MX" sz="1600" dirty="0">
                <a:latin typeface="Century Gothic" panose="020B0502020202020204" pitchFamily="34" charset="0"/>
              </a:rPr>
              <a:t>● Realizar pruebas del prototipo para verificar su funcionamiento.</a:t>
            </a:r>
          </a:p>
          <a:p>
            <a:pPr marL="285750" lvl="0" indent="-285750">
              <a:buFont typeface="Arial" panose="020B0604020202020204" pitchFamily="34" charset="0"/>
              <a:buChar char="•"/>
            </a:pPr>
            <a:endParaRPr lang="es-ES" sz="1600" dirty="0">
              <a:latin typeface="Century Gothic" panose="020B0502020202020204" pitchFamily="34" charset="0"/>
            </a:endParaRPr>
          </a:p>
        </p:txBody>
      </p:sp>
      <p:sp>
        <p:nvSpPr>
          <p:cNvPr id="10" name="CuadroTexto 9">
            <a:extLst>
              <a:ext uri="{FF2B5EF4-FFF2-40B4-BE49-F238E27FC236}">
                <a16:creationId xmlns:a16="http://schemas.microsoft.com/office/drawing/2014/main" id="{8E72C21C-9235-407D-ABF1-1671AF9BB151}"/>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Objetivos</a:t>
            </a:r>
            <a:endParaRPr lang="en-US" sz="3600" b="1" dirty="0"/>
          </a:p>
        </p:txBody>
      </p:sp>
    </p:spTree>
    <p:extLst>
      <p:ext uri="{BB962C8B-B14F-4D97-AF65-F5344CB8AC3E}">
        <p14:creationId xmlns:p14="http://schemas.microsoft.com/office/powerpoint/2010/main" val="8479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739775" y="1677217"/>
            <a:ext cx="5157787" cy="823912"/>
          </a:xfrm>
        </p:spPr>
        <p:txBody>
          <a:bodyPr/>
          <a:lstStyle/>
          <a:p>
            <a:pPr marL="0" lvl="1" algn="ctr">
              <a:spcBef>
                <a:spcPts val="1000"/>
              </a:spcBef>
            </a:pPr>
            <a:r>
              <a:rPr lang="es-ES" sz="2600" b="0" dirty="0">
                <a:latin typeface="Century Gothic" charset="0"/>
                <a:ea typeface="Century Gothic" charset="0"/>
                <a:cs typeface="Century Gothic" charset="0"/>
              </a:rPr>
              <a:t>Justificación</a:t>
            </a:r>
          </a:p>
          <a:p>
            <a:endParaRPr lang="es-ES" dirty="0"/>
          </a:p>
        </p:txBody>
      </p:sp>
      <p:sp>
        <p:nvSpPr>
          <p:cNvPr id="9" name="Marcador de texto 8"/>
          <p:cNvSpPr>
            <a:spLocks noGrp="1"/>
          </p:cNvSpPr>
          <p:nvPr>
            <p:ph type="body" sz="quarter" idx="3"/>
          </p:nvPr>
        </p:nvSpPr>
        <p:spPr>
          <a:xfrm>
            <a:off x="6172199" y="1681163"/>
            <a:ext cx="5388429" cy="823912"/>
          </a:xfrm>
        </p:spPr>
        <p:txBody>
          <a:bodyPr/>
          <a:lstStyle/>
          <a:p>
            <a:pPr marL="0" lvl="1" algn="ctr">
              <a:spcBef>
                <a:spcPts val="1000"/>
              </a:spcBef>
            </a:pPr>
            <a:r>
              <a:rPr lang="es-ES" sz="2600" b="0" dirty="0">
                <a:latin typeface="Century Gothic" charset="0"/>
                <a:ea typeface="Century Gothic" charset="0"/>
                <a:cs typeface="Century Gothic" charset="0"/>
              </a:rPr>
              <a:t>Alcance</a:t>
            </a:r>
          </a:p>
          <a:p>
            <a:pPr algn="ctr"/>
            <a:endParaRPr lang="es-ES" dirty="0"/>
          </a:p>
        </p:txBody>
      </p:sp>
      <p:cxnSp>
        <p:nvCxnSpPr>
          <p:cNvPr id="13" name="Conector recto 12"/>
          <p:cNvCxnSpPr/>
          <p:nvPr/>
        </p:nvCxnSpPr>
        <p:spPr>
          <a:xfrm>
            <a:off x="6084887" y="875211"/>
            <a:ext cx="0" cy="576072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2" name="CuadroTexto 1">
            <a:extLst>
              <a:ext uri="{FF2B5EF4-FFF2-40B4-BE49-F238E27FC236}">
                <a16:creationId xmlns:a16="http://schemas.microsoft.com/office/drawing/2014/main" id="{0FD36392-A7BB-4DCC-8585-B6372F9F5033}"/>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Justificación y Alcance</a:t>
            </a:r>
          </a:p>
        </p:txBody>
      </p:sp>
      <p:sp>
        <p:nvSpPr>
          <p:cNvPr id="3" name="CuadroTexto 2">
            <a:extLst>
              <a:ext uri="{FF2B5EF4-FFF2-40B4-BE49-F238E27FC236}">
                <a16:creationId xmlns:a16="http://schemas.microsoft.com/office/drawing/2014/main" id="{F7A5175C-7F64-4B1A-A50F-8FD0484785C0}"/>
              </a:ext>
            </a:extLst>
          </p:cNvPr>
          <p:cNvSpPr txBox="1"/>
          <p:nvPr/>
        </p:nvSpPr>
        <p:spPr>
          <a:xfrm flipH="1">
            <a:off x="6667129" y="2181532"/>
            <a:ext cx="4893499" cy="3785652"/>
          </a:xfrm>
          <a:prstGeom prst="rect">
            <a:avLst/>
          </a:prstGeom>
          <a:noFill/>
        </p:spPr>
        <p:txBody>
          <a:bodyPr wrap="square" rtlCol="0">
            <a:spAutoFit/>
          </a:bodyPr>
          <a:lstStyle/>
          <a:p>
            <a:pPr algn="just"/>
            <a:r>
              <a:rPr lang="es-MX" sz="1600" dirty="0">
                <a:solidFill>
                  <a:schemeClr val="dk1"/>
                </a:solidFill>
                <a:latin typeface="Century Gothic" panose="020B0502020202020204" pitchFamily="34" charset="0"/>
              </a:rPr>
              <a:t>Para desarrollar un prototipo de registro de empleados se realizarán las siguientes actividades:</a:t>
            </a:r>
          </a:p>
          <a:p>
            <a:pPr algn="just"/>
            <a:r>
              <a:rPr lang="es-MX" sz="1600" b="1" dirty="0">
                <a:solidFill>
                  <a:schemeClr val="dk1"/>
                </a:solidFill>
                <a:latin typeface="Century Gothic" panose="020B0502020202020204" pitchFamily="34" charset="0"/>
              </a:rPr>
              <a:t>• Módulo de ingreso de la información </a:t>
            </a:r>
          </a:p>
          <a:p>
            <a:pPr algn="just"/>
            <a:r>
              <a:rPr lang="es-MX" sz="1600" dirty="0">
                <a:solidFill>
                  <a:schemeClr val="dk1"/>
                </a:solidFill>
                <a:latin typeface="Century Gothic" panose="020B0502020202020204" pitchFamily="34" charset="0"/>
              </a:rPr>
              <a:t>Registrar la información y las actividades de los empleados de la empresa dentro del prototipo.</a:t>
            </a:r>
          </a:p>
          <a:p>
            <a:pPr algn="just"/>
            <a:r>
              <a:rPr lang="es-MX" sz="1600" b="1" dirty="0">
                <a:solidFill>
                  <a:schemeClr val="dk1"/>
                </a:solidFill>
                <a:latin typeface="Century Gothic" panose="020B0502020202020204" pitchFamily="34" charset="0"/>
              </a:rPr>
              <a:t>• Módulo de reportes. </a:t>
            </a:r>
          </a:p>
          <a:p>
            <a:pPr algn="just"/>
            <a:r>
              <a:rPr lang="es-MX" sz="1600" dirty="0">
                <a:solidFill>
                  <a:schemeClr val="dk1"/>
                </a:solidFill>
                <a:latin typeface="Century Gothic" panose="020B0502020202020204" pitchFamily="34" charset="0"/>
              </a:rPr>
              <a:t>Reportes de la información personal del traductor e información del trabajo realizado por cada traductor.</a:t>
            </a:r>
          </a:p>
          <a:p>
            <a:pPr algn="just"/>
            <a:r>
              <a:rPr lang="es-MX" sz="1600" b="1" dirty="0">
                <a:solidFill>
                  <a:schemeClr val="dk1"/>
                </a:solidFill>
                <a:latin typeface="Century Gothic" panose="020B0502020202020204" pitchFamily="34" charset="0"/>
              </a:rPr>
              <a:t>• Módulo de pagos.</a:t>
            </a:r>
          </a:p>
          <a:p>
            <a:pPr algn="just"/>
            <a:r>
              <a:rPr lang="es-MX" sz="1600" dirty="0">
                <a:solidFill>
                  <a:schemeClr val="dk1"/>
                </a:solidFill>
                <a:latin typeface="Century Gothic" panose="020B0502020202020204" pitchFamily="34" charset="0"/>
              </a:rPr>
              <a:t>Registro de la actividad laboral de cada traductor y el pago respectivo que se le tiene que realizar.</a:t>
            </a:r>
          </a:p>
        </p:txBody>
      </p:sp>
      <p:sp>
        <p:nvSpPr>
          <p:cNvPr id="4" name="CuadroTexto 3">
            <a:extLst>
              <a:ext uri="{FF2B5EF4-FFF2-40B4-BE49-F238E27FC236}">
                <a16:creationId xmlns:a16="http://schemas.microsoft.com/office/drawing/2014/main" id="{A8111FCF-785B-4AE2-82F3-C253600583F2}"/>
              </a:ext>
            </a:extLst>
          </p:cNvPr>
          <p:cNvSpPr txBox="1"/>
          <p:nvPr/>
        </p:nvSpPr>
        <p:spPr>
          <a:xfrm>
            <a:off x="631372" y="2181532"/>
            <a:ext cx="5021828" cy="2554545"/>
          </a:xfrm>
          <a:prstGeom prst="rect">
            <a:avLst/>
          </a:prstGeom>
          <a:noFill/>
        </p:spPr>
        <p:txBody>
          <a:bodyPr wrap="square" rtlCol="0">
            <a:spAutoFit/>
          </a:bodyPr>
          <a:lstStyle/>
          <a:p>
            <a:pPr algn="just"/>
            <a:r>
              <a:rPr lang="es-MX" sz="1600" dirty="0">
                <a:solidFill>
                  <a:schemeClr val="dk1"/>
                </a:solidFill>
                <a:latin typeface="Century Gothic" panose="020B0502020202020204" pitchFamily="34" charset="0"/>
              </a:rPr>
              <a:t>Este prototipo facilitara el ingreso de información de cada traductor que pertenece a la empresa, para que no existan cruces de información, y si pueda registrar el trabajo de cada traductor de una manera óptima y eficaz. </a:t>
            </a:r>
          </a:p>
          <a:p>
            <a:pPr algn="just"/>
            <a:r>
              <a:rPr lang="es-MX" sz="1600" dirty="0">
                <a:solidFill>
                  <a:schemeClr val="dk1"/>
                </a:solidFill>
                <a:latin typeface="Century Gothic" panose="020B0502020202020204" pitchFamily="34" charset="0"/>
              </a:rPr>
              <a:t>Al poseer este módulo en la empresa se dará un valor agregado tanto a la empresa, a los trabajadores y a los clientes. Porque se aportará con información confiable y exacta para cada contrato de servicios. </a:t>
            </a:r>
          </a:p>
        </p:txBody>
      </p:sp>
    </p:spTree>
    <p:extLst>
      <p:ext uri="{BB962C8B-B14F-4D97-AF65-F5344CB8AC3E}">
        <p14:creationId xmlns:p14="http://schemas.microsoft.com/office/powerpoint/2010/main" val="11322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pic>
        <p:nvPicPr>
          <p:cNvPr id="5" name="Imagen 4">
            <a:extLst>
              <a:ext uri="{FF2B5EF4-FFF2-40B4-BE49-F238E27FC236}">
                <a16:creationId xmlns:a16="http://schemas.microsoft.com/office/drawing/2014/main" id="{7E0DC627-209A-4A9A-8A2A-F84DDD2B6E44}"/>
              </a:ext>
            </a:extLst>
          </p:cNvPr>
          <p:cNvPicPr/>
          <p:nvPr/>
        </p:nvPicPr>
        <p:blipFill>
          <a:blip r:embed="rId2"/>
          <a:stretch>
            <a:fillRect/>
          </a:stretch>
        </p:blipFill>
        <p:spPr>
          <a:xfrm>
            <a:off x="732260" y="2013903"/>
            <a:ext cx="4175760" cy="1106170"/>
          </a:xfrm>
          <a:prstGeom prst="rect">
            <a:avLst/>
          </a:prstGeom>
        </p:spPr>
      </p:pic>
      <p:pic>
        <p:nvPicPr>
          <p:cNvPr id="6" name="Imagen 5">
            <a:extLst>
              <a:ext uri="{FF2B5EF4-FFF2-40B4-BE49-F238E27FC236}">
                <a16:creationId xmlns:a16="http://schemas.microsoft.com/office/drawing/2014/main" id="{135C11AD-CF59-4E17-8FB9-B9DB940727BF}"/>
              </a:ext>
            </a:extLst>
          </p:cNvPr>
          <p:cNvPicPr/>
          <p:nvPr/>
        </p:nvPicPr>
        <p:blipFill>
          <a:blip r:embed="rId3"/>
          <a:stretch>
            <a:fillRect/>
          </a:stretch>
        </p:blipFill>
        <p:spPr>
          <a:xfrm>
            <a:off x="732260" y="3733894"/>
            <a:ext cx="4799965" cy="1951990"/>
          </a:xfrm>
          <a:prstGeom prst="rect">
            <a:avLst/>
          </a:prstGeom>
        </p:spPr>
      </p:pic>
      <p:sp>
        <p:nvSpPr>
          <p:cNvPr id="2" name="CuadroTexto 1">
            <a:extLst>
              <a:ext uri="{FF2B5EF4-FFF2-40B4-BE49-F238E27FC236}">
                <a16:creationId xmlns:a16="http://schemas.microsoft.com/office/drawing/2014/main" id="{11CFEBCD-8037-4B7F-B622-1DD8B7E218CC}"/>
              </a:ext>
            </a:extLst>
          </p:cNvPr>
          <p:cNvSpPr txBox="1"/>
          <p:nvPr/>
        </p:nvSpPr>
        <p:spPr>
          <a:xfrm>
            <a:off x="732259" y="1535448"/>
            <a:ext cx="4029131" cy="338554"/>
          </a:xfrm>
          <a:prstGeom prst="rect">
            <a:avLst/>
          </a:prstGeom>
          <a:noFill/>
        </p:spPr>
        <p:txBody>
          <a:bodyPr wrap="square" rtlCol="0">
            <a:spAutoFit/>
          </a:bodyPr>
          <a:lstStyle/>
          <a:p>
            <a:pPr algn="just"/>
            <a:r>
              <a:rPr lang="es-MX" sz="1600" dirty="0">
                <a:solidFill>
                  <a:schemeClr val="dk1"/>
                </a:solidFill>
                <a:latin typeface="Century Gothic" panose="020B0502020202020204" pitchFamily="34" charset="0"/>
              </a:rPr>
              <a:t>Proceso no automatizado</a:t>
            </a:r>
          </a:p>
        </p:txBody>
      </p:sp>
      <p:sp>
        <p:nvSpPr>
          <p:cNvPr id="7" name="CuadroTexto 6">
            <a:extLst>
              <a:ext uri="{FF2B5EF4-FFF2-40B4-BE49-F238E27FC236}">
                <a16:creationId xmlns:a16="http://schemas.microsoft.com/office/drawing/2014/main" id="{AD064690-6DC6-46B9-810E-42AC71C07644}"/>
              </a:ext>
            </a:extLst>
          </p:cNvPr>
          <p:cNvSpPr txBox="1"/>
          <p:nvPr/>
        </p:nvSpPr>
        <p:spPr>
          <a:xfrm>
            <a:off x="732260" y="3242317"/>
            <a:ext cx="4029131" cy="338554"/>
          </a:xfrm>
          <a:prstGeom prst="rect">
            <a:avLst/>
          </a:prstGeom>
          <a:noFill/>
        </p:spPr>
        <p:txBody>
          <a:bodyPr wrap="square" rtlCol="0">
            <a:spAutoFit/>
          </a:bodyPr>
          <a:lstStyle/>
          <a:p>
            <a:pPr algn="just"/>
            <a:r>
              <a:rPr lang="es-MX" sz="1600" dirty="0">
                <a:solidFill>
                  <a:schemeClr val="dk1"/>
                </a:solidFill>
                <a:latin typeface="Century Gothic" panose="020B0502020202020204" pitchFamily="34" charset="0"/>
              </a:rPr>
              <a:t>Proceso automatizado</a:t>
            </a:r>
          </a:p>
        </p:txBody>
      </p:sp>
      <p:cxnSp>
        <p:nvCxnSpPr>
          <p:cNvPr id="8" name="Conector recto 7">
            <a:extLst>
              <a:ext uri="{FF2B5EF4-FFF2-40B4-BE49-F238E27FC236}">
                <a16:creationId xmlns:a16="http://schemas.microsoft.com/office/drawing/2014/main" id="{E287545C-78F1-46E2-9A4D-DB7E1A2ADB59}"/>
              </a:ext>
            </a:extLst>
          </p:cNvPr>
          <p:cNvCxnSpPr/>
          <p:nvPr/>
        </p:nvCxnSpPr>
        <p:spPr>
          <a:xfrm>
            <a:off x="6084887" y="875211"/>
            <a:ext cx="0" cy="576072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9" name="CuadroTexto 8">
            <a:extLst>
              <a:ext uri="{FF2B5EF4-FFF2-40B4-BE49-F238E27FC236}">
                <a16:creationId xmlns:a16="http://schemas.microsoft.com/office/drawing/2014/main" id="{D729C090-C488-4038-B7B9-A36FCF827D61}"/>
              </a:ext>
            </a:extLst>
          </p:cNvPr>
          <p:cNvSpPr txBox="1"/>
          <p:nvPr/>
        </p:nvSpPr>
        <p:spPr>
          <a:xfrm>
            <a:off x="6631618" y="1535448"/>
            <a:ext cx="5131290" cy="4278094"/>
          </a:xfrm>
          <a:prstGeom prst="rect">
            <a:avLst/>
          </a:prstGeom>
          <a:noFill/>
        </p:spPr>
        <p:txBody>
          <a:bodyPr wrap="square" rtlCol="0">
            <a:spAutoFit/>
          </a:bodyPr>
          <a:lstStyle/>
          <a:p>
            <a:pPr algn="just"/>
            <a:r>
              <a:rPr lang="es-MX" sz="1600" dirty="0">
                <a:solidFill>
                  <a:schemeClr val="dk1"/>
                </a:solidFill>
                <a:latin typeface="Century Gothic" panose="020B0502020202020204" pitchFamily="34" charset="0"/>
              </a:rPr>
              <a:t>El prototipo de registro de empleados se desarrollará en NetBeans 8.2, se utiliza la base de datos MySQL. La aplicación tendrá un módulo de registro de la información, un módulo para realizar consultas o reportes, y un módulo para exportar un documento de pago, con la finalidad de automatizar y mejorar los procesos en la empresa. </a:t>
            </a:r>
          </a:p>
          <a:p>
            <a:pPr algn="just"/>
            <a:endParaRPr lang="es-MX" sz="1600" dirty="0">
              <a:solidFill>
                <a:schemeClr val="dk1"/>
              </a:solidFill>
              <a:latin typeface="Century Gothic" panose="020B0502020202020204" pitchFamily="34" charset="0"/>
            </a:endParaRPr>
          </a:p>
          <a:p>
            <a:pPr algn="just"/>
            <a:r>
              <a:rPr lang="es-MX" sz="1600" dirty="0">
                <a:solidFill>
                  <a:schemeClr val="dk1"/>
                </a:solidFill>
                <a:latin typeface="Century Gothic" panose="020B0502020202020204" pitchFamily="34" charset="0"/>
              </a:rPr>
              <a:t>Los requerimientos para el desarrollo del prototipo son los siguientes:</a:t>
            </a:r>
          </a:p>
          <a:p>
            <a:pPr algn="just"/>
            <a:endParaRPr lang="es-MX" sz="1600" dirty="0">
              <a:solidFill>
                <a:schemeClr val="dk1"/>
              </a:solidFill>
              <a:latin typeface="Century Gothic" panose="020B0502020202020204" pitchFamily="34" charset="0"/>
            </a:endParaRPr>
          </a:p>
          <a:p>
            <a:pPr marL="285750" indent="-285750" algn="just">
              <a:buFontTx/>
              <a:buChar char="-"/>
            </a:pPr>
            <a:r>
              <a:rPr lang="es-MX" sz="1600" dirty="0">
                <a:solidFill>
                  <a:schemeClr val="dk1"/>
                </a:solidFill>
                <a:latin typeface="Century Gothic" panose="020B0502020202020204" pitchFamily="34" charset="0"/>
              </a:rPr>
              <a:t>Simplicidad.</a:t>
            </a:r>
          </a:p>
          <a:p>
            <a:pPr marL="285750" indent="-285750" algn="just">
              <a:buFontTx/>
              <a:buChar char="-"/>
            </a:pPr>
            <a:endParaRPr lang="es-MX" sz="1600" dirty="0">
              <a:solidFill>
                <a:schemeClr val="dk1"/>
              </a:solidFill>
              <a:latin typeface="Century Gothic" panose="020B0502020202020204" pitchFamily="34" charset="0"/>
            </a:endParaRPr>
          </a:p>
          <a:p>
            <a:pPr marL="285750" indent="-285750" algn="just">
              <a:buFontTx/>
              <a:buChar char="-"/>
            </a:pPr>
            <a:r>
              <a:rPr lang="es-MX" sz="1600" dirty="0">
                <a:solidFill>
                  <a:schemeClr val="dk1"/>
                </a:solidFill>
                <a:latin typeface="Century Gothic" panose="020B0502020202020204" pitchFamily="34" charset="0"/>
              </a:rPr>
              <a:t>Programación.</a:t>
            </a:r>
          </a:p>
          <a:p>
            <a:pPr marL="285750" indent="-285750" algn="just">
              <a:buFontTx/>
              <a:buChar char="-"/>
            </a:pPr>
            <a:endParaRPr lang="es-MX" sz="1600" dirty="0">
              <a:solidFill>
                <a:schemeClr val="dk1"/>
              </a:solidFill>
              <a:latin typeface="Century Gothic" panose="020B0502020202020204" pitchFamily="34" charset="0"/>
            </a:endParaRPr>
          </a:p>
          <a:p>
            <a:pPr marL="285750" indent="-285750" algn="just">
              <a:buFontTx/>
              <a:buChar char="-"/>
            </a:pPr>
            <a:r>
              <a:rPr lang="es-MX" sz="1600" dirty="0">
                <a:solidFill>
                  <a:schemeClr val="dk1"/>
                </a:solidFill>
                <a:latin typeface="Century Gothic" panose="020B0502020202020204" pitchFamily="34" charset="0"/>
              </a:rPr>
              <a:t>Diseño</a:t>
            </a:r>
            <a:r>
              <a:rPr lang="es-EC" sz="1600" dirty="0">
                <a:solidFill>
                  <a:schemeClr val="dk1"/>
                </a:solidFill>
                <a:latin typeface="Century Gothic" panose="020B0502020202020204" pitchFamily="34" charset="0"/>
              </a:rPr>
              <a:t> funcional.</a:t>
            </a:r>
            <a:endParaRPr lang="es-MX" sz="1600" dirty="0">
              <a:solidFill>
                <a:schemeClr val="dk1"/>
              </a:solidFill>
              <a:latin typeface="Century Gothic" panose="020B0502020202020204" pitchFamily="34" charset="0"/>
            </a:endParaRPr>
          </a:p>
        </p:txBody>
      </p:sp>
    </p:spTree>
    <p:extLst>
      <p:ext uri="{BB962C8B-B14F-4D97-AF65-F5344CB8AC3E}">
        <p14:creationId xmlns:p14="http://schemas.microsoft.com/office/powerpoint/2010/main" val="1836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11471"/>
            <a:ext cx="9888653" cy="1138773"/>
          </a:xfrm>
          <a:prstGeom prst="rect">
            <a:avLst/>
          </a:prstGeom>
        </p:spPr>
        <p:txBody>
          <a:bodyPr wrap="square">
            <a:spAutoFit/>
          </a:bodyPr>
          <a:lstStyle/>
          <a:p>
            <a:pPr lvl="1"/>
            <a:r>
              <a:rPr lang="es-ES" sz="2800" dirty="0">
                <a:latin typeface="Century Gothic" charset="0"/>
                <a:ea typeface="Century Gothic" charset="0"/>
                <a:cs typeface="Century Gothic" charset="0"/>
              </a:rPr>
              <a:t>Como se pretende resolver el problema</a:t>
            </a:r>
          </a:p>
          <a:p>
            <a:pPr lvl="1"/>
            <a:endParaRPr lang="es-ES" sz="2000" dirty="0">
              <a:latin typeface="Century Gothic" charset="0"/>
              <a:ea typeface="Century Gothic" charset="0"/>
              <a:cs typeface="Century Gothic" charset="0"/>
            </a:endParaRPr>
          </a:p>
          <a:p>
            <a:pPr lvl="1"/>
            <a:endParaRPr lang="es-ES" sz="2000" dirty="0">
              <a:latin typeface="Century Gothic" charset="0"/>
              <a:ea typeface="Century Gothic" charset="0"/>
              <a:cs typeface="Century Gothic" charset="0"/>
            </a:endParaRPr>
          </a:p>
        </p:txBody>
      </p:sp>
      <p:graphicFrame>
        <p:nvGraphicFramePr>
          <p:cNvPr id="5" name="Diagram 5"/>
          <p:cNvGraphicFramePr/>
          <p:nvPr>
            <p:extLst>
              <p:ext uri="{D42A27DB-BD31-4B8C-83A1-F6EECF244321}">
                <p14:modId xmlns:p14="http://schemas.microsoft.com/office/powerpoint/2010/main" val="4257361271"/>
              </p:ext>
            </p:extLst>
          </p:nvPr>
        </p:nvGraphicFramePr>
        <p:xfrm>
          <a:off x="953008" y="2244289"/>
          <a:ext cx="10439548" cy="396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a:extLst>
              <a:ext uri="{FF2B5EF4-FFF2-40B4-BE49-F238E27FC236}">
                <a16:creationId xmlns:a16="http://schemas.microsoft.com/office/drawing/2014/main" id="{83E5A900-B701-4D1E-BB8B-AF3EDFC3353A}"/>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Como se pretende resolver el problema.</a:t>
            </a:r>
          </a:p>
          <a:p>
            <a:pPr algn="ct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277690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pic>
        <p:nvPicPr>
          <p:cNvPr id="5" name="Imagen 4">
            <a:extLst>
              <a:ext uri="{FF2B5EF4-FFF2-40B4-BE49-F238E27FC236}">
                <a16:creationId xmlns:a16="http://schemas.microsoft.com/office/drawing/2014/main" id="{9CF99D17-916C-4885-B038-90E4A8F6B00A}"/>
              </a:ext>
            </a:extLst>
          </p:cNvPr>
          <p:cNvPicPr>
            <a:picLocks noChangeAspect="1"/>
          </p:cNvPicPr>
          <p:nvPr/>
        </p:nvPicPr>
        <p:blipFill rotWithShape="1">
          <a:blip r:embed="rId2"/>
          <a:srcRect t="1156"/>
          <a:stretch/>
        </p:blipFill>
        <p:spPr>
          <a:xfrm>
            <a:off x="2194039" y="1258470"/>
            <a:ext cx="7803921" cy="4341060"/>
          </a:xfrm>
          <a:prstGeom prst="rect">
            <a:avLst/>
          </a:prstGeom>
        </p:spPr>
      </p:pic>
    </p:spTree>
    <p:extLst>
      <p:ext uri="{BB962C8B-B14F-4D97-AF65-F5344CB8AC3E}">
        <p14:creationId xmlns:p14="http://schemas.microsoft.com/office/powerpoint/2010/main" val="101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2" name="CuadroTexto 1">
            <a:extLst>
              <a:ext uri="{FF2B5EF4-FFF2-40B4-BE49-F238E27FC236}">
                <a16:creationId xmlns:a16="http://schemas.microsoft.com/office/drawing/2014/main" id="{ADC45F50-C916-43A2-9161-CA8A950244F8}"/>
              </a:ext>
            </a:extLst>
          </p:cNvPr>
          <p:cNvSpPr txBox="1"/>
          <p:nvPr/>
        </p:nvSpPr>
        <p:spPr>
          <a:xfrm>
            <a:off x="298881" y="1178509"/>
            <a:ext cx="11594237" cy="3416320"/>
          </a:xfrm>
          <a:prstGeom prst="rect">
            <a:avLst/>
          </a:prstGeom>
          <a:noFill/>
        </p:spPr>
        <p:txBody>
          <a:bodyPr wrap="square" rtlCol="0">
            <a:spAutoFit/>
          </a:bodyPr>
          <a:lstStyle/>
          <a:p>
            <a:r>
              <a:rPr lang="es-MX" sz="1600" dirty="0">
                <a:solidFill>
                  <a:schemeClr val="dk1"/>
                </a:solidFill>
                <a:latin typeface="Century Gothic" panose="020B0502020202020204" pitchFamily="34" charset="0"/>
              </a:rPr>
              <a:t>• El establecimiento de los requerimientos funcionales y no - funcionales fue importante ya que se tuvo una idea general del funcionamiento que tendría la aplicación.</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El uso de NetBeans 8.2 para la construcción del programa facilitó su desarrollo, ya que es un entorno ofrece variedad de opciones que son aplicables para cualquier proyecto, de igual manera la base de MySQL </a:t>
            </a:r>
            <a:r>
              <a:rPr lang="es-MX" sz="1600" dirty="0" err="1">
                <a:solidFill>
                  <a:schemeClr val="dk1"/>
                </a:solidFill>
                <a:latin typeface="Century Gothic" panose="020B0502020202020204" pitchFamily="34" charset="0"/>
              </a:rPr>
              <a:t>Workbrench</a:t>
            </a:r>
            <a:r>
              <a:rPr lang="es-MX" sz="1600" dirty="0">
                <a:solidFill>
                  <a:schemeClr val="dk1"/>
                </a:solidFill>
                <a:latin typeface="Century Gothic" panose="020B0502020202020204" pitchFamily="34" charset="0"/>
              </a:rPr>
              <a:t> ayuda a tener un fácil y eficaz acceso a los datos.</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Se realizaron pruebas del funcionamiento de la aplicación que permitieron hacerle mejoras para obtener un óptimo resultado final.</a:t>
            </a:r>
          </a:p>
          <a:p>
            <a:endParaRPr lang="es-MX" sz="1600" dirty="0">
              <a:solidFill>
                <a:schemeClr val="dk1"/>
              </a:solidFill>
              <a:latin typeface="Century Gothic" panose="020B0502020202020204" pitchFamily="34" charset="0"/>
            </a:endParaRPr>
          </a:p>
          <a:p>
            <a:r>
              <a:rPr lang="es-MX" sz="1600" dirty="0">
                <a:solidFill>
                  <a:schemeClr val="dk1"/>
                </a:solidFill>
                <a:latin typeface="Century Gothic" panose="020B0502020202020204" pitchFamily="34" charset="0"/>
              </a:rPr>
              <a:t>• Los reportes que se exportan son de gran utilidad para tener un registro actualizado de la información de la empresa, al igual que los reportes gráficos facilitan ver el resultado del trabajo realizado por la empresa diariamente </a:t>
            </a:r>
          </a:p>
        </p:txBody>
      </p:sp>
    </p:spTree>
    <p:extLst>
      <p:ext uri="{BB962C8B-B14F-4D97-AF65-F5344CB8AC3E}">
        <p14:creationId xmlns:p14="http://schemas.microsoft.com/office/powerpoint/2010/main" val="5280480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13652</TotalTime>
  <Words>892</Words>
  <Application>Microsoft Office PowerPoint</Application>
  <PresentationFormat>Panorámica</PresentationFormat>
  <Paragraphs>84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Century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Renato</dc:creator>
  <cp:lastModifiedBy>teban burbano</cp:lastModifiedBy>
  <cp:revision>160</cp:revision>
  <dcterms:created xsi:type="dcterms:W3CDTF">2020-02-13T01:59:26Z</dcterms:created>
  <dcterms:modified xsi:type="dcterms:W3CDTF">2021-03-21T21:42:26Z</dcterms:modified>
</cp:coreProperties>
</file>