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94" r:id="rId2"/>
    <p:sldId id="260" r:id="rId3"/>
    <p:sldId id="279" r:id="rId4"/>
    <p:sldId id="282" r:id="rId5"/>
    <p:sldId id="262" r:id="rId6"/>
    <p:sldId id="263" r:id="rId7"/>
    <p:sldId id="286" r:id="rId8"/>
    <p:sldId id="264" r:id="rId9"/>
    <p:sldId id="280" r:id="rId10"/>
    <p:sldId id="287" r:id="rId11"/>
    <p:sldId id="265" r:id="rId12"/>
    <p:sldId id="288" r:id="rId13"/>
    <p:sldId id="289" r:id="rId14"/>
    <p:sldId id="290" r:id="rId15"/>
    <p:sldId id="292" r:id="rId16"/>
    <p:sldId id="266" r:id="rId17"/>
    <p:sldId id="267" r:id="rId18"/>
    <p:sldId id="283" r:id="rId19"/>
    <p:sldId id="293" r:id="rId20"/>
    <p:sldId id="281" r:id="rId21"/>
    <p:sldId id="268" r:id="rId22"/>
    <p:sldId id="269" r:id="rId23"/>
    <p:sldId id="284" r:id="rId24"/>
    <p:sldId id="270" r:id="rId25"/>
    <p:sldId id="271" r:id="rId26"/>
    <p:sldId id="285" r:id="rId27"/>
    <p:sldId id="272" r:id="rId28"/>
    <p:sldId id="273" r:id="rId29"/>
    <p:sldId id="274" r:id="rId30"/>
    <p:sldId id="275" r:id="rId31"/>
    <p:sldId id="276" r:id="rId32"/>
    <p:sldId id="295" r:id="rId33"/>
    <p:sldId id="296" r:id="rId34"/>
    <p:sldId id="291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20" r:id="rId57"/>
    <p:sldId id="321" r:id="rId58"/>
    <p:sldId id="322" r:id="rId59"/>
    <p:sldId id="323" r:id="rId60"/>
    <p:sldId id="324" r:id="rId61"/>
    <p:sldId id="325" r:id="rId62"/>
    <p:sldId id="32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C2C7"/>
    <a:srgbClr val="FF5B77"/>
    <a:srgbClr val="A4A89D"/>
    <a:srgbClr val="90C94F"/>
    <a:srgbClr val="E94E4F"/>
    <a:srgbClr val="72B8BD"/>
    <a:srgbClr val="3434CC"/>
    <a:srgbClr val="4D4DD3"/>
    <a:srgbClr val="6A6ADA"/>
    <a:srgbClr val="F5B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82" d="100"/>
          <a:sy n="82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D59F3-2124-4CF1-9664-FE210E27F7B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889-E5F4-4CE9-94BD-302284F9E3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7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1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7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49008-9AF0-4A18-94A4-3B3C3604BD0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llennlp.org/" TargetMode="External"/><Relationship Id="rId2" Type="http://schemas.openxmlformats.org/officeDocument/2006/relationships/hyperlink" Target="http://nlpprogre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20588" y="676275"/>
            <a:ext cx="9654989" cy="2988330"/>
          </a:xfrm>
        </p:spPr>
        <p:txBody>
          <a:bodyPr>
            <a:normAutofit fontScale="90000"/>
          </a:bodyPr>
          <a:lstStyle/>
          <a:p>
            <a:r>
              <a:rPr lang="es-PE" sz="5400" dirty="0">
                <a:latin typeface="Cooper Black" panose="0208090404030B020404" pitchFamily="18" charset="0"/>
              </a:rPr>
              <a:t>Introducción a Procesamiento de Lenguaje Natural</a:t>
            </a:r>
            <a:br>
              <a:rPr lang="es-PE" sz="5400" dirty="0">
                <a:latin typeface="Cooper Black" panose="0208090404030B020404" pitchFamily="18" charset="0"/>
              </a:rPr>
            </a:br>
            <a:endParaRPr lang="es-ES" sz="5400" dirty="0">
              <a:latin typeface="Cooper Black" panose="0208090404030B020404" pitchFamily="18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20588" y="4287839"/>
            <a:ext cx="7089962" cy="1104432"/>
          </a:xfrm>
        </p:spPr>
        <p:txBody>
          <a:bodyPr>
            <a:noAutofit/>
          </a:bodyPr>
          <a:lstStyle/>
          <a:p>
            <a:pPr algn="l"/>
            <a:endParaRPr lang="es-ES" sz="2800" dirty="0">
              <a:latin typeface="Cooper Black" panose="0208090404030B020404" pitchFamily="18" charset="0"/>
            </a:endParaRPr>
          </a:p>
          <a:p>
            <a:pPr algn="l"/>
            <a:r>
              <a:rPr lang="es-ES" sz="2800" dirty="0">
                <a:latin typeface="Cooper Black" panose="0208090404030B020404" pitchFamily="18" charset="0"/>
              </a:rPr>
              <a:t>PhD. Carlos Fernando Montoya Cubas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432" y="4127126"/>
            <a:ext cx="2530289" cy="25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1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Task – Tareas NLP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D505FE1-3871-466F-826B-843A8B5081B9}"/>
              </a:ext>
            </a:extLst>
          </p:cNvPr>
          <p:cNvSpPr txBox="1">
            <a:spLocks/>
          </p:cNvSpPr>
          <p:nvPr/>
        </p:nvSpPr>
        <p:spPr>
          <a:xfrm>
            <a:off x="1496300" y="1242704"/>
            <a:ext cx="9857500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NLP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es una disciplina muy amplia y para que sea manejado de forma se utilizan las </a:t>
            </a:r>
            <a:r>
              <a:rPr lang="es-ES" sz="20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TASK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(tarea NLP).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5DB8EB7F-A372-4BB9-98DF-4867A4DC99D6}"/>
              </a:ext>
            </a:extLst>
          </p:cNvPr>
          <p:cNvSpPr txBox="1">
            <a:spLocks/>
          </p:cNvSpPr>
          <p:nvPr/>
        </p:nvSpPr>
        <p:spPr>
          <a:xfrm>
            <a:off x="1095420" y="3265010"/>
            <a:ext cx="6007745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 idea un task es un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problema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bien definido donde tanto en su entrada como en su salida aparece el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lenguaje natural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xmlns="" id="{5B8DA6E5-A525-4858-8C49-76FE6D9ABE46}"/>
              </a:ext>
            </a:extLst>
          </p:cNvPr>
          <p:cNvSpPr/>
          <p:nvPr/>
        </p:nvSpPr>
        <p:spPr>
          <a:xfrm>
            <a:off x="2831971" y="2497018"/>
            <a:ext cx="742122" cy="632791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DEB43356-780A-3904-D162-22D873229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429250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0C4ADEFD-7B5D-4742-9408-FBAC66B7AB40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Task – Tareas NLP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0242F1CC-3406-445B-A9EF-C9A835E36DE1}"/>
              </a:ext>
            </a:extLst>
          </p:cNvPr>
          <p:cNvSpPr txBox="1">
            <a:spLocks/>
          </p:cNvSpPr>
          <p:nvPr/>
        </p:nvSpPr>
        <p:spPr>
          <a:xfrm>
            <a:off x="1406848" y="1270777"/>
            <a:ext cx="7823294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Ejemplos:</a:t>
            </a:r>
            <a:endParaRPr lang="es-PE" sz="20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68A65CB5-5B88-2311-61C4-71AA1E206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4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C54D797-3F2B-4B66-A6EE-ABDDFFA80BBB}"/>
              </a:ext>
            </a:extLst>
          </p:cNvPr>
          <p:cNvSpPr txBox="1">
            <a:spLocks/>
          </p:cNvSpPr>
          <p:nvPr/>
        </p:nvSpPr>
        <p:spPr>
          <a:xfrm>
            <a:off x="1786789" y="1878093"/>
            <a:ext cx="9005452" cy="94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Traducir un texto de un idioma a otro idioma es una tarea de NLP.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0C4ADEFD-7B5D-4742-9408-FBAC66B7AB40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Task – Tareas NLP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0242F1CC-3406-445B-A9EF-C9A835E36DE1}"/>
              </a:ext>
            </a:extLst>
          </p:cNvPr>
          <p:cNvSpPr txBox="1">
            <a:spLocks/>
          </p:cNvSpPr>
          <p:nvPr/>
        </p:nvSpPr>
        <p:spPr>
          <a:xfrm>
            <a:off x="1406848" y="1270777"/>
            <a:ext cx="7823294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Ejemplos:</a:t>
            </a:r>
            <a:endParaRPr lang="es-PE" sz="20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0F23C677-6F37-B9C4-68FC-AD07C3FE5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0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C54D797-3F2B-4B66-A6EE-ABDDFFA80BBB}"/>
              </a:ext>
            </a:extLst>
          </p:cNvPr>
          <p:cNvSpPr txBox="1">
            <a:spLocks/>
          </p:cNvSpPr>
          <p:nvPr/>
        </p:nvSpPr>
        <p:spPr>
          <a:xfrm>
            <a:off x="1786789" y="1878093"/>
            <a:ext cx="9005452" cy="94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Traducir un texto de un idioma a otro idioma es una tarea de NLP.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8952A5AF-A92E-4BD1-9D7D-C2BF3491B73B}"/>
              </a:ext>
            </a:extLst>
          </p:cNvPr>
          <p:cNvSpPr txBox="1">
            <a:spLocks/>
          </p:cNvSpPr>
          <p:nvPr/>
        </p:nvSpPr>
        <p:spPr>
          <a:xfrm>
            <a:off x="1786788" y="2734438"/>
            <a:ext cx="8722185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El corrector ortográfico esta haciendo un tarea de NLP porque recibe un texto y trata de encontrar faltas de ortografía.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0C4ADEFD-7B5D-4742-9408-FBAC66B7AB40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Task – Tareas NLP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0242F1CC-3406-445B-A9EF-C9A835E36DE1}"/>
              </a:ext>
            </a:extLst>
          </p:cNvPr>
          <p:cNvSpPr txBox="1">
            <a:spLocks/>
          </p:cNvSpPr>
          <p:nvPr/>
        </p:nvSpPr>
        <p:spPr>
          <a:xfrm>
            <a:off x="1406848" y="1270777"/>
            <a:ext cx="7823294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Ejemplos:</a:t>
            </a:r>
            <a:endParaRPr lang="es-PE" sz="20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EB152E1D-9EC2-D346-610B-A29CEC908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5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C54D797-3F2B-4B66-A6EE-ABDDFFA80BBB}"/>
              </a:ext>
            </a:extLst>
          </p:cNvPr>
          <p:cNvSpPr txBox="1">
            <a:spLocks/>
          </p:cNvSpPr>
          <p:nvPr/>
        </p:nvSpPr>
        <p:spPr>
          <a:xfrm>
            <a:off x="1786789" y="1878093"/>
            <a:ext cx="9005452" cy="94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Traducir un texto de un idioma a otro idioma es una tarea de NLP.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8952A5AF-A92E-4BD1-9D7D-C2BF3491B73B}"/>
              </a:ext>
            </a:extLst>
          </p:cNvPr>
          <p:cNvSpPr txBox="1">
            <a:spLocks/>
          </p:cNvSpPr>
          <p:nvPr/>
        </p:nvSpPr>
        <p:spPr>
          <a:xfrm>
            <a:off x="1786788" y="2734438"/>
            <a:ext cx="8722185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El corrector ortográfico esta haciendo un tarea de NLP porque recibe un texto y trata de encontrar faltas de ortografía.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6137271E-7DED-496F-819D-9B7693FDF54E}"/>
              </a:ext>
            </a:extLst>
          </p:cNvPr>
          <p:cNvSpPr txBox="1">
            <a:spLocks/>
          </p:cNvSpPr>
          <p:nvPr/>
        </p:nvSpPr>
        <p:spPr>
          <a:xfrm>
            <a:off x="1786788" y="3981862"/>
            <a:ext cx="8722184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El buscador de Google también es un tarea de NLP porque recibe un texto y hace una en búsqueda con base en esa entrada.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0C4ADEFD-7B5D-4742-9408-FBAC66B7AB40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Task – Tareas NLP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0242F1CC-3406-445B-A9EF-C9A835E36DE1}"/>
              </a:ext>
            </a:extLst>
          </p:cNvPr>
          <p:cNvSpPr txBox="1">
            <a:spLocks/>
          </p:cNvSpPr>
          <p:nvPr/>
        </p:nvSpPr>
        <p:spPr>
          <a:xfrm>
            <a:off x="1406848" y="1270777"/>
            <a:ext cx="7823294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Ejemplos:</a:t>
            </a:r>
            <a:endParaRPr lang="es-PE" sz="20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D2C3564A-8463-E04A-3A41-BD76ADFD5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70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C54D797-3F2B-4B66-A6EE-ABDDFFA80BBB}"/>
              </a:ext>
            </a:extLst>
          </p:cNvPr>
          <p:cNvSpPr txBox="1">
            <a:spLocks/>
          </p:cNvSpPr>
          <p:nvPr/>
        </p:nvSpPr>
        <p:spPr>
          <a:xfrm>
            <a:off x="1786789" y="1878093"/>
            <a:ext cx="9005452" cy="94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Traducir un texto de un idioma a otro idioma es una tarea de NLP.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8952A5AF-A92E-4BD1-9D7D-C2BF3491B73B}"/>
              </a:ext>
            </a:extLst>
          </p:cNvPr>
          <p:cNvSpPr txBox="1">
            <a:spLocks/>
          </p:cNvSpPr>
          <p:nvPr/>
        </p:nvSpPr>
        <p:spPr>
          <a:xfrm>
            <a:off x="1786788" y="2734438"/>
            <a:ext cx="8722185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El corrector ortográfico esta haciendo un tarea de NLP porque recibe un texto y trata de encontrar faltas de ortografía.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6137271E-7DED-496F-819D-9B7693FDF54E}"/>
              </a:ext>
            </a:extLst>
          </p:cNvPr>
          <p:cNvSpPr txBox="1">
            <a:spLocks/>
          </p:cNvSpPr>
          <p:nvPr/>
        </p:nvSpPr>
        <p:spPr>
          <a:xfrm>
            <a:off x="1786788" y="3981862"/>
            <a:ext cx="8722184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El buscado de Google también es un tarea de NLP porque recibe un texto y hace una en búsqueda con base en esa entrada.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A0B0F1A-B7A4-47C7-B300-5FDF2D01D54D}"/>
              </a:ext>
            </a:extLst>
          </p:cNvPr>
          <p:cNvSpPr txBox="1">
            <a:spLocks/>
          </p:cNvSpPr>
          <p:nvPr/>
        </p:nvSpPr>
        <p:spPr>
          <a:xfrm>
            <a:off x="1800040" y="5208862"/>
            <a:ext cx="8722184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El clasificador de spam del correo electrónico también es una tarea de NLP.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0C4ADEFD-7B5D-4742-9408-FBAC66B7AB40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Task – Tareas NLP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0242F1CC-3406-445B-A9EF-C9A835E36DE1}"/>
              </a:ext>
            </a:extLst>
          </p:cNvPr>
          <p:cNvSpPr txBox="1">
            <a:spLocks/>
          </p:cNvSpPr>
          <p:nvPr/>
        </p:nvSpPr>
        <p:spPr>
          <a:xfrm>
            <a:off x="1406848" y="1270777"/>
            <a:ext cx="7823294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Ejemplos:</a:t>
            </a:r>
            <a:endParaRPr lang="es-PE" sz="20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770CDB05-1E98-0A85-B170-AF72CA1AA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7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BA41D1B-F961-4B5D-A06F-BFEBFBB24C46}"/>
              </a:ext>
            </a:extLst>
          </p:cNvPr>
          <p:cNvSpPr txBox="1">
            <a:spLocks/>
          </p:cNvSpPr>
          <p:nvPr/>
        </p:nvSpPr>
        <p:spPr>
          <a:xfrm>
            <a:off x="1636643" y="1561496"/>
            <a:ext cx="9148509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 ejemplo especifico de NLP task: Named Entity Recognition (NER)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674B02A-4364-4321-85F5-007E3421C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5" t="37016" r="12826" b="43378"/>
          <a:stretch/>
        </p:blipFill>
        <p:spPr>
          <a:xfrm>
            <a:off x="214046" y="2537430"/>
            <a:ext cx="11763907" cy="196082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FE711092-FC16-47EF-9460-FD838BA06706}"/>
              </a:ext>
            </a:extLst>
          </p:cNvPr>
          <p:cNvSpPr txBox="1">
            <a:spLocks/>
          </p:cNvSpPr>
          <p:nvPr/>
        </p:nvSpPr>
        <p:spPr>
          <a:xfrm>
            <a:off x="1479733" y="4724215"/>
            <a:ext cx="9039179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 idea es que se recibe una oración de entrada (input) en lenguaje natural y el objetivo es nombrar todas las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entidades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(personas, lugares y organizaciones) en el texto.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CFFBB064-8C68-4C3D-B351-785FFA2A66A9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Task – Tareas NLP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1B18769-6496-47C4-B442-57853B7F2095}"/>
              </a:ext>
            </a:extLst>
          </p:cNvPr>
          <p:cNvSpPr txBox="1">
            <a:spLocks/>
          </p:cNvSpPr>
          <p:nvPr/>
        </p:nvSpPr>
        <p:spPr>
          <a:xfrm>
            <a:off x="1406848" y="1270777"/>
            <a:ext cx="7823294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Ejemplos:</a:t>
            </a:r>
            <a:endParaRPr lang="es-PE" sz="20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2D62C376-1681-DC3F-3AE3-744413166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Desafíos del NLP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92C955A0-C4DA-E809-7579-AE7DDA91A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9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Desafíos del NLP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35E5E941-D03B-472C-B5E5-4F4FBF9EB778}"/>
              </a:ext>
            </a:extLst>
          </p:cNvPr>
          <p:cNvSpPr txBox="1">
            <a:spLocks/>
          </p:cNvSpPr>
          <p:nvPr/>
        </p:nvSpPr>
        <p:spPr>
          <a:xfrm>
            <a:off x="1717837" y="1198551"/>
            <a:ext cx="8141780" cy="121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Uno de los primero desafíos de NLP es que el lenguaje humano (natural) es muy </a:t>
            </a:r>
            <a:r>
              <a:rPr lang="es-ES" sz="2000" b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ambiguo.</a:t>
            </a:r>
            <a:endParaRPr lang="es-ES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36A05B9-98C8-E182-72AD-3AB231BF7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6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Desafíos del NLP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35E5E941-D03B-472C-B5E5-4F4FBF9EB778}"/>
              </a:ext>
            </a:extLst>
          </p:cNvPr>
          <p:cNvSpPr txBox="1">
            <a:spLocks/>
          </p:cNvSpPr>
          <p:nvPr/>
        </p:nvSpPr>
        <p:spPr>
          <a:xfrm>
            <a:off x="1717837" y="1198551"/>
            <a:ext cx="8141780" cy="121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Uno de los primero desafíos de NLP es que el lenguaje humano (natural) es muy </a:t>
            </a:r>
            <a:r>
              <a:rPr lang="es-ES" sz="2000" b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ambiguo.</a:t>
            </a:r>
            <a:endParaRPr lang="es-ES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xmlns="" id="{F0698538-D31D-4CE9-B3E1-66A6750B01EA}"/>
              </a:ext>
            </a:extLst>
          </p:cNvPr>
          <p:cNvSpPr/>
          <p:nvPr/>
        </p:nvSpPr>
        <p:spPr>
          <a:xfrm>
            <a:off x="4064423" y="2507349"/>
            <a:ext cx="742122" cy="632791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EDB8693A-18C5-4BD3-B5E3-D8553058519E}"/>
              </a:ext>
            </a:extLst>
          </p:cNvPr>
          <p:cNvSpPr txBox="1">
            <a:spLocks/>
          </p:cNvSpPr>
          <p:nvPr/>
        </p:nvSpPr>
        <p:spPr>
          <a:xfrm>
            <a:off x="2343162" y="3140140"/>
            <a:ext cx="5144316" cy="121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Que puede entenderse o interpretarse de diferentes maneras.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CBB7ECC-B80C-8EED-2D2E-7DD3C8DFD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3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Procesamiento de Lenguaje Natural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02AB5744-5BD4-E58D-AF68-4C536B81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3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Desafíos del NLP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55DBAEA-FE2B-49CD-BA97-B9EC9B94FA7A}"/>
              </a:ext>
            </a:extLst>
          </p:cNvPr>
          <p:cNvSpPr txBox="1">
            <a:spLocks/>
          </p:cNvSpPr>
          <p:nvPr/>
        </p:nvSpPr>
        <p:spPr>
          <a:xfrm>
            <a:off x="1775192" y="1577649"/>
            <a:ext cx="9039179" cy="1334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Ejemplo: 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Vamos a mostrar tres oraciones que gramaticalmente tienen la misma estructura: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CCF12E49-654D-42CB-B9F1-3A073EBFC4D7}"/>
              </a:ext>
            </a:extLst>
          </p:cNvPr>
          <p:cNvSpPr txBox="1">
            <a:spLocks/>
          </p:cNvSpPr>
          <p:nvPr/>
        </p:nvSpPr>
        <p:spPr>
          <a:xfrm>
            <a:off x="2563696" y="3137755"/>
            <a:ext cx="9039179" cy="757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Yo comí pizza con mis amigos.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9DCA56E-680F-44B7-B39E-5D51C2A18B0E}"/>
              </a:ext>
            </a:extLst>
          </p:cNvPr>
          <p:cNvSpPr txBox="1">
            <a:spLocks/>
          </p:cNvSpPr>
          <p:nvPr/>
        </p:nvSpPr>
        <p:spPr>
          <a:xfrm>
            <a:off x="2563695" y="3720584"/>
            <a:ext cx="9039179" cy="757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Yo comí pizza con aceitunas.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02EA6C68-8109-4631-ADC1-061B2F181A72}"/>
              </a:ext>
            </a:extLst>
          </p:cNvPr>
          <p:cNvSpPr txBox="1">
            <a:spLocks/>
          </p:cNvSpPr>
          <p:nvPr/>
        </p:nvSpPr>
        <p:spPr>
          <a:xfrm>
            <a:off x="2563694" y="4241831"/>
            <a:ext cx="9039179" cy="757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Yo comí pizza con un tenedor.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C0D8EF3-1A03-E14F-A1AA-98F33C30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20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ECD14790-57FF-4A3A-8617-3121DED01467}"/>
              </a:ext>
            </a:extLst>
          </p:cNvPr>
          <p:cNvSpPr txBox="1">
            <a:spLocks/>
          </p:cNvSpPr>
          <p:nvPr/>
        </p:nvSpPr>
        <p:spPr>
          <a:xfrm>
            <a:off x="1417384" y="1569014"/>
            <a:ext cx="9039179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Una cosa es la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ambigüedad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y otra cosa es su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dinamismo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 El lenguaje siempre esta cambiando ¿Nosotros hablamos igual que nuestros antepasados?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BF167FA-19A2-4EBD-B455-117BD110AE83}"/>
              </a:ext>
            </a:extLst>
          </p:cNvPr>
          <p:cNvSpPr txBox="1">
            <a:spLocks/>
          </p:cNvSpPr>
          <p:nvPr/>
        </p:nvSpPr>
        <p:spPr>
          <a:xfrm>
            <a:off x="1417384" y="2898746"/>
            <a:ext cx="9039179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 lenguaje humano siempre esta en constante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evolución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y es un proceso gradual con influencia sociocultural.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EDAB1955-57D7-4168-9082-62B48454D5BA}"/>
              </a:ext>
            </a:extLst>
          </p:cNvPr>
          <p:cNvSpPr txBox="1">
            <a:spLocks/>
          </p:cNvSpPr>
          <p:nvPr/>
        </p:nvSpPr>
        <p:spPr>
          <a:xfrm>
            <a:off x="1417384" y="4079993"/>
            <a:ext cx="9039179" cy="77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Ejemplo</a:t>
            </a:r>
            <a:r>
              <a:rPr lang="es-ES" sz="2000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: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Hashtags en Twitter.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03A97938-C0C4-436F-AC60-F3AA97376BF7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Desafíos del NLP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CD8BE29-7148-08AA-0683-987EBB450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9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B3DC32C8-B45A-4DBD-9899-804312D42AA0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8396615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Comparación NLP y CL (Computacional Linguistics)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9CEDE843-5797-5EB7-A350-30B221C5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12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B3DC32C8-B45A-4DBD-9899-804312D42AA0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8396615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Comparación NLP y CL (Computacional Linguistics)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6FFC2140-9CEA-49F8-B1E5-CE3F68B28858}"/>
              </a:ext>
            </a:extLst>
          </p:cNvPr>
          <p:cNvSpPr txBox="1">
            <a:spLocks/>
          </p:cNvSpPr>
          <p:nvPr/>
        </p:nvSpPr>
        <p:spPr>
          <a:xfrm>
            <a:off x="1311366" y="1415848"/>
            <a:ext cx="10173007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NLP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desarrollamos métodos computacionales para resolver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problemas prácticos</a:t>
            </a: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donde esta envuelto el lenguaje humano [Johnson, 2014].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5E412A93-68A6-4E8B-8ACC-FCCDBE0DED15}"/>
              </a:ext>
            </a:extLst>
          </p:cNvPr>
          <p:cNvSpPr txBox="1">
            <a:spLocks/>
          </p:cNvSpPr>
          <p:nvPr/>
        </p:nvSpPr>
        <p:spPr>
          <a:xfrm>
            <a:off x="1311365" y="4013518"/>
            <a:ext cx="10173007" cy="995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900" b="1" dirty="0">
                <a:latin typeface="Century Gothic" panose="020B0502020202020204" pitchFamily="34" charset="0"/>
                <a:cs typeface="Aharoni" panose="02010803020104030203" pitchFamily="2" charset="-79"/>
              </a:rPr>
              <a:t>CL </a:t>
            </a: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mas relacionado a la lingüística estudia el proceso computacional para entender el lenguaje humano. Preguntas mas científicas.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08ED94E7-16EE-488D-94B8-B229B6EC2D3E}"/>
              </a:ext>
            </a:extLst>
          </p:cNvPr>
          <p:cNvSpPr txBox="1">
            <a:spLocks/>
          </p:cNvSpPr>
          <p:nvPr/>
        </p:nvSpPr>
        <p:spPr>
          <a:xfrm>
            <a:off x="1750493" y="2603423"/>
            <a:ext cx="5573139" cy="1260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Automatic speech recognition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Machine translation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Information extraction from documents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2EAC15BA-E6FB-4E6B-9DA9-15B6EC811E32}"/>
              </a:ext>
            </a:extLst>
          </p:cNvPr>
          <p:cNvSpPr txBox="1">
            <a:spLocks/>
          </p:cNvSpPr>
          <p:nvPr/>
        </p:nvSpPr>
        <p:spPr>
          <a:xfrm>
            <a:off x="7015823" y="2583023"/>
            <a:ext cx="3425684" cy="532597"/>
          </a:xfrm>
          <a:prstGeom prst="rect">
            <a:avLst/>
          </a:prstGeom>
          <a:ln w="127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Reconocer texto de la voz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5BDFC23D-D62C-49BD-82CD-DDF040798191}"/>
              </a:ext>
            </a:extLst>
          </p:cNvPr>
          <p:cNvSpPr txBox="1">
            <a:spLocks/>
          </p:cNvSpPr>
          <p:nvPr/>
        </p:nvSpPr>
        <p:spPr>
          <a:xfrm>
            <a:off x="7401037" y="3333761"/>
            <a:ext cx="2655255" cy="577759"/>
          </a:xfrm>
          <a:prstGeom prst="rect">
            <a:avLst/>
          </a:prstGeom>
          <a:ln w="12700">
            <a:solidFill>
              <a:srgbClr val="72B8B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Datos en texto libre.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991DF81A-DC40-4BF6-8A44-94762253F4F7}"/>
              </a:ext>
            </a:extLst>
          </p:cNvPr>
          <p:cNvSpPr txBox="1">
            <a:spLocks/>
          </p:cNvSpPr>
          <p:nvPr/>
        </p:nvSpPr>
        <p:spPr>
          <a:xfrm>
            <a:off x="1750494" y="4990289"/>
            <a:ext cx="5816498" cy="1423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¿Cómo entendemos el lenguaje?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¿Cómo producimos el lenguaje?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¿Cómo nosotros aprendemos el lenguaje?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6FF947D8-CCFB-4049-8C52-7BC3BF9CC555}"/>
              </a:ext>
            </a:extLst>
          </p:cNvPr>
          <p:cNvSpPr txBox="1">
            <a:spLocks/>
          </p:cNvSpPr>
          <p:nvPr/>
        </p:nvSpPr>
        <p:spPr>
          <a:xfrm>
            <a:off x="7177415" y="4991893"/>
            <a:ext cx="4306957" cy="997730"/>
          </a:xfrm>
          <a:prstGeom prst="rect">
            <a:avLst/>
          </a:prstGeom>
          <a:ln w="12700">
            <a:solidFill>
              <a:srgbClr val="FF5B7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Ex: Científicos que quieren saber si una lengua es pariente de otra.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136C0A38-7AEE-06AF-A752-BA17D6909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737" y="298450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0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B3DC32C8-B45A-4DBD-9899-804312D42AA0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8396615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Comparación NLP y CL (Computacional Linguistics)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1C6BC0DF-9C88-4E15-B78C-F1BFF9CDA2AB}"/>
              </a:ext>
            </a:extLst>
          </p:cNvPr>
          <p:cNvSpPr txBox="1">
            <a:spLocks/>
          </p:cNvSpPr>
          <p:nvPr/>
        </p:nvSpPr>
        <p:spPr>
          <a:xfrm>
            <a:off x="1377628" y="1501112"/>
            <a:ext cx="9976172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Muchos de los </a:t>
            </a:r>
            <a:r>
              <a:rPr lang="es-ES" sz="2000" i="1" dirty="0">
                <a:latin typeface="Century Gothic" panose="020B0502020202020204" pitchFamily="34" charset="0"/>
                <a:cs typeface="Aharoni" panose="02010803020104030203" pitchFamily="2" charset="-79"/>
              </a:rPr>
              <a:t>encuentros científicos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en NLP tienen el nombre por tradición “Computacional Linguistics” por se fundaron en CL y evolucionaron a NLP. Por ejemplo: ACL, NACL.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E03FB4A3-F392-478F-BA5A-673DADCD9661}"/>
              </a:ext>
            </a:extLst>
          </p:cNvPr>
          <p:cNvSpPr txBox="1">
            <a:spLocks/>
          </p:cNvSpPr>
          <p:nvPr/>
        </p:nvSpPr>
        <p:spPr>
          <a:xfrm>
            <a:off x="1377628" y="2681324"/>
            <a:ext cx="9976172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Uno podría pensar que NLP y CL son sinónimos pero debemos resaltar que hay un diferencia en el enfoque.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ACC8FC4A-71CE-43C6-8D0A-0997B4A73107}"/>
              </a:ext>
            </a:extLst>
          </p:cNvPr>
          <p:cNvSpPr txBox="1">
            <a:spLocks/>
          </p:cNvSpPr>
          <p:nvPr/>
        </p:nvSpPr>
        <p:spPr>
          <a:xfrm>
            <a:off x="1377628" y="3663416"/>
            <a:ext cx="9976172" cy="89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CL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es una disciplina que se apoya en la computación.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1C49566C-EE7B-402E-84E7-242CEEF37D3E}"/>
              </a:ext>
            </a:extLst>
          </p:cNvPr>
          <p:cNvSpPr txBox="1">
            <a:spLocks/>
          </p:cNvSpPr>
          <p:nvPr/>
        </p:nvSpPr>
        <p:spPr>
          <a:xfrm>
            <a:off x="1377628" y="4461556"/>
            <a:ext cx="9976172" cy="89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NLP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se enfoca en resolver tareas bien definidas que envuelven el lenguaje humano.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656A2B33-4DCF-8173-196B-11AB809B9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296938" y="6356350"/>
            <a:ext cx="1056861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B3DC32C8-B45A-4DBD-9899-804312D42AA0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8396615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Conceptos básicos de Lingüística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4306898-8A82-BBE2-6D12-76EE9848B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9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296938" y="6356350"/>
            <a:ext cx="1056861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B3DC32C8-B45A-4DBD-9899-804312D42AA0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8396615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Conceptos básicos de Lingüística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3CCA96AF-D0CA-4927-9EDB-3D73179E7C62}"/>
              </a:ext>
            </a:extLst>
          </p:cNvPr>
          <p:cNvSpPr txBox="1">
            <a:spLocks/>
          </p:cNvSpPr>
          <p:nvPr/>
        </p:nvSpPr>
        <p:spPr>
          <a:xfrm>
            <a:off x="1258358" y="1184329"/>
            <a:ext cx="9952981" cy="65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 disciplina de la lingüística tiene distintos niveles para describir el lenguaje.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5F4F503A-5BBA-4DC8-B4D2-57173C5B335A}"/>
              </a:ext>
            </a:extLst>
          </p:cNvPr>
          <p:cNvSpPr txBox="1">
            <a:spLocks/>
          </p:cNvSpPr>
          <p:nvPr/>
        </p:nvSpPr>
        <p:spPr>
          <a:xfrm>
            <a:off x="3056576" y="2359657"/>
            <a:ext cx="159493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solidFill>
                  <a:srgbClr val="FFC000"/>
                </a:solidFill>
                <a:latin typeface="Bell MT" panose="02020503060305020303" pitchFamily="18" charset="0"/>
                <a:ea typeface="+mn-ea"/>
                <a:cs typeface="+mn-cs"/>
              </a:rPr>
              <a:t>Fonética </a:t>
            </a:r>
            <a:endParaRPr lang="es-PE" sz="2400" b="1" dirty="0">
              <a:solidFill>
                <a:srgbClr val="FFC000"/>
              </a:solidFill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16C8DD35-B38D-4165-A5B1-CCD155F28E2E}"/>
              </a:ext>
            </a:extLst>
          </p:cNvPr>
          <p:cNvSpPr txBox="1">
            <a:spLocks/>
          </p:cNvSpPr>
          <p:nvPr/>
        </p:nvSpPr>
        <p:spPr>
          <a:xfrm>
            <a:off x="4010732" y="3094070"/>
            <a:ext cx="184673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solidFill>
                  <a:srgbClr val="60C2C7"/>
                </a:solidFill>
                <a:latin typeface="Bell MT" panose="02020503060305020303" pitchFamily="18" charset="0"/>
                <a:ea typeface="+mn-ea"/>
                <a:cs typeface="+mn-cs"/>
              </a:rPr>
              <a:t>Fonología </a:t>
            </a:r>
            <a:endParaRPr lang="es-PE" sz="2400" b="1" dirty="0">
              <a:solidFill>
                <a:srgbClr val="60C2C7"/>
              </a:solidFill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BDFE8196-28B5-4B4B-B38C-6375AE2DE92D}"/>
              </a:ext>
            </a:extLst>
          </p:cNvPr>
          <p:cNvSpPr txBox="1">
            <a:spLocks/>
          </p:cNvSpPr>
          <p:nvPr/>
        </p:nvSpPr>
        <p:spPr>
          <a:xfrm>
            <a:off x="4934097" y="3828483"/>
            <a:ext cx="184673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solidFill>
                  <a:srgbClr val="90C94F"/>
                </a:solidFill>
                <a:latin typeface="Bell MT" panose="02020503060305020303" pitchFamily="18" charset="0"/>
                <a:ea typeface="+mn-ea"/>
                <a:cs typeface="+mn-cs"/>
              </a:rPr>
              <a:t>Morfología </a:t>
            </a:r>
            <a:endParaRPr lang="es-PE" sz="2400" b="1" dirty="0">
              <a:solidFill>
                <a:srgbClr val="90C94F"/>
              </a:solidFill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E2E2CB5F-97EE-4074-891A-47AA5C27384A}"/>
              </a:ext>
            </a:extLst>
          </p:cNvPr>
          <p:cNvSpPr txBox="1">
            <a:spLocks/>
          </p:cNvSpPr>
          <p:nvPr/>
        </p:nvSpPr>
        <p:spPr>
          <a:xfrm>
            <a:off x="5983359" y="4655106"/>
            <a:ext cx="159493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solidFill>
                  <a:schemeClr val="bg2">
                    <a:lumMod val="50000"/>
                  </a:schemeClr>
                </a:solidFill>
                <a:latin typeface="Bell MT" panose="02020503060305020303" pitchFamily="18" charset="0"/>
                <a:ea typeface="+mn-ea"/>
                <a:cs typeface="+mn-cs"/>
              </a:rPr>
              <a:t>Sintaxis </a:t>
            </a:r>
            <a:endParaRPr lang="es-PE" sz="2400" b="1" dirty="0">
              <a:solidFill>
                <a:schemeClr val="bg2">
                  <a:lumMod val="50000"/>
                </a:schemeClr>
              </a:solidFill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AC593E0D-3D04-4550-B724-0CD4C2860D90}"/>
              </a:ext>
            </a:extLst>
          </p:cNvPr>
          <p:cNvSpPr txBox="1">
            <a:spLocks/>
          </p:cNvSpPr>
          <p:nvPr/>
        </p:nvSpPr>
        <p:spPr>
          <a:xfrm>
            <a:off x="7111772" y="5337764"/>
            <a:ext cx="2800888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solidFill>
                  <a:srgbClr val="FF5B77"/>
                </a:solidFill>
                <a:latin typeface="Bell MT" panose="02020503060305020303" pitchFamily="18" charset="0"/>
                <a:ea typeface="+mn-ea"/>
                <a:cs typeface="+mn-cs"/>
              </a:rPr>
              <a:t>Semántica</a:t>
            </a:r>
            <a:endParaRPr lang="es-PE" sz="2400" b="1" dirty="0">
              <a:solidFill>
                <a:srgbClr val="FF5B77"/>
              </a:solidFill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11EBED93-EFA4-7A48-824C-935F72B09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5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5FC3C2CA-5E59-4FC0-A382-803907805BED}"/>
              </a:ext>
            </a:extLst>
          </p:cNvPr>
          <p:cNvSpPr txBox="1">
            <a:spLocks/>
          </p:cNvSpPr>
          <p:nvPr/>
        </p:nvSpPr>
        <p:spPr>
          <a:xfrm>
            <a:off x="777203" y="829327"/>
            <a:ext cx="8396615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5.1. Fonética 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0D9EA6F6-12BB-4D3E-A695-BF194966931A}"/>
              </a:ext>
            </a:extLst>
          </p:cNvPr>
          <p:cNvSpPr txBox="1">
            <a:spLocks/>
          </p:cNvSpPr>
          <p:nvPr/>
        </p:nvSpPr>
        <p:spPr>
          <a:xfrm>
            <a:off x="1602915" y="1793309"/>
            <a:ext cx="9449398" cy="3050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 fonética estudia los </a:t>
            </a:r>
            <a:r>
              <a:rPr lang="es-ES" sz="2000" b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sonidos</a:t>
            </a: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del lenguaje [Johnson, 2014].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Incluso considera la parte biológica de como son producidos los sonidos (ex.: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boca, garganta, la nariz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Diferencias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de las vocales y consonantes.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Restricciones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de como son producidas las vocales y consonantes.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Existe un alfabeto universal de fonética (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IPA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 que muestra como se pronuncian las palabras.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1717D7E-5708-CF40-1390-E9D77AC7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468" y="5260525"/>
            <a:ext cx="1095826" cy="10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66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solidFill>
                <a:schemeClr val="accent2">
                  <a:lumMod val="60000"/>
                  <a:lumOff val="40000"/>
                </a:schemeClr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6381766B-0D6D-4D83-A114-923FDBADBE5E}"/>
              </a:ext>
            </a:extLst>
          </p:cNvPr>
          <p:cNvSpPr txBox="1">
            <a:spLocks/>
          </p:cNvSpPr>
          <p:nvPr/>
        </p:nvSpPr>
        <p:spPr>
          <a:xfrm>
            <a:off x="1589663" y="1502039"/>
            <a:ext cx="9581920" cy="413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Estudia </a:t>
            </a:r>
            <a:r>
              <a:rPr lang="es-ES" sz="2000" b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patrones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de sonido [Fromkin, 2018].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 ¿</a:t>
            </a:r>
            <a:r>
              <a:rPr lang="es-ES" sz="2000" i="1" dirty="0">
                <a:latin typeface="Century Gothic" panose="020B0502020202020204" pitchFamily="34" charset="0"/>
                <a:cs typeface="Aharoni" panose="02010803020104030203" pitchFamily="2" charset="-79"/>
              </a:rPr>
              <a:t>Por qué en la palabra “sign” la g es muda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? ¿</a:t>
            </a:r>
            <a:r>
              <a:rPr lang="es-ES" sz="2000" i="1" dirty="0">
                <a:latin typeface="Century Gothic" panose="020B0502020202020204" pitchFamily="34" charset="0"/>
                <a:cs typeface="Aharoni" panose="02010803020104030203" pitchFamily="2" charset="-79"/>
              </a:rPr>
              <a:t>Por qué si suena en la palabra “signature”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 Dependiendo de las variaciones regionales ¿</a:t>
            </a:r>
            <a:r>
              <a:rPr lang="es-ES" sz="2000" i="1" dirty="0">
                <a:latin typeface="Century Gothic" panose="020B0502020202020204" pitchFamily="34" charset="0"/>
                <a:cs typeface="Aharoni" panose="02010803020104030203" pitchFamily="2" charset="-79"/>
              </a:rPr>
              <a:t>Por qué el fonema /t/ se pronuncia diferentes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? (ex.: in water).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 En el español /z/ se pronuncia diferente en España y en América Latina (ex.: lápiz)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Fonemas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son las unidades básicas de sonido (ex.: el fonema /p/)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E83B36C9-0298-4662-B76D-42BE3986DBF7}"/>
              </a:ext>
            </a:extLst>
          </p:cNvPr>
          <p:cNvSpPr txBox="1">
            <a:spLocks/>
          </p:cNvSpPr>
          <p:nvPr/>
        </p:nvSpPr>
        <p:spPr>
          <a:xfrm>
            <a:off x="777203" y="829327"/>
            <a:ext cx="8396615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5.2. Fonología 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275B9F11-9137-D836-C893-8C2F4DADA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86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0834A7D-95E7-444F-BCE3-8CAC8C84C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26" t="50000" r="35109" b="9237"/>
          <a:stretch/>
        </p:blipFill>
        <p:spPr>
          <a:xfrm>
            <a:off x="7478595" y="1689117"/>
            <a:ext cx="4137067" cy="3859696"/>
          </a:xfrm>
          <a:prstGeom prst="rect">
            <a:avLst/>
          </a:prstGeom>
        </p:spPr>
      </p:pic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solidFill>
                <a:schemeClr val="accent2">
                  <a:lumMod val="60000"/>
                  <a:lumOff val="40000"/>
                </a:schemeClr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F701F420-AAA2-4AA5-8C69-1C4CA33BE432}"/>
              </a:ext>
            </a:extLst>
          </p:cNvPr>
          <p:cNvSpPr txBox="1">
            <a:spLocks/>
          </p:cNvSpPr>
          <p:nvPr/>
        </p:nvSpPr>
        <p:spPr>
          <a:xfrm>
            <a:off x="1221537" y="1552776"/>
            <a:ext cx="6995519" cy="2161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Estudia la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estructura de la palabras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Morfología derivacional</a:t>
            </a: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: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proceso de formar nuevas palabras a partir de palabras existentes, siempre agregando un sufijo o un prefijo.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FD864A2-D564-48D1-8271-0D6E52E6A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9" t="46569" r="64130" b="48405"/>
          <a:stretch/>
        </p:blipFill>
        <p:spPr>
          <a:xfrm>
            <a:off x="1937726" y="3618965"/>
            <a:ext cx="2521415" cy="452115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3C67025E-35BC-490D-8759-74661D12BD86}"/>
              </a:ext>
            </a:extLst>
          </p:cNvPr>
          <p:cNvSpPr txBox="1">
            <a:spLocks/>
          </p:cNvSpPr>
          <p:nvPr/>
        </p:nvSpPr>
        <p:spPr>
          <a:xfrm>
            <a:off x="777203" y="829327"/>
            <a:ext cx="8396615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solidFill>
                  <a:srgbClr val="E94E4F"/>
                </a:solidFill>
                <a:latin typeface="Bell MT" panose="02020503060305020303" pitchFamily="18" charset="0"/>
                <a:ea typeface="+mn-ea"/>
                <a:cs typeface="+mn-cs"/>
              </a:rPr>
              <a:t>5.3. Morfología</a:t>
            </a:r>
            <a:endParaRPr lang="es-PE" sz="2400" b="1" dirty="0">
              <a:solidFill>
                <a:srgbClr val="E94E4F"/>
              </a:solidFill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367BB1CA-E9D5-8750-79B5-F0FBBB0DF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8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Procesamiento de Lenguaje Natural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5B39C4F-1AA1-4B3D-AAAF-DD61A0411E5D}"/>
              </a:ext>
            </a:extLst>
          </p:cNvPr>
          <p:cNvSpPr txBox="1">
            <a:spLocks/>
          </p:cNvSpPr>
          <p:nvPr/>
        </p:nvSpPr>
        <p:spPr>
          <a:xfrm>
            <a:off x="1675801" y="1457656"/>
            <a:ext cx="8840397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Esta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disciplina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busca mediante la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computación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procesar y entender el </a:t>
            </a:r>
            <a:r>
              <a:rPr lang="es-ES" sz="2000" b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lenguaje humano (natural)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3C5914E9-98F5-1467-CD25-0F31A7348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5F5723E6-D077-43CF-A57E-9188754C4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70" t="35333" r="18870" b="20044"/>
          <a:stretch/>
        </p:blipFill>
        <p:spPr>
          <a:xfrm>
            <a:off x="2887848" y="2514546"/>
            <a:ext cx="7042168" cy="3058823"/>
          </a:xfrm>
          <a:prstGeom prst="rect">
            <a:avLst/>
          </a:prstGeom>
        </p:spPr>
      </p:pic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A82D9DB3-4D1B-4C0B-B912-32A6E58D7DA6}"/>
              </a:ext>
            </a:extLst>
          </p:cNvPr>
          <p:cNvSpPr txBox="1">
            <a:spLocks/>
          </p:cNvSpPr>
          <p:nvPr/>
        </p:nvSpPr>
        <p:spPr>
          <a:xfrm>
            <a:off x="1277028" y="1570153"/>
            <a:ext cx="9637943" cy="94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Estudia como las palabras se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combinan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para formar oraciones y frases [Johnson, 2014].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3F324679-BB30-4864-9C49-C0F7AD4F8F4E}"/>
              </a:ext>
            </a:extLst>
          </p:cNvPr>
          <p:cNvSpPr txBox="1">
            <a:spLocks/>
          </p:cNvSpPr>
          <p:nvPr/>
        </p:nvSpPr>
        <p:spPr>
          <a:xfrm>
            <a:off x="1589961" y="5482366"/>
            <a:ext cx="9637943" cy="94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Construir un árbol sintáctico ayuda a identificar </a:t>
            </a:r>
            <a:r>
              <a:rPr lang="es-ES" sz="20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quien le hizo que a quien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5DB7446-B412-4D63-85A2-047C43E8EDB4}"/>
              </a:ext>
            </a:extLst>
          </p:cNvPr>
          <p:cNvSpPr txBox="1">
            <a:spLocks/>
          </p:cNvSpPr>
          <p:nvPr/>
        </p:nvSpPr>
        <p:spPr>
          <a:xfrm>
            <a:off x="777203" y="829327"/>
            <a:ext cx="8396615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5.4. Sintaxis 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DE79E8A-395F-2D22-FC89-03CA3A959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75" y="5193141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75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6433396-524D-464F-9607-2BF4B26A1E07}"/>
              </a:ext>
            </a:extLst>
          </p:cNvPr>
          <p:cNvSpPr txBox="1">
            <a:spLocks/>
          </p:cNvSpPr>
          <p:nvPr/>
        </p:nvSpPr>
        <p:spPr>
          <a:xfrm>
            <a:off x="1715857" y="1375634"/>
            <a:ext cx="9637943" cy="1327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Estudia el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significado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de las palabras, frases y oraciones[Johnson, 2014].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Roles semánticos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: indica el rol que juega cada entidad en una oración.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1A79D9D-D9C1-4441-AAF7-2D31A3172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5" t="45168" r="15326" b="36187"/>
          <a:stretch/>
        </p:blipFill>
        <p:spPr>
          <a:xfrm>
            <a:off x="2431674" y="2901925"/>
            <a:ext cx="8314735" cy="135679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6EF916FA-859F-40B8-AEE1-D33C83BE5B5A}"/>
              </a:ext>
            </a:extLst>
          </p:cNvPr>
          <p:cNvSpPr txBox="1">
            <a:spLocks/>
          </p:cNvSpPr>
          <p:nvPr/>
        </p:nvSpPr>
        <p:spPr>
          <a:xfrm>
            <a:off x="1715856" y="4391231"/>
            <a:ext cx="9637943" cy="1327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Relaciones léxicas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: relaciones entre palabras diferentes.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Sinónimos (suave, delicado), antónimos (bueno, malo), etc.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E9CFF292-7DA8-4DF3-93B1-B22CA7408F2F}"/>
              </a:ext>
            </a:extLst>
          </p:cNvPr>
          <p:cNvSpPr txBox="1">
            <a:spLocks/>
          </p:cNvSpPr>
          <p:nvPr/>
        </p:nvSpPr>
        <p:spPr>
          <a:xfrm>
            <a:off x="777203" y="829327"/>
            <a:ext cx="8396615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5.5. Semántica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7F327F64-90C1-9DEB-C2E0-712DD7058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95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F1D545FE-4D9B-7049-C039-0EF889D72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72100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5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5B39C4F-1AA1-4B3D-AAAF-DD61A0411E5D}"/>
              </a:ext>
            </a:extLst>
          </p:cNvPr>
          <p:cNvSpPr txBox="1">
            <a:spLocks/>
          </p:cNvSpPr>
          <p:nvPr/>
        </p:nvSpPr>
        <p:spPr>
          <a:xfrm>
            <a:off x="1433266" y="1354848"/>
            <a:ext cx="9579290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Nosotros como humanos somos capaces de aprender un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primer idioma</a:t>
            </a: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sin una instrucción formal casi por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observación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y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repetición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8BDCCA9A-E9F9-4779-BDA0-AC1532348BBB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" name="AutoShape 2" descr="Beneficios de aprender idiomas desde pequeños - A Casa das Linguas">
            <a:extLst>
              <a:ext uri="{FF2B5EF4-FFF2-40B4-BE49-F238E27FC236}">
                <a16:creationId xmlns:a16="http://schemas.microsoft.com/office/drawing/2014/main" xmlns="" id="{B6C3A2F5-7C73-4486-B90C-61B46B8B47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7E62B1B-E7AE-ECFE-6102-91A8B313E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43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5B39C4F-1AA1-4B3D-AAAF-DD61A0411E5D}"/>
              </a:ext>
            </a:extLst>
          </p:cNvPr>
          <p:cNvSpPr txBox="1">
            <a:spLocks/>
          </p:cNvSpPr>
          <p:nvPr/>
        </p:nvSpPr>
        <p:spPr>
          <a:xfrm>
            <a:off x="1433266" y="1354848"/>
            <a:ext cx="9579290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Nosotros como humanos somos capaces de aprender un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primer idioma</a:t>
            </a: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sin una instrucción formal casi por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observación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y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repetición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8BDCCA9A-E9F9-4779-BDA0-AC1532348BBB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" name="AutoShape 2" descr="Beneficios de aprender idiomas desde pequeños - A Casa das Linguas">
            <a:extLst>
              <a:ext uri="{FF2B5EF4-FFF2-40B4-BE49-F238E27FC236}">
                <a16:creationId xmlns:a16="http://schemas.microsoft.com/office/drawing/2014/main" xmlns="" id="{B6C3A2F5-7C73-4486-B90C-61B46B8B47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052" name="Picture 4" descr="Cuándo es la mejor edad para aprender idiomas">
            <a:extLst>
              <a:ext uri="{FF2B5EF4-FFF2-40B4-BE49-F238E27FC236}">
                <a16:creationId xmlns:a16="http://schemas.microsoft.com/office/drawing/2014/main" xmlns="" id="{09253B9A-F773-433A-B480-AD4773C7C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/>
          <a:stretch/>
        </p:blipFill>
        <p:spPr bwMode="auto">
          <a:xfrm>
            <a:off x="3600595" y="2721306"/>
            <a:ext cx="4505739" cy="22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B750C136-C342-238D-F982-E42CAB2D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00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5B39C4F-1AA1-4B3D-AAAF-DD61A0411E5D}"/>
              </a:ext>
            </a:extLst>
          </p:cNvPr>
          <p:cNvSpPr txBox="1">
            <a:spLocks/>
          </p:cNvSpPr>
          <p:nvPr/>
        </p:nvSpPr>
        <p:spPr>
          <a:xfrm>
            <a:off x="1433266" y="1354848"/>
            <a:ext cx="9579290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Nosotros como humanos somos capaces de aprender un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primer idioma</a:t>
            </a: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sin una instrucción formal casi por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observación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y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repetición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8BDCCA9A-E9F9-4779-BDA0-AC1532348BBB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" name="AutoShape 2" descr="Beneficios de aprender idiomas desde pequeños - A Casa das Linguas">
            <a:extLst>
              <a:ext uri="{FF2B5EF4-FFF2-40B4-BE49-F238E27FC236}">
                <a16:creationId xmlns:a16="http://schemas.microsoft.com/office/drawing/2014/main" xmlns="" id="{B6C3A2F5-7C73-4486-B90C-61B46B8B47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052" name="Picture 4" descr="Cuándo es la mejor edad para aprender idiomas">
            <a:extLst>
              <a:ext uri="{FF2B5EF4-FFF2-40B4-BE49-F238E27FC236}">
                <a16:creationId xmlns:a16="http://schemas.microsoft.com/office/drawing/2014/main" xmlns="" id="{09253B9A-F773-433A-B480-AD4773C7C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/>
          <a:stretch/>
        </p:blipFill>
        <p:spPr bwMode="auto">
          <a:xfrm>
            <a:off x="3600595" y="2721306"/>
            <a:ext cx="4505739" cy="22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1E157FD5-8FFC-4471-A5BD-36C4E36F603B}"/>
              </a:ext>
            </a:extLst>
          </p:cNvPr>
          <p:cNvSpPr txBox="1">
            <a:spLocks/>
          </p:cNvSpPr>
          <p:nvPr/>
        </p:nvSpPr>
        <p:spPr>
          <a:xfrm>
            <a:off x="1306355" y="5154847"/>
            <a:ext cx="9579290" cy="120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Debate fuerte en lingüística si eso viene codificado en nuestros genes por un tema evolutivo o realmente si lo aprendemos 100% desde cero.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D7341BF8-FA9D-D82A-949C-F4E947B64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44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8BDCCA9A-E9F9-4779-BDA0-AC1532348BBB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E1727A0F-A442-491A-8334-84C5DDCACDAD}"/>
              </a:ext>
            </a:extLst>
          </p:cNvPr>
          <p:cNvSpPr txBox="1">
            <a:spLocks/>
          </p:cNvSpPr>
          <p:nvPr/>
        </p:nvSpPr>
        <p:spPr>
          <a:xfrm>
            <a:off x="1444976" y="2888203"/>
            <a:ext cx="9077249" cy="108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¿Cómo algo tan complejo como aprender un idioma es tan fácil para un ser humano en sus primeros años de vida?</a:t>
            </a:r>
            <a:endParaRPr lang="es-PE" sz="20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2376DF90-31CA-72C5-5C4F-EE3790BE5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34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5B39C4F-1AA1-4B3D-AAAF-DD61A0411E5D}"/>
              </a:ext>
            </a:extLst>
          </p:cNvPr>
          <p:cNvSpPr txBox="1">
            <a:spLocks/>
          </p:cNvSpPr>
          <p:nvPr/>
        </p:nvSpPr>
        <p:spPr>
          <a:xfrm>
            <a:off x="1433266" y="1354848"/>
            <a:ext cx="9579290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Mientras que aprender un idioma es fácil, lo que es difícil es aprender el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lenguaje formalmente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8BDCCA9A-E9F9-4779-BDA0-AC1532348BBB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D7654E6-7487-F251-A935-7405B3F3F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86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5B39C4F-1AA1-4B3D-AAAF-DD61A0411E5D}"/>
              </a:ext>
            </a:extLst>
          </p:cNvPr>
          <p:cNvSpPr txBox="1">
            <a:spLocks/>
          </p:cNvSpPr>
          <p:nvPr/>
        </p:nvSpPr>
        <p:spPr>
          <a:xfrm>
            <a:off x="1433266" y="1354848"/>
            <a:ext cx="9579290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Mientras que aprender un idioma es fácil, lo que es difícil es aprender el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lenguaje formalmente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8BDCCA9A-E9F9-4779-BDA0-AC1532348BBB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12851B40-CFF5-4D67-BFFD-5374E8925DCA}"/>
              </a:ext>
            </a:extLst>
          </p:cNvPr>
          <p:cNvSpPr txBox="1">
            <a:spLocks/>
          </p:cNvSpPr>
          <p:nvPr/>
        </p:nvSpPr>
        <p:spPr>
          <a:xfrm>
            <a:off x="1698310" y="3429000"/>
            <a:ext cx="6199986" cy="157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¿Por qué se dice esto así? ¿Por qué la oración tiene esta estructura? ¿Por qué un verbo se conjuga de tantas formas diferentes?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xmlns="" id="{BBB88169-D53C-4306-8045-A1A589780F25}"/>
              </a:ext>
            </a:extLst>
          </p:cNvPr>
          <p:cNvSpPr/>
          <p:nvPr/>
        </p:nvSpPr>
        <p:spPr>
          <a:xfrm>
            <a:off x="2875722" y="2535060"/>
            <a:ext cx="715617" cy="751479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77A095C3-0438-328B-A8B8-F99275B0F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3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5B39C4F-1AA1-4B3D-AAAF-DD61A0411E5D}"/>
              </a:ext>
            </a:extLst>
          </p:cNvPr>
          <p:cNvSpPr txBox="1">
            <a:spLocks/>
          </p:cNvSpPr>
          <p:nvPr/>
        </p:nvSpPr>
        <p:spPr>
          <a:xfrm>
            <a:off x="1433266" y="1354848"/>
            <a:ext cx="9579290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Mientras que aprender un idioma es fácil, lo que es difícil es aprender el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lenguaje formalmente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8BDCCA9A-E9F9-4779-BDA0-AC1532348BBB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12851B40-CFF5-4D67-BFFD-5374E8925DCA}"/>
              </a:ext>
            </a:extLst>
          </p:cNvPr>
          <p:cNvSpPr txBox="1">
            <a:spLocks/>
          </p:cNvSpPr>
          <p:nvPr/>
        </p:nvSpPr>
        <p:spPr>
          <a:xfrm>
            <a:off x="1698310" y="3429000"/>
            <a:ext cx="6199986" cy="157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¿Por qué se dice esto así? ¿Por qué la oración tiene esta estructura? ¿Por qué un verbo se conjuga de tantas formas diferentes?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xmlns="" id="{BBB88169-D53C-4306-8045-A1A589780F25}"/>
              </a:ext>
            </a:extLst>
          </p:cNvPr>
          <p:cNvSpPr/>
          <p:nvPr/>
        </p:nvSpPr>
        <p:spPr>
          <a:xfrm>
            <a:off x="2875722" y="2535060"/>
            <a:ext cx="715617" cy="751479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35372CFF-BBCA-42C6-B5B2-5CE0D62A8C68}"/>
              </a:ext>
            </a:extLst>
          </p:cNvPr>
          <p:cNvSpPr/>
          <p:nvPr/>
        </p:nvSpPr>
        <p:spPr>
          <a:xfrm>
            <a:off x="1590261" y="3429000"/>
            <a:ext cx="6559826" cy="1712843"/>
          </a:xfrm>
          <a:prstGeom prst="rect">
            <a:avLst/>
          </a:prstGeom>
          <a:noFill/>
          <a:ln>
            <a:solidFill>
              <a:srgbClr val="FF5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3B1CF640-C42A-4BBE-B53E-8E7DB1184BED}"/>
              </a:ext>
            </a:extLst>
          </p:cNvPr>
          <p:cNvSpPr txBox="1">
            <a:spLocks/>
          </p:cNvSpPr>
          <p:nvPr/>
        </p:nvSpPr>
        <p:spPr>
          <a:xfrm>
            <a:off x="3233530" y="4855571"/>
            <a:ext cx="3668820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Formalizar el lenguaje</a:t>
            </a:r>
            <a:endParaRPr lang="es-PE" sz="24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075B1EE3-E46B-1496-418B-F4EB9092E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9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Procesamiento de Lenguaje Natural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5B39C4F-1AA1-4B3D-AAAF-DD61A0411E5D}"/>
              </a:ext>
            </a:extLst>
          </p:cNvPr>
          <p:cNvSpPr txBox="1">
            <a:spLocks/>
          </p:cNvSpPr>
          <p:nvPr/>
        </p:nvSpPr>
        <p:spPr>
          <a:xfrm>
            <a:off x="1675801" y="1457656"/>
            <a:ext cx="8840397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Esta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disciplina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busca mediante la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computación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procesar y entender el </a:t>
            </a:r>
            <a:r>
              <a:rPr lang="es-ES" sz="2000" b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lenguaje humano (natural)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DD0B59D-7C59-455F-BAB1-8E4E4761BD2C}"/>
              </a:ext>
            </a:extLst>
          </p:cNvPr>
          <p:cNvSpPr txBox="1">
            <a:spLocks/>
          </p:cNvSpPr>
          <p:nvPr/>
        </p:nvSpPr>
        <p:spPr>
          <a:xfrm>
            <a:off x="1980601" y="3386616"/>
            <a:ext cx="5718911" cy="138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Es la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capacidad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que tiene el ser humano para expresarse y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comunicarse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a través de diferentes sistemas: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orales, </a:t>
            </a:r>
            <a:r>
              <a:rPr lang="es-ES" sz="2000" b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escritos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o gestuales.</a:t>
            </a:r>
            <a:endParaRPr lang="es-PE" sz="20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xmlns="" id="{76E893DF-CB44-40F3-A62D-B29A07D2A94E}"/>
              </a:ext>
            </a:extLst>
          </p:cNvPr>
          <p:cNvSpPr/>
          <p:nvPr/>
        </p:nvSpPr>
        <p:spPr>
          <a:xfrm>
            <a:off x="2747503" y="2637868"/>
            <a:ext cx="742122" cy="632791"/>
          </a:xfrm>
          <a:prstGeom prst="downArrow">
            <a:avLst/>
          </a:prstGeom>
          <a:noFill/>
          <a:ln w="38100">
            <a:solidFill>
              <a:srgbClr val="FF5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7AF61C68-D8A5-6FA3-88D7-6D4647AE0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54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8BDCCA9A-E9F9-4779-BDA0-AC1532348BBB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221282CE-4E28-40C2-95E6-70CF15AF9C97}"/>
              </a:ext>
            </a:extLst>
          </p:cNvPr>
          <p:cNvSpPr txBox="1">
            <a:spLocks/>
          </p:cNvSpPr>
          <p:nvPr/>
        </p:nvSpPr>
        <p:spPr>
          <a:xfrm>
            <a:off x="1444976" y="2888203"/>
            <a:ext cx="9077249" cy="108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¿Cómo hacer que las máquinas entiendan y creen el lenguaje natural (lenguaje formalizado)?</a:t>
            </a:r>
            <a:endParaRPr lang="es-PE" sz="20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FD0652B-14C8-9291-95FE-8B97C0344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57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EC856BA0-A066-426E-8A50-102CA8591DFB}"/>
              </a:ext>
            </a:extLst>
          </p:cNvPr>
          <p:cNvSpPr txBox="1">
            <a:spLocks/>
          </p:cNvSpPr>
          <p:nvPr/>
        </p:nvSpPr>
        <p:spPr>
          <a:xfrm>
            <a:off x="1433266" y="1354848"/>
            <a:ext cx="957929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Ejemplo:</a:t>
            </a:r>
            <a:endParaRPr lang="es-PE" sz="2000" b="1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A43595E-6F95-F084-0F1D-4A5C435F2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72100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3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EC856BA0-A066-426E-8A50-102CA8591DFB}"/>
              </a:ext>
            </a:extLst>
          </p:cNvPr>
          <p:cNvSpPr txBox="1">
            <a:spLocks/>
          </p:cNvSpPr>
          <p:nvPr/>
        </p:nvSpPr>
        <p:spPr>
          <a:xfrm>
            <a:off x="1433266" y="1354848"/>
            <a:ext cx="957929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Ejemplo:</a:t>
            </a:r>
            <a:endParaRPr lang="es-PE" sz="2000" b="1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672C9DA-E55E-4E89-91CA-A3AF47EA0F72}"/>
              </a:ext>
            </a:extLst>
          </p:cNvPr>
          <p:cNvSpPr txBox="1">
            <a:spLocks/>
          </p:cNvSpPr>
          <p:nvPr/>
        </p:nvSpPr>
        <p:spPr>
          <a:xfrm>
            <a:off x="1774510" y="1862047"/>
            <a:ext cx="9579290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¿Cómo hago un chat box algorítmicamente?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Introducing, 3Box Chatbox Plugin. Drop-in chatrooms for your… | by 3Box  Labs | 3Box Labs | Medium">
            <a:extLst>
              <a:ext uri="{FF2B5EF4-FFF2-40B4-BE49-F238E27FC236}">
                <a16:creationId xmlns:a16="http://schemas.microsoft.com/office/drawing/2014/main" xmlns="" id="{6B5E1D10-BEB0-459C-A261-4ACBA238E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7" r="37873" b="35389"/>
          <a:stretch/>
        </p:blipFill>
        <p:spPr bwMode="auto">
          <a:xfrm>
            <a:off x="8367735" y="3028740"/>
            <a:ext cx="3697354" cy="359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9C0A331B-EADA-8649-10EF-134AE704A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314" y="13652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34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EC856BA0-A066-426E-8A50-102CA8591DFB}"/>
              </a:ext>
            </a:extLst>
          </p:cNvPr>
          <p:cNvSpPr txBox="1">
            <a:spLocks/>
          </p:cNvSpPr>
          <p:nvPr/>
        </p:nvSpPr>
        <p:spPr>
          <a:xfrm>
            <a:off x="1433266" y="1354848"/>
            <a:ext cx="957929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Ejemplo:</a:t>
            </a:r>
            <a:endParaRPr lang="es-PE" sz="2000" b="1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672C9DA-E55E-4E89-91CA-A3AF47EA0F72}"/>
              </a:ext>
            </a:extLst>
          </p:cNvPr>
          <p:cNvSpPr txBox="1">
            <a:spLocks/>
          </p:cNvSpPr>
          <p:nvPr/>
        </p:nvSpPr>
        <p:spPr>
          <a:xfrm>
            <a:off x="1774510" y="1862047"/>
            <a:ext cx="9579290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¿Cómo hago un chat box algorítmicamente?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Introducing, 3Box Chatbox Plugin. Drop-in chatrooms for your… | by 3Box  Labs | 3Box Labs | Medium">
            <a:extLst>
              <a:ext uri="{FF2B5EF4-FFF2-40B4-BE49-F238E27FC236}">
                <a16:creationId xmlns:a16="http://schemas.microsoft.com/office/drawing/2014/main" xmlns="" id="{6B5E1D10-BEB0-459C-A261-4ACBA238E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7" r="37873" b="35389"/>
          <a:stretch/>
        </p:blipFill>
        <p:spPr bwMode="auto">
          <a:xfrm>
            <a:off x="8367735" y="3028740"/>
            <a:ext cx="3697354" cy="359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1FFDFB79-AA51-4EDB-A5B7-1E7751D5E7A1}"/>
              </a:ext>
            </a:extLst>
          </p:cNvPr>
          <p:cNvSpPr txBox="1">
            <a:spLocks/>
          </p:cNvSpPr>
          <p:nvPr/>
        </p:nvSpPr>
        <p:spPr>
          <a:xfrm>
            <a:off x="2485799" y="2838894"/>
            <a:ext cx="4100531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s-ES" sz="2000" i="1" dirty="0">
                <a:latin typeface="Century Gothic" panose="020B0502020202020204" pitchFamily="34" charset="0"/>
                <a:cs typeface="Aharoni" panose="02010803020104030203" pitchFamily="2" charset="-79"/>
              </a:rPr>
              <a:t>SI dice “Hola”, debe responder … “Hola, ”Hola, ¿Cómo estas? </a:t>
            </a:r>
            <a:endParaRPr lang="es-PE" sz="2000" i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6580C6F1-C05A-4985-8FB3-65ED0B6E1472}"/>
              </a:ext>
            </a:extLst>
          </p:cNvPr>
          <p:cNvSpPr txBox="1">
            <a:spLocks/>
          </p:cNvSpPr>
          <p:nvPr/>
        </p:nvSpPr>
        <p:spPr>
          <a:xfrm>
            <a:off x="2485799" y="3868599"/>
            <a:ext cx="4100531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s-ES" sz="2000" i="1" dirty="0">
                <a:latin typeface="Century Gothic" panose="020B0502020202020204" pitchFamily="34" charset="0"/>
                <a:cs typeface="Aharoni" panose="02010803020104030203" pitchFamily="2" charset="-79"/>
              </a:rPr>
              <a:t>SI dice “bien”, responder “que bueno”</a:t>
            </a:r>
            <a:endParaRPr lang="es-PE" sz="2000" i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FC0062B1-91E7-0B6D-9699-C677E6AC9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314" y="146050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64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EC856BA0-A066-426E-8A50-102CA8591DFB}"/>
              </a:ext>
            </a:extLst>
          </p:cNvPr>
          <p:cNvSpPr txBox="1">
            <a:spLocks/>
          </p:cNvSpPr>
          <p:nvPr/>
        </p:nvSpPr>
        <p:spPr>
          <a:xfrm>
            <a:off x="1433266" y="1354848"/>
            <a:ext cx="957929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Ejemplo:</a:t>
            </a:r>
            <a:endParaRPr lang="es-PE" sz="2000" b="1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672C9DA-E55E-4E89-91CA-A3AF47EA0F72}"/>
              </a:ext>
            </a:extLst>
          </p:cNvPr>
          <p:cNvSpPr txBox="1">
            <a:spLocks/>
          </p:cNvSpPr>
          <p:nvPr/>
        </p:nvSpPr>
        <p:spPr>
          <a:xfrm>
            <a:off x="1774510" y="1862047"/>
            <a:ext cx="9579290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¿Cómo hago un chat box algorítmicamente?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Introducing, 3Box Chatbox Plugin. Drop-in chatrooms for your… | by 3Box  Labs | 3Box Labs | Medium">
            <a:extLst>
              <a:ext uri="{FF2B5EF4-FFF2-40B4-BE49-F238E27FC236}">
                <a16:creationId xmlns:a16="http://schemas.microsoft.com/office/drawing/2014/main" xmlns="" id="{6B5E1D10-BEB0-459C-A261-4ACBA238E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7" r="37873" b="35389"/>
          <a:stretch/>
        </p:blipFill>
        <p:spPr bwMode="auto">
          <a:xfrm>
            <a:off x="8367735" y="3028740"/>
            <a:ext cx="3697354" cy="359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1FFDFB79-AA51-4EDB-A5B7-1E7751D5E7A1}"/>
              </a:ext>
            </a:extLst>
          </p:cNvPr>
          <p:cNvSpPr txBox="1">
            <a:spLocks/>
          </p:cNvSpPr>
          <p:nvPr/>
        </p:nvSpPr>
        <p:spPr>
          <a:xfrm>
            <a:off x="2485799" y="2838894"/>
            <a:ext cx="4100531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s-ES" sz="2000" i="1" dirty="0">
                <a:latin typeface="Century Gothic" panose="020B0502020202020204" pitchFamily="34" charset="0"/>
                <a:cs typeface="Aharoni" panose="02010803020104030203" pitchFamily="2" charset="-79"/>
              </a:rPr>
              <a:t>SI dice “Hola”, debe responder … “Hola, ”Hola, ¿Cómo estas? </a:t>
            </a:r>
            <a:endParaRPr lang="es-PE" sz="2000" i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6580C6F1-C05A-4985-8FB3-65ED0B6E1472}"/>
              </a:ext>
            </a:extLst>
          </p:cNvPr>
          <p:cNvSpPr txBox="1">
            <a:spLocks/>
          </p:cNvSpPr>
          <p:nvPr/>
        </p:nvSpPr>
        <p:spPr>
          <a:xfrm>
            <a:off x="2485799" y="3868599"/>
            <a:ext cx="4100531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s-ES" sz="2000" i="1" dirty="0">
                <a:latin typeface="Century Gothic" panose="020B0502020202020204" pitchFamily="34" charset="0"/>
                <a:cs typeface="Aharoni" panose="02010803020104030203" pitchFamily="2" charset="-79"/>
              </a:rPr>
              <a:t>SI dice “bien”, responder “que bueno”</a:t>
            </a:r>
            <a:endParaRPr lang="es-PE" sz="2000" i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145CB6EA-5339-4349-A9F8-F1FE0E2B7280}"/>
              </a:ext>
            </a:extLst>
          </p:cNvPr>
          <p:cNvSpPr txBox="1">
            <a:spLocks/>
          </p:cNvSpPr>
          <p:nvPr/>
        </p:nvSpPr>
        <p:spPr>
          <a:xfrm>
            <a:off x="1796685" y="4592792"/>
            <a:ext cx="9579290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Imaginan la cantidad de reglas que tendría que tener.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8A36A93D-5CD5-4BB3-95CB-05D4CF7071EA}"/>
              </a:ext>
            </a:extLst>
          </p:cNvPr>
          <p:cNvSpPr txBox="1">
            <a:spLocks/>
          </p:cNvSpPr>
          <p:nvPr/>
        </p:nvSpPr>
        <p:spPr>
          <a:xfrm>
            <a:off x="1774510" y="5292758"/>
            <a:ext cx="9579290" cy="69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Millones! Pero igual no funcionaría!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6BD7803B-56E4-CCAB-021E-0339D91D6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314" y="13652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46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053A775-DBDF-413F-A1D2-70BC3BBD4F62}"/>
              </a:ext>
            </a:extLst>
          </p:cNvPr>
          <p:cNvSpPr txBox="1">
            <a:spLocks/>
          </p:cNvSpPr>
          <p:nvPr/>
        </p:nvSpPr>
        <p:spPr>
          <a:xfrm>
            <a:off x="1433266" y="1354848"/>
            <a:ext cx="9579290" cy="182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Entonces el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paradigma computacional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que hoy en día mejor se porta para procesamiento de lenguaje natural es usando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Supervised Machine Learning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(Aprendizaje Automático Supervisado).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A446B14-C400-FF60-4D74-3BF6B819C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32933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54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053A775-DBDF-413F-A1D2-70BC3BBD4F62}"/>
              </a:ext>
            </a:extLst>
          </p:cNvPr>
          <p:cNvSpPr txBox="1">
            <a:spLocks/>
          </p:cNvSpPr>
          <p:nvPr/>
        </p:nvSpPr>
        <p:spPr>
          <a:xfrm>
            <a:off x="1433266" y="1354848"/>
            <a:ext cx="9579290" cy="182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Entonces el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paradigma computacional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que hoy en día mejor se porta para procesamiento de lenguaje natural es usando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Supervised Machine Learning</a:t>
            </a:r>
            <a:r>
              <a:rPr lang="es-ES" sz="2000" b="1" dirty="0">
                <a:solidFill>
                  <a:srgbClr val="00B05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(Aprendizaje Automático Supervisado).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xmlns="" id="{BF3D13A2-CF53-4C7F-981E-8334F4F9371E}"/>
              </a:ext>
            </a:extLst>
          </p:cNvPr>
          <p:cNvSpPr/>
          <p:nvPr/>
        </p:nvSpPr>
        <p:spPr>
          <a:xfrm>
            <a:off x="4876801" y="3048112"/>
            <a:ext cx="715616" cy="742009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1CB6BBFC-24E5-43B5-AED8-3462F23648FB}"/>
              </a:ext>
            </a:extLst>
          </p:cNvPr>
          <p:cNvSpPr txBox="1">
            <a:spLocks/>
          </p:cNvSpPr>
          <p:nvPr/>
        </p:nvSpPr>
        <p:spPr>
          <a:xfrm>
            <a:off x="1791033" y="3707120"/>
            <a:ext cx="8124864" cy="742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Los algoritmos trabajan con datos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ETIQUETADOS (labeled data</a:t>
            </a: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207EB2D6-A4A3-AF75-5878-266EB678A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421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053A775-DBDF-413F-A1D2-70BC3BBD4F62}"/>
              </a:ext>
            </a:extLst>
          </p:cNvPr>
          <p:cNvSpPr txBox="1">
            <a:spLocks/>
          </p:cNvSpPr>
          <p:nvPr/>
        </p:nvSpPr>
        <p:spPr>
          <a:xfrm>
            <a:off x="1433266" y="1354848"/>
            <a:ext cx="9579290" cy="182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Entonces el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paradigma computacional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que hoy en día mejor se porta para procesamiento de lenguaje natural es usando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Supervised Machine Learning</a:t>
            </a:r>
            <a:r>
              <a:rPr lang="es-ES" sz="2000" b="1" dirty="0">
                <a:solidFill>
                  <a:srgbClr val="00B05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(Aprendizaje Automático Supervisado).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xmlns="" id="{BF3D13A2-CF53-4C7F-981E-8334F4F9371E}"/>
              </a:ext>
            </a:extLst>
          </p:cNvPr>
          <p:cNvSpPr/>
          <p:nvPr/>
        </p:nvSpPr>
        <p:spPr>
          <a:xfrm>
            <a:off x="4876801" y="3048112"/>
            <a:ext cx="715616" cy="742009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1CB6BBFC-24E5-43B5-AED8-3462F23648FB}"/>
              </a:ext>
            </a:extLst>
          </p:cNvPr>
          <p:cNvSpPr txBox="1">
            <a:spLocks/>
          </p:cNvSpPr>
          <p:nvPr/>
        </p:nvSpPr>
        <p:spPr>
          <a:xfrm>
            <a:off x="1791033" y="3707120"/>
            <a:ext cx="8124864" cy="742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Los algoritmos trabajan con datos </a:t>
            </a: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ETIQUETADOS (labeled data)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xmlns="" id="{B18E5B05-2673-4956-A27D-A0618DA92827}"/>
              </a:ext>
            </a:extLst>
          </p:cNvPr>
          <p:cNvSpPr/>
          <p:nvPr/>
        </p:nvSpPr>
        <p:spPr>
          <a:xfrm>
            <a:off x="7401340" y="4459069"/>
            <a:ext cx="715616" cy="742009"/>
          </a:xfrm>
          <a:prstGeom prst="downArrow">
            <a:avLst/>
          </a:prstGeom>
          <a:noFill/>
          <a:ln w="28575">
            <a:solidFill>
              <a:srgbClr val="FF5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6D8A7B83-4066-4D34-AFA6-BC1B08D970EE}"/>
              </a:ext>
            </a:extLst>
          </p:cNvPr>
          <p:cNvSpPr txBox="1">
            <a:spLocks/>
          </p:cNvSpPr>
          <p:nvPr/>
        </p:nvSpPr>
        <p:spPr>
          <a:xfrm>
            <a:off x="5592417" y="5348035"/>
            <a:ext cx="4576645" cy="978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Identificar al objeto  con ciertas propiedades o características. 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3D536AA0-11CE-A5AB-43A0-11A1F476C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34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053A775-DBDF-413F-A1D2-70BC3BBD4F62}"/>
              </a:ext>
            </a:extLst>
          </p:cNvPr>
          <p:cNvSpPr txBox="1">
            <a:spLocks/>
          </p:cNvSpPr>
          <p:nvPr/>
        </p:nvSpPr>
        <p:spPr>
          <a:xfrm>
            <a:off x="1433266" y="1354848"/>
            <a:ext cx="9579290" cy="182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Entonces el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paradigma computacional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que hoy en día mejor se porta para procesamiento de lenguaje natural es usando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Supervised Machine Learning</a:t>
            </a:r>
            <a:r>
              <a:rPr lang="es-ES" sz="2000" b="1" dirty="0">
                <a:solidFill>
                  <a:srgbClr val="00B05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(Aprendizaje Automático Supervisado).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xmlns="" id="{BF3D13A2-CF53-4C7F-981E-8334F4F9371E}"/>
              </a:ext>
            </a:extLst>
          </p:cNvPr>
          <p:cNvSpPr/>
          <p:nvPr/>
        </p:nvSpPr>
        <p:spPr>
          <a:xfrm>
            <a:off x="4876801" y="3048112"/>
            <a:ext cx="715616" cy="742009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1CB6BBFC-24E5-43B5-AED8-3462F23648FB}"/>
              </a:ext>
            </a:extLst>
          </p:cNvPr>
          <p:cNvSpPr txBox="1">
            <a:spLocks/>
          </p:cNvSpPr>
          <p:nvPr/>
        </p:nvSpPr>
        <p:spPr>
          <a:xfrm>
            <a:off x="1791033" y="3707120"/>
            <a:ext cx="8124864" cy="742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Los algoritmos trabajan con datos </a:t>
            </a: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ETIQUETADOS (labeled data)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xmlns="" id="{B18E5B05-2673-4956-A27D-A0618DA92827}"/>
              </a:ext>
            </a:extLst>
          </p:cNvPr>
          <p:cNvSpPr/>
          <p:nvPr/>
        </p:nvSpPr>
        <p:spPr>
          <a:xfrm>
            <a:off x="7401340" y="4459069"/>
            <a:ext cx="715616" cy="742009"/>
          </a:xfrm>
          <a:prstGeom prst="downArrow">
            <a:avLst/>
          </a:prstGeom>
          <a:noFill/>
          <a:ln w="28575">
            <a:solidFill>
              <a:srgbClr val="FF5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6D8A7B83-4066-4D34-AFA6-BC1B08D970EE}"/>
              </a:ext>
            </a:extLst>
          </p:cNvPr>
          <p:cNvSpPr txBox="1">
            <a:spLocks/>
          </p:cNvSpPr>
          <p:nvPr/>
        </p:nvSpPr>
        <p:spPr>
          <a:xfrm>
            <a:off x="5592417" y="5348035"/>
            <a:ext cx="4576645" cy="978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Identificar al objeto  con ciertas propiedades o características. 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1DAF189-940D-4AD2-8FC9-9513964A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64" y="5148069"/>
            <a:ext cx="3697978" cy="13228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E008948B-99C4-A822-E34C-B8ACD2609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90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2634E15-471A-4149-9805-91DF0C58167E}"/>
              </a:ext>
            </a:extLst>
          </p:cNvPr>
          <p:cNvSpPr txBox="1">
            <a:spLocks/>
          </p:cNvSpPr>
          <p:nvPr/>
        </p:nvSpPr>
        <p:spPr>
          <a:xfrm>
            <a:off x="1306354" y="1635315"/>
            <a:ext cx="9579291" cy="334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En el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Aprendizaje Supervisado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se intenta encontrar una </a:t>
            </a:r>
            <a:r>
              <a:rPr lang="es-ES" sz="2000" b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función</a:t>
            </a: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que, dadas las variables de entrada (</a:t>
            </a:r>
            <a:r>
              <a:rPr lang="es-ES" sz="2000" b="1" i="1" dirty="0">
                <a:latin typeface="Century Gothic" panose="020B0502020202020204" pitchFamily="34" charset="0"/>
                <a:cs typeface="Aharoni" panose="02010803020104030203" pitchFamily="2" charset="-79"/>
              </a:rPr>
              <a:t>input data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), les asigne la etiqueta de salida adecuada. El algoritmo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se entrena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con un “histórico” de datos y así “aprende” a asignar la etiqueta de salida adecuada a un nuevo valor, es decir, predice el valor de salida. [Simeone, 2018]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DD5AB89C-2E39-B748-2E08-F5A397A46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4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Procesamiento de Lenguaje Natural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D9504A2E-87FC-4296-93A7-7BA4BFAB13ED}"/>
              </a:ext>
            </a:extLst>
          </p:cNvPr>
          <p:cNvSpPr txBox="1">
            <a:spLocks/>
          </p:cNvSpPr>
          <p:nvPr/>
        </p:nvSpPr>
        <p:spPr>
          <a:xfrm>
            <a:off x="1675801" y="1457655"/>
            <a:ext cx="8840397" cy="1469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9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Problema</a:t>
            </a:r>
            <a:r>
              <a:rPr lang="es-ES" sz="1900" b="1" dirty="0">
                <a:latin typeface="Century Gothic" panose="020B0502020202020204" pitchFamily="34" charset="0"/>
                <a:cs typeface="Aharoni" panose="02010803020104030203" pitchFamily="2" charset="-79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La cantidad de </a:t>
            </a:r>
            <a:r>
              <a:rPr lang="es-ES" sz="1900" b="1" dirty="0">
                <a:latin typeface="Century Gothic" panose="020B0502020202020204" pitchFamily="34" charset="0"/>
                <a:cs typeface="Aharoni" panose="02010803020104030203" pitchFamily="2" charset="-79"/>
              </a:rPr>
              <a:t>texto digitalizado</a:t>
            </a: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 que existe hoy en día es </a:t>
            </a:r>
            <a:r>
              <a:rPr lang="es-ES" sz="1900" b="1" dirty="0">
                <a:latin typeface="Century Gothic" panose="020B0502020202020204" pitchFamily="34" charset="0"/>
                <a:cs typeface="Aharoni" panose="02010803020104030203" pitchFamily="2" charset="-79"/>
              </a:rPr>
              <a:t>gigantesco</a:t>
            </a: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 (ex. En web, redes sociales, libros digitalizados, artículos, etc.)</a:t>
            </a:r>
            <a:endParaRPr lang="es-PE" sz="19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83AE35B9-D7C5-4633-88ED-6375FFE2951B}"/>
              </a:ext>
            </a:extLst>
          </p:cNvPr>
          <p:cNvSpPr txBox="1">
            <a:spLocks/>
          </p:cNvSpPr>
          <p:nvPr/>
        </p:nvSpPr>
        <p:spPr>
          <a:xfrm>
            <a:off x="1675801" y="3065295"/>
            <a:ext cx="8840397" cy="1790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Hay una necesidad tanto comercial como científica de poder </a:t>
            </a:r>
            <a:r>
              <a:rPr lang="es-ES" sz="1900" b="1" i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traducir, analizar, administrar, extraer información</a:t>
            </a:r>
            <a:r>
              <a:rPr lang="es-ES" sz="19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de manera automática de esta cantidad enorme de datos textuales es necesario.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21303D4-BCB9-B803-A32B-1E849F3E4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96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8BDCCA9A-E9F9-4779-BDA0-AC1532348BBB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221282CE-4E28-40C2-95E6-70CF15AF9C97}"/>
              </a:ext>
            </a:extLst>
          </p:cNvPr>
          <p:cNvSpPr txBox="1">
            <a:spLocks/>
          </p:cNvSpPr>
          <p:nvPr/>
        </p:nvSpPr>
        <p:spPr>
          <a:xfrm>
            <a:off x="1557375" y="2477386"/>
            <a:ext cx="9077249" cy="108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¿Este concepto se puede aplicar a las TASK NLP?</a:t>
            </a:r>
            <a:endParaRPr lang="es-PE" sz="24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AAAB6C4E-4420-3DEB-C168-367AFE70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16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8BDCCA9A-E9F9-4779-BDA0-AC1532348BBB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221282CE-4E28-40C2-95E6-70CF15AF9C97}"/>
              </a:ext>
            </a:extLst>
          </p:cNvPr>
          <p:cNvSpPr txBox="1">
            <a:spLocks/>
          </p:cNvSpPr>
          <p:nvPr/>
        </p:nvSpPr>
        <p:spPr>
          <a:xfrm>
            <a:off x="1557375" y="2477386"/>
            <a:ext cx="9077249" cy="108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¿Este concepto se puede aplicar a las TASK NLP?</a:t>
            </a:r>
            <a:endParaRPr lang="es-PE" sz="24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0C46B20B-A418-4AC4-BD39-EEE50BBEBB89}"/>
              </a:ext>
            </a:extLst>
          </p:cNvPr>
          <p:cNvSpPr txBox="1">
            <a:spLocks/>
          </p:cNvSpPr>
          <p:nvPr/>
        </p:nvSpPr>
        <p:spPr>
          <a:xfrm>
            <a:off x="3267675" y="3965973"/>
            <a:ext cx="5656647" cy="1180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Para una </a:t>
            </a: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task nlp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aprendo respuesta correctas para ciertas preguntas.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F7B5855-25BE-4BB3-A6E5-4CA02F227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567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D7C0D9BB-3036-4DE8-8939-E2E4FE0072D2}"/>
              </a:ext>
            </a:extLst>
          </p:cNvPr>
          <p:cNvSpPr txBox="1">
            <a:spLocks/>
          </p:cNvSpPr>
          <p:nvPr/>
        </p:nvSpPr>
        <p:spPr>
          <a:xfrm>
            <a:off x="1433266" y="1517182"/>
            <a:ext cx="9579290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Ejemplo:</a:t>
            </a:r>
            <a:endParaRPr lang="es-PE" sz="2000" b="1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02842B9F-D4FB-472A-818E-DD28B9CC4334}"/>
              </a:ext>
            </a:extLst>
          </p:cNvPr>
          <p:cNvSpPr txBox="1">
            <a:spLocks/>
          </p:cNvSpPr>
          <p:nvPr/>
        </p:nvSpPr>
        <p:spPr>
          <a:xfrm>
            <a:off x="1648656" y="1912967"/>
            <a:ext cx="9148509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 ejemplo especifico de NLP task: Named Entity Recognition (NER)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FE4DD804-BC7D-4599-8934-C85A8F405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5" t="37016" r="12826" b="43378"/>
          <a:stretch/>
        </p:blipFill>
        <p:spPr>
          <a:xfrm>
            <a:off x="226059" y="2888901"/>
            <a:ext cx="11763907" cy="196082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F4DEB8D9-689D-4ED6-99D2-917E9BE0EE0D}"/>
              </a:ext>
            </a:extLst>
          </p:cNvPr>
          <p:cNvSpPr txBox="1">
            <a:spLocks/>
          </p:cNvSpPr>
          <p:nvPr/>
        </p:nvSpPr>
        <p:spPr>
          <a:xfrm>
            <a:off x="1491746" y="5075686"/>
            <a:ext cx="9039179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 idea es que se recibe una oración de entrada (input) en lenguaje natural y el objetivo es nombrar todas las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entidades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(personas, lugares y organizaciones) en el texto.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325BCA2D-EE73-0ED2-6D56-52B44E8F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63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D28E61E8-12F1-4186-B6F5-4C62373FD986}"/>
              </a:ext>
            </a:extLst>
          </p:cNvPr>
          <p:cNvSpPr txBox="1">
            <a:spLocks/>
          </p:cNvSpPr>
          <p:nvPr/>
        </p:nvSpPr>
        <p:spPr>
          <a:xfrm>
            <a:off x="1433266" y="1471771"/>
            <a:ext cx="9579290" cy="140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Ese TASK se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entrenar con datos etiquetados</a:t>
            </a: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(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CORPUS</a:t>
            </a: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).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Para NER tenemos el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dataset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i="1" dirty="0">
                <a:latin typeface="Century Gothic" panose="020B0502020202020204" pitchFamily="34" charset="0"/>
                <a:cs typeface="Aharoni" panose="02010803020104030203" pitchFamily="2" charset="-79"/>
              </a:rPr>
              <a:t>CoNLL-2003 NER Dataset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B4219EE-AF92-4DFE-86FA-E1133311D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1" t="35356" r="40217" b="22885"/>
          <a:stretch/>
        </p:blipFill>
        <p:spPr>
          <a:xfrm>
            <a:off x="2671149" y="2875723"/>
            <a:ext cx="7112000" cy="36575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F2C38FF-106D-8930-C991-D02FD00C9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19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D28E61E8-12F1-4186-B6F5-4C62373FD986}"/>
              </a:ext>
            </a:extLst>
          </p:cNvPr>
          <p:cNvSpPr txBox="1">
            <a:spLocks/>
          </p:cNvSpPr>
          <p:nvPr/>
        </p:nvSpPr>
        <p:spPr>
          <a:xfrm>
            <a:off x="1433266" y="1471771"/>
            <a:ext cx="9579290" cy="140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Ese TASK se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entrenar con datos etiquetados</a:t>
            </a: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(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CORPUS</a:t>
            </a: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 Para NER tenemos el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dataset </a:t>
            </a:r>
            <a:r>
              <a:rPr lang="es-ES" sz="2000" i="1" dirty="0">
                <a:latin typeface="Century Gothic" panose="020B0502020202020204" pitchFamily="34" charset="0"/>
                <a:cs typeface="Aharoni" panose="02010803020104030203" pitchFamily="2" charset="-79"/>
              </a:rPr>
              <a:t>CoNLL-2003 NER Dataset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B4219EE-AF92-4DFE-86FA-E1133311D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1" t="35356" r="40217" b="22885"/>
          <a:stretch/>
        </p:blipFill>
        <p:spPr>
          <a:xfrm>
            <a:off x="2671149" y="2875723"/>
            <a:ext cx="7112000" cy="365759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BE4F7C3B-D0E1-4A1E-BED8-5B9ECAE5DCAF}"/>
              </a:ext>
            </a:extLst>
          </p:cNvPr>
          <p:cNvSpPr/>
          <p:nvPr/>
        </p:nvSpPr>
        <p:spPr>
          <a:xfrm>
            <a:off x="8322365" y="2981739"/>
            <a:ext cx="1311965" cy="583096"/>
          </a:xfrm>
          <a:prstGeom prst="rect">
            <a:avLst/>
          </a:prstGeom>
          <a:noFill/>
          <a:ln w="28575">
            <a:solidFill>
              <a:srgbClr val="FF5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15C86BAB-263B-40C4-B9AB-20CBAA9CF4ED}"/>
              </a:ext>
            </a:extLst>
          </p:cNvPr>
          <p:cNvSpPr/>
          <p:nvPr/>
        </p:nvSpPr>
        <p:spPr>
          <a:xfrm>
            <a:off x="8322364" y="3993247"/>
            <a:ext cx="1311965" cy="583096"/>
          </a:xfrm>
          <a:prstGeom prst="rect">
            <a:avLst/>
          </a:prstGeom>
          <a:noFill/>
          <a:ln w="28575">
            <a:solidFill>
              <a:srgbClr val="FF5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FDC48B13-8306-446B-A4CD-F9ACBB000C49}"/>
              </a:ext>
            </a:extLst>
          </p:cNvPr>
          <p:cNvSpPr/>
          <p:nvPr/>
        </p:nvSpPr>
        <p:spPr>
          <a:xfrm>
            <a:off x="8322363" y="5386229"/>
            <a:ext cx="1311965" cy="583096"/>
          </a:xfrm>
          <a:prstGeom prst="rect">
            <a:avLst/>
          </a:prstGeom>
          <a:noFill/>
          <a:ln w="28575">
            <a:solidFill>
              <a:srgbClr val="FF5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3F659318-F995-7D9F-C70B-A21C013D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5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NLP y Machine Learning (Aprendizaje Automático)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8810797C-2624-47A4-8832-CE11974FB447}"/>
              </a:ext>
            </a:extLst>
          </p:cNvPr>
          <p:cNvSpPr txBox="1">
            <a:spLocks/>
          </p:cNvSpPr>
          <p:nvPr/>
        </p:nvSpPr>
        <p:spPr>
          <a:xfrm>
            <a:off x="1433266" y="1471771"/>
            <a:ext cx="9579290" cy="140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Las etiquetas están dadas por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personas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 El etiquetado es un proceso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manual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y super costoso.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67A3BC18-CDAB-4E43-A523-21E0F6A0B2BD}"/>
              </a:ext>
            </a:extLst>
          </p:cNvPr>
          <p:cNvSpPr txBox="1">
            <a:spLocks/>
          </p:cNvSpPr>
          <p:nvPr/>
        </p:nvSpPr>
        <p:spPr>
          <a:xfrm>
            <a:off x="1433266" y="2676942"/>
            <a:ext cx="9579290" cy="804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¿Cuál es el desafío del etiquetado?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016FC772-315D-45A3-A92D-91DCDF1D5A30}"/>
              </a:ext>
            </a:extLst>
          </p:cNvPr>
          <p:cNvSpPr txBox="1">
            <a:spLocks/>
          </p:cNvSpPr>
          <p:nvPr/>
        </p:nvSpPr>
        <p:spPr>
          <a:xfrm>
            <a:off x="1433266" y="3366052"/>
            <a:ext cx="9579290" cy="1121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Llegar a tener el volumen de datos necesarios para yo poder entrenar buenas máquinas.	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4B54E378-26CE-540B-0031-452951DE8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627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Ejemplo NLP: Topic Classification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B73155CA-7EBF-49E5-97BF-F32E015176D9}"/>
              </a:ext>
            </a:extLst>
          </p:cNvPr>
          <p:cNvSpPr txBox="1">
            <a:spLocks/>
          </p:cNvSpPr>
          <p:nvPr/>
        </p:nvSpPr>
        <p:spPr>
          <a:xfrm>
            <a:off x="1306354" y="1845385"/>
            <a:ext cx="9706202" cy="1007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Task: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Clasifica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un documento (por ejemplo una noticia) en 4 categorías: deportes, política, farándula y economía.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1D97339D-8A9B-46B2-931A-4AC8F67127AB}"/>
              </a:ext>
            </a:extLst>
          </p:cNvPr>
          <p:cNvSpPr txBox="1">
            <a:spLocks/>
          </p:cNvSpPr>
          <p:nvPr/>
        </p:nvSpPr>
        <p:spPr>
          <a:xfrm>
            <a:off x="1306355" y="1085471"/>
            <a:ext cx="10047445" cy="82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Veremos este task con el paradigma de </a:t>
            </a: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Machine Learning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A22E5B2F-2F1A-41D7-A612-5963245B29B1}"/>
              </a:ext>
            </a:extLst>
          </p:cNvPr>
          <p:cNvSpPr txBox="1">
            <a:spLocks/>
          </p:cNvSpPr>
          <p:nvPr/>
        </p:nvSpPr>
        <p:spPr>
          <a:xfrm>
            <a:off x="1306354" y="2847131"/>
            <a:ext cx="9706202" cy="1007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Esta claro que las palabras del texto nos darán muchos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indicadores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del tópico.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CFFE1EA-CE2B-436F-96B6-AC5D9D53D64F}"/>
              </a:ext>
            </a:extLst>
          </p:cNvPr>
          <p:cNvSpPr txBox="1">
            <a:spLocks/>
          </p:cNvSpPr>
          <p:nvPr/>
        </p:nvSpPr>
        <p:spPr>
          <a:xfrm>
            <a:off x="1306354" y="3673900"/>
            <a:ext cx="9706202" cy="659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Si colocamos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reglas simples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se convertiría en un verdadero reto a resolver.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B8AC2134-03F4-415B-9CD6-0528AE2A0F91}"/>
              </a:ext>
            </a:extLst>
          </p:cNvPr>
          <p:cNvSpPr txBox="1">
            <a:spLocks/>
          </p:cNvSpPr>
          <p:nvPr/>
        </p:nvSpPr>
        <p:spPr>
          <a:xfrm>
            <a:off x="1306354" y="4285959"/>
            <a:ext cx="9706202" cy="1375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Sin embargo, para un humano es super fácil etiquetar. Esto se puede aprovechar en machine Learning supervisado, porque se necesita que alguien me diga cual es la respuesta correcta.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5D806C5F-6B4D-4CAA-AEA2-C9B5F73711A2}"/>
              </a:ext>
            </a:extLst>
          </p:cNvPr>
          <p:cNvSpPr txBox="1">
            <a:spLocks/>
          </p:cNvSpPr>
          <p:nvPr/>
        </p:nvSpPr>
        <p:spPr>
          <a:xfrm>
            <a:off x="1242899" y="5679335"/>
            <a:ext cx="9706202" cy="659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 idea de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MLS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es aprender las 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reglas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a partir de 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datos etiquetados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2CBD8ECE-7360-CA22-0CA5-0669870B5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094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Ejemplo NLP: Sentiment Analysis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1D97339D-8A9B-46B2-931A-4AC8F67127AB}"/>
              </a:ext>
            </a:extLst>
          </p:cNvPr>
          <p:cNvSpPr txBox="1">
            <a:spLocks/>
          </p:cNvSpPr>
          <p:nvPr/>
        </p:nvSpPr>
        <p:spPr>
          <a:xfrm>
            <a:off x="1306355" y="1085471"/>
            <a:ext cx="10047445" cy="82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Utilizar técnicas de NLP para extraer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información subjetiva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de texto.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85F6FE3F-743F-40B4-B75E-93DC15C47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35" t="51402" r="32500" b="22498"/>
          <a:stretch/>
        </p:blipFill>
        <p:spPr>
          <a:xfrm>
            <a:off x="7103165" y="2935249"/>
            <a:ext cx="2460608" cy="122125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4978285C-840A-4D38-8CF9-41CCD0E84118}"/>
              </a:ext>
            </a:extLst>
          </p:cNvPr>
          <p:cNvSpPr txBox="1">
            <a:spLocks/>
          </p:cNvSpPr>
          <p:nvPr/>
        </p:nvSpPr>
        <p:spPr>
          <a:xfrm>
            <a:off x="1306355" y="1755011"/>
            <a:ext cx="10047445" cy="82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Task: clasificación de una oración, ejemplo: tengo un twit </a:t>
            </a:r>
            <a:r>
              <a:rPr lang="es-ES" sz="2000" i="1" dirty="0">
                <a:latin typeface="Century Gothic" panose="020B0502020202020204" pitchFamily="34" charset="0"/>
                <a:cs typeface="Aharoni" panose="02010803020104030203" pitchFamily="2" charset="-79"/>
              </a:rPr>
              <a:t>“estoy muy feliz”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414B8F1C-3187-4ED5-ACD4-0C1B6DD1A894}"/>
              </a:ext>
            </a:extLst>
          </p:cNvPr>
          <p:cNvSpPr txBox="1">
            <a:spLocks/>
          </p:cNvSpPr>
          <p:nvPr/>
        </p:nvSpPr>
        <p:spPr>
          <a:xfrm>
            <a:off x="1306355" y="2213559"/>
            <a:ext cx="10047445" cy="82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Automáticamente vamos a clasificar en: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positivo</a:t>
            </a: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/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negativo</a:t>
            </a: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/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neutral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1045F747-C19E-473A-95AC-FEA87355D304}"/>
              </a:ext>
            </a:extLst>
          </p:cNvPr>
          <p:cNvSpPr txBox="1">
            <a:spLocks/>
          </p:cNvSpPr>
          <p:nvPr/>
        </p:nvSpPr>
        <p:spPr>
          <a:xfrm>
            <a:off x="1306355" y="4159215"/>
            <a:ext cx="10281522" cy="91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Aplicación: esto ayuda a entender la opinión del público, sobre un político sobre una marca.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6D133507-07B2-4A31-84C0-E08C85F456CE}"/>
              </a:ext>
            </a:extLst>
          </p:cNvPr>
          <p:cNvSpPr txBox="1">
            <a:spLocks/>
          </p:cNvSpPr>
          <p:nvPr/>
        </p:nvSpPr>
        <p:spPr>
          <a:xfrm>
            <a:off x="1306355" y="5042174"/>
            <a:ext cx="10281522" cy="1204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Soluciones del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Estado del Arte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usan modelos 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Supervised Machine Learning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entrenados a partir de ejemplos manualmente etiquetados.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80DB5A70-4C9E-0245-AFDE-896E2E76C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912" y="426466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515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583096" y="345761"/>
            <a:ext cx="5401625" cy="144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Sentiment Classification via Supervised Learning BoWs Vectors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777F50C-7BD1-4005-8D2D-A7AF682CC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22" t="18729" r="30435"/>
          <a:stretch/>
        </p:blipFill>
        <p:spPr>
          <a:xfrm>
            <a:off x="5919600" y="1"/>
            <a:ext cx="6272399" cy="6858000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35C243A6-2372-4FA0-A57A-4E4CE8E0F8E0}"/>
              </a:ext>
            </a:extLst>
          </p:cNvPr>
          <p:cNvSpPr txBox="1">
            <a:spLocks/>
          </p:cNvSpPr>
          <p:nvPr/>
        </p:nvSpPr>
        <p:spPr>
          <a:xfrm>
            <a:off x="1007689" y="1412561"/>
            <a:ext cx="4977032" cy="82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Enfoque: Bolsa de Palabras.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F890D2E4-4593-F866-9021-A1FB2D04A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2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Supervised Learning: Support Vector Machine (SVMs)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8941454-B667-4019-9671-3F876C34C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8" t="18729" r="25217" b="18632"/>
          <a:stretch/>
        </p:blipFill>
        <p:spPr>
          <a:xfrm>
            <a:off x="3732143" y="2196080"/>
            <a:ext cx="4727714" cy="3877922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AFFDD48F-8309-4122-9C1B-487B31F79222}"/>
              </a:ext>
            </a:extLst>
          </p:cNvPr>
          <p:cNvSpPr txBox="1">
            <a:spLocks/>
          </p:cNvSpPr>
          <p:nvPr/>
        </p:nvSpPr>
        <p:spPr>
          <a:xfrm>
            <a:off x="1173833" y="1267571"/>
            <a:ext cx="10047445" cy="82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 idea es encontrar un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hiperplano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que separe las clases con un </a:t>
            </a: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máximo</a:t>
            </a: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margen de separación.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0F6DD419-3369-4133-96CA-ADAFCC45331F}"/>
              </a:ext>
            </a:extLst>
          </p:cNvPr>
          <p:cNvSpPr txBox="1">
            <a:spLocks/>
          </p:cNvSpPr>
          <p:nvPr/>
        </p:nvSpPr>
        <p:spPr>
          <a:xfrm>
            <a:off x="1306354" y="5829364"/>
            <a:ext cx="10047445" cy="82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La idea es que estos vectores que son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multidimensionales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8686BB0-08E7-0185-BFDC-CBA9948A4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7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Procesamiento de Lenguaje Natural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F6798BC9-9ECD-4BEF-BAF7-AB82D326804D}"/>
              </a:ext>
            </a:extLst>
          </p:cNvPr>
          <p:cNvSpPr txBox="1">
            <a:spLocks/>
          </p:cNvSpPr>
          <p:nvPr/>
        </p:nvSpPr>
        <p:spPr>
          <a:xfrm>
            <a:off x="1141803" y="1525067"/>
            <a:ext cx="8840397" cy="1590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900" b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Solución</a:t>
            </a:r>
            <a:r>
              <a:rPr lang="es-ES" sz="19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s-ES" sz="1900" b="1" dirty="0">
                <a:latin typeface="Century Gothic" panose="020B0502020202020204" pitchFamily="34" charset="0"/>
                <a:cs typeface="Aharoni" panose="02010803020104030203" pitchFamily="2" charset="-79"/>
              </a:rPr>
              <a:t>NLP </a:t>
            </a: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es el campo que diseña métodos y algoritmos que procesen y </a:t>
            </a:r>
            <a:r>
              <a:rPr lang="es-ES" sz="1900" b="1" dirty="0">
                <a:latin typeface="Century Gothic" panose="020B0502020202020204" pitchFamily="34" charset="0"/>
                <a:cs typeface="Aharoni" panose="02010803020104030203" pitchFamily="2" charset="-79"/>
              </a:rPr>
              <a:t>representen</a:t>
            </a: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 el lenguaje natural humano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D5C619F-987E-57AA-1347-B78C6496E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5338762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05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Desafíos de NLP con Machine Learning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AFFDD48F-8309-4122-9C1B-487B31F79222}"/>
              </a:ext>
            </a:extLst>
          </p:cNvPr>
          <p:cNvSpPr txBox="1">
            <a:spLocks/>
          </p:cNvSpPr>
          <p:nvPr/>
        </p:nvSpPr>
        <p:spPr>
          <a:xfrm>
            <a:off x="1306354" y="1277329"/>
            <a:ext cx="10047445" cy="82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El etiquetado es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costoso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, es una labor intensa y consume mucho tiempo.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EBB1CAED-4926-422E-A2CA-22B20F4FEEDA}"/>
              </a:ext>
            </a:extLst>
          </p:cNvPr>
          <p:cNvSpPr txBox="1">
            <a:spLocks/>
          </p:cNvSpPr>
          <p:nvPr/>
        </p:nvSpPr>
        <p:spPr>
          <a:xfrm>
            <a:off x="1974574" y="3019150"/>
            <a:ext cx="8653669" cy="2423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Ejemplos: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Puedes entrenar tu modelo en texto de deporte y al aplicarlo a textos políticos no funciona bien.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Compro un clasificador pre entrenado de 5 años atrás y lo uso para  hacer una campaña en redes sociales, problema los hashtag son distintos (dinamismo del lenguaje).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B16D49EC-CCC9-4995-881A-51B05BE8E51C}"/>
              </a:ext>
            </a:extLst>
          </p:cNvPr>
          <p:cNvSpPr txBox="1">
            <a:spLocks/>
          </p:cNvSpPr>
          <p:nvPr/>
        </p:nvSpPr>
        <p:spPr>
          <a:xfrm>
            <a:off x="1306354" y="2069275"/>
            <a:ext cx="10047445" cy="82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Variaciones de dominio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: Un modelo entrenado a partir de datos anotados en un determinado dominio no necesariamente trabaja igual en otro dominio.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ACF21E2-8D8E-A55D-D1AD-6DC93F00A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19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Desafíos de NLP con Machine Learning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3A3AED6-3E0F-4ECB-ADD4-36E0B02B6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2" t="57754" r="14675" b="13606"/>
          <a:stretch/>
        </p:blipFill>
        <p:spPr>
          <a:xfrm>
            <a:off x="1356024" y="2991633"/>
            <a:ext cx="9479951" cy="2285626"/>
          </a:xfrm>
          <a:prstGeom prst="rect">
            <a:avLst/>
          </a:prstGeom>
        </p:spPr>
      </p:pic>
      <p:sp>
        <p:nvSpPr>
          <p:cNvPr id="2" name="Flecha: hacia abajo 1">
            <a:extLst>
              <a:ext uri="{FF2B5EF4-FFF2-40B4-BE49-F238E27FC236}">
                <a16:creationId xmlns:a16="http://schemas.microsoft.com/office/drawing/2014/main" xmlns="" id="{F4DE8563-CA2B-4523-9250-3D39E1EEAE36}"/>
              </a:ext>
            </a:extLst>
          </p:cNvPr>
          <p:cNvSpPr/>
          <p:nvPr/>
        </p:nvSpPr>
        <p:spPr>
          <a:xfrm>
            <a:off x="6506817" y="5167236"/>
            <a:ext cx="357809" cy="702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xmlns="" id="{99C7F336-1255-4067-B10E-084B1B771653}"/>
              </a:ext>
            </a:extLst>
          </p:cNvPr>
          <p:cNvSpPr/>
          <p:nvPr/>
        </p:nvSpPr>
        <p:spPr>
          <a:xfrm rot="10800000">
            <a:off x="7201012" y="2824349"/>
            <a:ext cx="357809" cy="671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52531EE6-9367-42E3-A3FC-5D3B72F0872B}"/>
              </a:ext>
            </a:extLst>
          </p:cNvPr>
          <p:cNvSpPr txBox="1">
            <a:spLocks/>
          </p:cNvSpPr>
          <p:nvPr/>
        </p:nvSpPr>
        <p:spPr>
          <a:xfrm>
            <a:off x="4683239" y="5680060"/>
            <a:ext cx="4813347" cy="110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Entrene un clasificador con textos de este tipo de características de hoteles.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A487486-9CF1-4753-98C5-21CFBB6A5113}"/>
              </a:ext>
            </a:extLst>
          </p:cNvPr>
          <p:cNvSpPr txBox="1">
            <a:spLocks/>
          </p:cNvSpPr>
          <p:nvPr/>
        </p:nvSpPr>
        <p:spPr>
          <a:xfrm>
            <a:off x="5349160" y="1938592"/>
            <a:ext cx="4633040" cy="87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Aplicar al contexto de calidad de servicio de bancos.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xmlns="" id="{A2E40B07-9110-4899-A470-C863BFF85251}"/>
              </a:ext>
            </a:extLst>
          </p:cNvPr>
          <p:cNvSpPr/>
          <p:nvPr/>
        </p:nvSpPr>
        <p:spPr>
          <a:xfrm>
            <a:off x="1126435" y="1938592"/>
            <a:ext cx="9709540" cy="480676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B5DBCD9B-2656-4A6C-9358-76D2B2F48E42}"/>
              </a:ext>
            </a:extLst>
          </p:cNvPr>
          <p:cNvSpPr txBox="1">
            <a:spLocks/>
          </p:cNvSpPr>
          <p:nvPr/>
        </p:nvSpPr>
        <p:spPr>
          <a:xfrm>
            <a:off x="335551" y="1200276"/>
            <a:ext cx="5804493" cy="87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Clasificador con la capacidad de </a:t>
            </a: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generalizar</a:t>
            </a:r>
            <a:endParaRPr lang="es-PE" sz="20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9438BE0A-F339-06B0-0A80-D49AE2FD5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2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6. Indicaciones Finales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AFFDD48F-8309-4122-9C1B-487B31F79222}"/>
              </a:ext>
            </a:extLst>
          </p:cNvPr>
          <p:cNvSpPr txBox="1">
            <a:spLocks/>
          </p:cNvSpPr>
          <p:nvPr/>
        </p:nvSpPr>
        <p:spPr>
          <a:xfrm>
            <a:off x="1306354" y="1277329"/>
            <a:ext cx="10047445" cy="828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Importantes websites: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EBB1CAED-4926-422E-A2CA-22B20F4FEEDA}"/>
              </a:ext>
            </a:extLst>
          </p:cNvPr>
          <p:cNvSpPr txBox="1">
            <a:spLocks/>
          </p:cNvSpPr>
          <p:nvPr/>
        </p:nvSpPr>
        <p:spPr>
          <a:xfrm>
            <a:off x="2003241" y="2328771"/>
            <a:ext cx="8653669" cy="2423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Repositorio para rastrear el progreso de task NLP e incluye  dataset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  <a:hlinkClick r:id="rId2"/>
              </a:rPr>
              <a:t>http://nlpprogress.com</a:t>
            </a:r>
            <a:endParaRPr lang="es-ES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Una biblioteca de investigación libre de NLP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  <a:hlinkClick r:id="rId3"/>
              </a:rPr>
              <a:t>https://allennlp.org</a:t>
            </a:r>
            <a:endParaRPr lang="es-ES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11E87649-E6D1-F7CA-3173-A559F062A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56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Procesamiento de Lenguaje Natural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F6798BC9-9ECD-4BEF-BAF7-AB82D326804D}"/>
              </a:ext>
            </a:extLst>
          </p:cNvPr>
          <p:cNvSpPr txBox="1">
            <a:spLocks/>
          </p:cNvSpPr>
          <p:nvPr/>
        </p:nvSpPr>
        <p:spPr>
          <a:xfrm>
            <a:off x="1675800" y="1779404"/>
            <a:ext cx="8840397" cy="1590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900" b="1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Solución</a:t>
            </a:r>
            <a:r>
              <a:rPr lang="es-ES" sz="19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s-ES" sz="1900" b="1" dirty="0">
                <a:latin typeface="Century Gothic" panose="020B0502020202020204" pitchFamily="34" charset="0"/>
                <a:cs typeface="Aharoni" panose="02010803020104030203" pitchFamily="2" charset="-79"/>
              </a:rPr>
              <a:t>NLP </a:t>
            </a: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es el campo que diseña métodos y algoritmos que procesen y </a:t>
            </a:r>
            <a:r>
              <a:rPr lang="es-ES" sz="1900" b="1" dirty="0">
                <a:latin typeface="Century Gothic" panose="020B0502020202020204" pitchFamily="34" charset="0"/>
                <a:cs typeface="Aharoni" panose="02010803020104030203" pitchFamily="2" charset="-79"/>
              </a:rPr>
              <a:t>representen</a:t>
            </a: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 el lenguaje natural humano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34B4F7DF-7D3C-468F-AF80-249F9DCCE236}"/>
              </a:ext>
            </a:extLst>
          </p:cNvPr>
          <p:cNvSpPr txBox="1">
            <a:spLocks/>
          </p:cNvSpPr>
          <p:nvPr/>
        </p:nvSpPr>
        <p:spPr>
          <a:xfrm>
            <a:off x="827662" y="4147452"/>
            <a:ext cx="7282670" cy="1284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¿Cómo llevo ese </a:t>
            </a:r>
            <a:r>
              <a:rPr lang="es-ES" sz="1900" u="sng" dirty="0">
                <a:latin typeface="Century Gothic" panose="020B0502020202020204" pitchFamily="34" charset="0"/>
                <a:cs typeface="Aharoni" panose="02010803020104030203" pitchFamily="2" charset="-79"/>
              </a:rPr>
              <a:t>texto</a:t>
            </a: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 a </a:t>
            </a:r>
            <a:r>
              <a:rPr lang="es-ES" sz="1900" u="sng" dirty="0">
                <a:latin typeface="Century Gothic" panose="020B0502020202020204" pitchFamily="34" charset="0"/>
                <a:cs typeface="Aharoni" panose="02010803020104030203" pitchFamily="2" charset="-79"/>
              </a:rPr>
              <a:t>objetos</a:t>
            </a:r>
            <a:r>
              <a:rPr lang="es-ES" sz="1900" dirty="0">
                <a:latin typeface="Century Gothic" panose="020B0502020202020204" pitchFamily="34" charset="0"/>
                <a:cs typeface="Aharoni" panose="02010803020104030203" pitchFamily="2" charset="-79"/>
              </a:rPr>
              <a:t> que puedo trabajar matemáticamente? Por ejemplo vectores matemáticos. 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xmlns="" id="{35C949D4-4490-42FC-BE3C-DDB09095DC6A}"/>
              </a:ext>
            </a:extLst>
          </p:cNvPr>
          <p:cNvSpPr/>
          <p:nvPr/>
        </p:nvSpPr>
        <p:spPr>
          <a:xfrm>
            <a:off x="2005381" y="3369665"/>
            <a:ext cx="742122" cy="632791"/>
          </a:xfrm>
          <a:prstGeom prst="downArrow">
            <a:avLst/>
          </a:prstGeom>
          <a:noFill/>
          <a:ln w="38100">
            <a:solidFill>
              <a:srgbClr val="FF5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3D03A751-8DAE-B48A-6924-BADE71D73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8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Task – Tareas NLP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31D0BBC8-6DAA-3E43-CCDD-A47BF6A3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0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549500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Introducción Parte I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6" y="531292"/>
            <a:ext cx="5865450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Task – Tareas NLP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D505FE1-3871-466F-826B-843A8B5081B9}"/>
              </a:ext>
            </a:extLst>
          </p:cNvPr>
          <p:cNvSpPr txBox="1">
            <a:spLocks/>
          </p:cNvSpPr>
          <p:nvPr/>
        </p:nvSpPr>
        <p:spPr>
          <a:xfrm>
            <a:off x="1496300" y="1242704"/>
            <a:ext cx="9857500" cy="118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NLP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es una disciplina muy amplia y para que sea manejado de forma se utilizan las </a:t>
            </a:r>
            <a:r>
              <a:rPr lang="es-ES" sz="20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TASK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(tarea NLP).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39C5205A-4C68-1F5F-E5CA-AF74197CC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518" y="5362575"/>
            <a:ext cx="993775" cy="9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08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</TotalTime>
  <Words>2875</Words>
  <Application>Microsoft Office PowerPoint</Application>
  <PresentationFormat>Panorámica</PresentationFormat>
  <Paragraphs>339</Paragraphs>
  <Slides>62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72" baseType="lpstr">
      <vt:lpstr>Aharoni</vt:lpstr>
      <vt:lpstr>Arial</vt:lpstr>
      <vt:lpstr>Bell MT</vt:lpstr>
      <vt:lpstr>Calibri</vt:lpstr>
      <vt:lpstr>Calibri Light</vt:lpstr>
      <vt:lpstr>Century Gothic</vt:lpstr>
      <vt:lpstr>Cooper Black</vt:lpstr>
      <vt:lpstr>Tahoma</vt:lpstr>
      <vt:lpstr>Wingdings</vt:lpstr>
      <vt:lpstr>Tema de Office</vt:lpstr>
      <vt:lpstr>Introducción a Procesamiento de Lenguaje Natural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Liseth Urpy Segundo Carpio</dc:creator>
  <cp:lastModifiedBy>JACKY</cp:lastModifiedBy>
  <cp:revision>337</cp:revision>
  <dcterms:created xsi:type="dcterms:W3CDTF">2020-05-12T21:21:04Z</dcterms:created>
  <dcterms:modified xsi:type="dcterms:W3CDTF">2022-08-13T15:01:23Z</dcterms:modified>
</cp:coreProperties>
</file>