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7" r:id="rId4"/>
    <p:sldId id="268" r:id="rId5"/>
    <p:sldId id="262" r:id="rId6"/>
    <p:sldId id="266" r:id="rId7"/>
    <p:sldId id="263" r:id="rId8"/>
    <p:sldId id="264" r:id="rId9"/>
    <p:sldId id="265" r:id="rId10"/>
    <p:sldId id="270" r:id="rId11"/>
    <p:sldId id="272" r:id="rId12"/>
    <p:sldId id="269" r:id="rId13"/>
    <p:sldId id="271" r:id="rId14"/>
    <p:sldId id="273" r:id="rId15"/>
    <p:sldId id="276" r:id="rId16"/>
    <p:sldId id="277" r:id="rId17"/>
    <p:sldId id="278" r:id="rId18"/>
    <p:sldId id="279" r:id="rId19"/>
    <p:sldId id="274" r:id="rId20"/>
    <p:sldId id="280" r:id="rId21"/>
    <p:sldId id="281" r:id="rId22"/>
    <p:sldId id="282" r:id="rId23"/>
    <p:sldId id="294" r:id="rId24"/>
    <p:sldId id="283" r:id="rId25"/>
    <p:sldId id="288" r:id="rId26"/>
    <p:sldId id="284" r:id="rId27"/>
    <p:sldId id="286" r:id="rId28"/>
    <p:sldId id="287" r:id="rId29"/>
    <p:sldId id="285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py" initials="U" lastIdx="1" clrIdx="0">
    <p:extLst>
      <p:ext uri="{19B8F6BF-5375-455C-9EA6-DF929625EA0E}">
        <p15:presenceInfo xmlns:p15="http://schemas.microsoft.com/office/powerpoint/2012/main" userId="Urp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77"/>
    <a:srgbClr val="90C94F"/>
    <a:srgbClr val="4D4DD3"/>
    <a:srgbClr val="E94E4F"/>
    <a:srgbClr val="A4A89D"/>
    <a:srgbClr val="60C2C7"/>
    <a:srgbClr val="72B8BD"/>
    <a:srgbClr val="3434CC"/>
    <a:srgbClr val="6A6ADA"/>
    <a:srgbClr val="F5B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343" autoAdjust="0"/>
  </p:normalViewPr>
  <p:slideViewPr>
    <p:cSldViewPr snapToGrid="0">
      <p:cViewPr varScale="1">
        <p:scale>
          <a:sx n="101" d="100"/>
          <a:sy n="101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7F5A717-6AED-47FC-9219-C209C7D46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Clasificación Bayesiana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C112B0-0671-49AE-86C5-373D25C0D1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D395A-7DFE-47C2-BF8A-A7B1035C3BE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7AD16D-5CC9-4091-84C6-0969F5CAB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4E6634-D812-4C6F-8696-8654EA1FA2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1C3E4-EE22-42E9-B814-67484E5A1C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Clasificación Bayesiana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D59F3-2124-4CF1-9664-FE210E27F7B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889-E5F4-4CE9-94BD-302284F9E3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790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813240" y="1486129"/>
            <a:ext cx="8565520" cy="3718055"/>
            <a:chOff x="4783477" y="2219398"/>
            <a:chExt cx="8565520" cy="2871782"/>
          </a:xfrm>
        </p:grpSpPr>
        <p:sp>
          <p:nvSpPr>
            <p:cNvPr id="3" name="CuadroTexto 2"/>
            <p:cNvSpPr txBox="1"/>
            <p:nvPr/>
          </p:nvSpPr>
          <p:spPr>
            <a:xfrm>
              <a:off x="5381494" y="2793786"/>
              <a:ext cx="7369485" cy="164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600" b="1" dirty="0">
                  <a:latin typeface="Century Gothic" panose="020B0502020202020204" pitchFamily="34" charset="0"/>
                </a:rPr>
                <a:t>Clasificación Bayesiana</a:t>
              </a:r>
              <a:endParaRPr lang="es-PE" sz="6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4783477" y="2219398"/>
              <a:ext cx="8565520" cy="45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/>
                <a:t>C</a:t>
              </a:r>
              <a:r>
                <a:rPr lang="es-PE" sz="3200" b="1" dirty="0"/>
                <a:t>lasificación de Texto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6459124" y="4734595"/>
              <a:ext cx="4747775" cy="35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Dr. Carlos Fernando Montoya </a:t>
              </a:r>
              <a:r>
                <a:rPr lang="en-US" sz="2400" b="1" dirty="0" err="1"/>
                <a:t>Cubas</a:t>
              </a:r>
              <a:endParaRPr lang="en-US" sz="2400" b="1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580C48D-0640-46DF-91A9-0DDE5CF2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49" y="5204184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3EAD70-4EA6-4FFE-AF81-04CDFF3EA9AE}"/>
              </a:ext>
            </a:extLst>
          </p:cNvPr>
          <p:cNvSpPr txBox="1">
            <a:spLocks/>
          </p:cNvSpPr>
          <p:nvPr/>
        </p:nvSpPr>
        <p:spPr>
          <a:xfrm>
            <a:off x="1263223" y="1291391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¿Cuál es la idea?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B6E7C54-5B3B-44C0-8237-400EABA2CD31}"/>
              </a:ext>
            </a:extLst>
          </p:cNvPr>
          <p:cNvSpPr txBox="1">
            <a:spLocks/>
          </p:cNvSpPr>
          <p:nvPr/>
        </p:nvSpPr>
        <p:spPr>
          <a:xfrm>
            <a:off x="1723738" y="1995886"/>
            <a:ext cx="9974619" cy="1955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Poder encontrar un patrón en el texto que nos permita generalizar más allá de lo que vemos en nuestro CORPUS de entrenamiento.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124763-6260-48C9-9147-802CA979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AF1A5D-97D4-482F-A849-7C789AEC73B6}"/>
              </a:ext>
            </a:extLst>
          </p:cNvPr>
          <p:cNvSpPr txBox="1">
            <a:spLocks/>
          </p:cNvSpPr>
          <p:nvPr/>
        </p:nvSpPr>
        <p:spPr>
          <a:xfrm>
            <a:off x="3251049" y="1449213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¿Dónde usamos clasificación de texto?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9C5E2D3-7758-453E-B69E-5F161E37E018}"/>
              </a:ext>
            </a:extLst>
          </p:cNvPr>
          <p:cNvSpPr txBox="1">
            <a:spLocks/>
          </p:cNvSpPr>
          <p:nvPr/>
        </p:nvSpPr>
        <p:spPr>
          <a:xfrm>
            <a:off x="1670729" y="2021322"/>
            <a:ext cx="9974619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 de sentimientos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2CD0A38-C680-484C-9275-CE37E719BDE0}"/>
              </a:ext>
            </a:extLst>
          </p:cNvPr>
          <p:cNvSpPr txBox="1">
            <a:spLocks/>
          </p:cNvSpPr>
          <p:nvPr/>
        </p:nvSpPr>
        <p:spPr>
          <a:xfrm>
            <a:off x="1096395" y="1942465"/>
            <a:ext cx="784238" cy="105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b="1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endParaRPr lang="es-PE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2C8B5A1-E68C-4024-87CC-12DC0787A5AE}"/>
              </a:ext>
            </a:extLst>
          </p:cNvPr>
          <p:cNvSpPr/>
          <p:nvPr/>
        </p:nvSpPr>
        <p:spPr>
          <a:xfrm>
            <a:off x="8289785" y="2674898"/>
            <a:ext cx="1266969" cy="84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E7C94AF-8FB2-4A48-923A-AF7680A1A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" t="10926" r="6875" b="24565"/>
          <a:stretch/>
        </p:blipFill>
        <p:spPr>
          <a:xfrm>
            <a:off x="1880633" y="3212034"/>
            <a:ext cx="8693624" cy="344379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12DFE41-0E65-4A56-A045-34B263F51776}"/>
              </a:ext>
            </a:extLst>
          </p:cNvPr>
          <p:cNvSpPr/>
          <p:nvPr/>
        </p:nvSpPr>
        <p:spPr>
          <a:xfrm>
            <a:off x="9745587" y="3006743"/>
            <a:ext cx="1266969" cy="84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D05F1A-789D-4373-83D1-25B53F2C4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BC3D32D-13A2-4747-BFD7-4F479CC43E60}"/>
              </a:ext>
            </a:extLst>
          </p:cNvPr>
          <p:cNvSpPr txBox="1">
            <a:spLocks/>
          </p:cNvSpPr>
          <p:nvPr/>
        </p:nvSpPr>
        <p:spPr>
          <a:xfrm>
            <a:off x="3251049" y="1449213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¿Dónde usamos clasificación de texto?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D104588-1012-4F78-857B-83E21B0F8E6C}"/>
              </a:ext>
            </a:extLst>
          </p:cNvPr>
          <p:cNvSpPr txBox="1">
            <a:spLocks/>
          </p:cNvSpPr>
          <p:nvPr/>
        </p:nvSpPr>
        <p:spPr>
          <a:xfrm>
            <a:off x="1670729" y="2021322"/>
            <a:ext cx="9974619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 de tópicos (categorías de documentos)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218F829-8CB2-4915-990C-504EE519C520}"/>
              </a:ext>
            </a:extLst>
          </p:cNvPr>
          <p:cNvSpPr txBox="1">
            <a:spLocks/>
          </p:cNvSpPr>
          <p:nvPr/>
        </p:nvSpPr>
        <p:spPr>
          <a:xfrm>
            <a:off x="1096395" y="1942465"/>
            <a:ext cx="784238" cy="105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b="1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endParaRPr lang="es-PE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B7393F-A330-4281-A971-8A2D8D18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0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AECA4-C24B-4C3F-95BD-37B02B614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7" t="4979" r="1119" b="7293"/>
          <a:stretch/>
        </p:blipFill>
        <p:spPr>
          <a:xfrm>
            <a:off x="838200" y="1248751"/>
            <a:ext cx="10114653" cy="529016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0E067E6-9C6A-4B1F-8567-F0B49F97B2F4}"/>
              </a:ext>
            </a:extLst>
          </p:cNvPr>
          <p:cNvSpPr/>
          <p:nvPr/>
        </p:nvSpPr>
        <p:spPr>
          <a:xfrm>
            <a:off x="9312576" y="961397"/>
            <a:ext cx="1905884" cy="1154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8AC47C-C3F8-41BC-8BC0-A10C33F7B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E21DB05-B06C-4AE4-ACCF-23C9759B3BA9}"/>
              </a:ext>
            </a:extLst>
          </p:cNvPr>
          <p:cNvSpPr txBox="1">
            <a:spLocks/>
          </p:cNvSpPr>
          <p:nvPr/>
        </p:nvSpPr>
        <p:spPr>
          <a:xfrm>
            <a:off x="2369781" y="120857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CE10AF5-2E18-4B40-8F62-08B0C5F6F59F}"/>
              </a:ext>
            </a:extLst>
          </p:cNvPr>
          <p:cNvSpPr/>
          <p:nvPr/>
        </p:nvSpPr>
        <p:spPr>
          <a:xfrm>
            <a:off x="1745252" y="2250338"/>
            <a:ext cx="1543858" cy="120434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1CE45A-B8DD-480A-8DDE-C7F47C607B28}"/>
              </a:ext>
            </a:extLst>
          </p:cNvPr>
          <p:cNvSpPr txBox="1">
            <a:spLocks/>
          </p:cNvSpPr>
          <p:nvPr/>
        </p:nvSpPr>
        <p:spPr>
          <a:xfrm>
            <a:off x="3542277" y="2268506"/>
            <a:ext cx="733081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 conclusión es una tarea que se utiliza mucho!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9A6019E-C4CF-4521-91D1-0CEE7A2C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1CE45A-B8DD-480A-8DDE-C7F47C607B28}"/>
              </a:ext>
            </a:extLst>
          </p:cNvPr>
          <p:cNvSpPr txBox="1">
            <a:spLocks/>
          </p:cNvSpPr>
          <p:nvPr/>
        </p:nvSpPr>
        <p:spPr>
          <a:xfrm>
            <a:off x="550211" y="2101889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Definición formal: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05128F-EC03-472D-98AC-A8DC43DB5D36}"/>
              </a:ext>
            </a:extLst>
          </p:cNvPr>
          <p:cNvSpPr txBox="1">
            <a:spLocks/>
          </p:cNvSpPr>
          <p:nvPr/>
        </p:nvSpPr>
        <p:spPr>
          <a:xfrm>
            <a:off x="878603" y="2857804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INPUT: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3B85924-59BA-4DFB-BABA-3A742703B9DC}"/>
              </a:ext>
            </a:extLst>
          </p:cNvPr>
          <p:cNvSpPr txBox="1">
            <a:spLocks/>
          </p:cNvSpPr>
          <p:nvPr/>
        </p:nvSpPr>
        <p:spPr>
          <a:xfrm>
            <a:off x="878603" y="458519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OUTPUT: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1DB69F-629B-4113-A7D9-41E0F9848FC8}"/>
              </a:ext>
            </a:extLst>
          </p:cNvPr>
          <p:cNvSpPr txBox="1">
            <a:spLocks/>
          </p:cNvSpPr>
          <p:nvPr/>
        </p:nvSpPr>
        <p:spPr>
          <a:xfrm>
            <a:off x="1324986" y="3439663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441C8DE-3E6B-4317-962F-2DFA57741559}"/>
              </a:ext>
            </a:extLst>
          </p:cNvPr>
          <p:cNvSpPr txBox="1">
            <a:spLocks/>
          </p:cNvSpPr>
          <p:nvPr/>
        </p:nvSpPr>
        <p:spPr>
          <a:xfrm>
            <a:off x="1324986" y="3932374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conjunto fijado de clases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= {c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…,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}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F4AA825-5122-46DB-BA37-823675DFC72F}"/>
              </a:ext>
            </a:extLst>
          </p:cNvPr>
          <p:cNvSpPr txBox="1">
            <a:spLocks/>
          </p:cNvSpPr>
          <p:nvPr/>
        </p:nvSpPr>
        <p:spPr>
          <a:xfrm>
            <a:off x="1324986" y="522250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Predecir la clase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</a:t>
            </a:r>
            <a:r>
              <a:rPr lang="az-Cyrl-AZ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Є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a la cual pertenece el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0E60B-E451-486E-BB88-7CFF8255B6AB}"/>
              </a:ext>
            </a:extLst>
          </p:cNvPr>
          <p:cNvSpPr txBox="1">
            <a:spLocks/>
          </p:cNvSpPr>
          <p:nvPr/>
        </p:nvSpPr>
        <p:spPr>
          <a:xfrm>
            <a:off x="2369781" y="120857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8D89678-6018-4644-AF3D-6BC4EA591926}"/>
              </a:ext>
            </a:extLst>
          </p:cNvPr>
          <p:cNvSpPr/>
          <p:nvPr/>
        </p:nvSpPr>
        <p:spPr>
          <a:xfrm>
            <a:off x="9765318" y="2284973"/>
            <a:ext cx="656784" cy="40417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3751EDC-3A6D-4873-ADE3-DDA56F51EBEE}"/>
              </a:ext>
            </a:extLst>
          </p:cNvPr>
          <p:cNvSpPr txBox="1">
            <a:spLocks/>
          </p:cNvSpPr>
          <p:nvPr/>
        </p:nvSpPr>
        <p:spPr>
          <a:xfrm>
            <a:off x="10319933" y="3830618"/>
            <a:ext cx="153883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ES" sz="16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Tradicional</a:t>
            </a:r>
            <a:endParaRPr lang="es-PE" sz="16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FE5413-5B16-44BC-A0B5-A4E0FC60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0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solidFill>
                <a:srgbClr val="FF0000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1CE45A-B8DD-480A-8DDE-C7F47C607B28}"/>
              </a:ext>
            </a:extLst>
          </p:cNvPr>
          <p:cNvSpPr txBox="1">
            <a:spLocks/>
          </p:cNvSpPr>
          <p:nvPr/>
        </p:nvSpPr>
        <p:spPr>
          <a:xfrm>
            <a:off x="550211" y="2101889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Definición formal: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05128F-EC03-472D-98AC-A8DC43DB5D36}"/>
              </a:ext>
            </a:extLst>
          </p:cNvPr>
          <p:cNvSpPr txBox="1">
            <a:spLocks/>
          </p:cNvSpPr>
          <p:nvPr/>
        </p:nvSpPr>
        <p:spPr>
          <a:xfrm>
            <a:off x="878603" y="2857804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INPUT: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3B85924-59BA-4DFB-BABA-3A742703B9DC}"/>
              </a:ext>
            </a:extLst>
          </p:cNvPr>
          <p:cNvSpPr txBox="1">
            <a:spLocks/>
          </p:cNvSpPr>
          <p:nvPr/>
        </p:nvSpPr>
        <p:spPr>
          <a:xfrm>
            <a:off x="878603" y="458519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OUTPUT: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1DB69F-629B-4113-A7D9-41E0F9848FC8}"/>
              </a:ext>
            </a:extLst>
          </p:cNvPr>
          <p:cNvSpPr txBox="1">
            <a:spLocks/>
          </p:cNvSpPr>
          <p:nvPr/>
        </p:nvSpPr>
        <p:spPr>
          <a:xfrm>
            <a:off x="1324986" y="3439663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441C8DE-3E6B-4317-962F-2DFA57741559}"/>
              </a:ext>
            </a:extLst>
          </p:cNvPr>
          <p:cNvSpPr txBox="1">
            <a:spLocks/>
          </p:cNvSpPr>
          <p:nvPr/>
        </p:nvSpPr>
        <p:spPr>
          <a:xfrm>
            <a:off x="1324986" y="3932374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conjunto fijado de clases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= {c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…,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}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F4AA825-5122-46DB-BA37-823675DFC72F}"/>
              </a:ext>
            </a:extLst>
          </p:cNvPr>
          <p:cNvSpPr txBox="1">
            <a:spLocks/>
          </p:cNvSpPr>
          <p:nvPr/>
        </p:nvSpPr>
        <p:spPr>
          <a:xfrm>
            <a:off x="1324986" y="522250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Predecir la clase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</a:t>
            </a:r>
            <a:r>
              <a:rPr lang="az-Cyrl-AZ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Є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a la cual pertenece el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0E60B-E451-486E-BB88-7CFF8255B6AB}"/>
              </a:ext>
            </a:extLst>
          </p:cNvPr>
          <p:cNvSpPr txBox="1">
            <a:spLocks/>
          </p:cNvSpPr>
          <p:nvPr/>
        </p:nvSpPr>
        <p:spPr>
          <a:xfrm>
            <a:off x="2369781" y="120857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8D89678-6018-4644-AF3D-6BC4EA591926}"/>
              </a:ext>
            </a:extLst>
          </p:cNvPr>
          <p:cNvSpPr/>
          <p:nvPr/>
        </p:nvSpPr>
        <p:spPr>
          <a:xfrm>
            <a:off x="9765318" y="2284973"/>
            <a:ext cx="656784" cy="40417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3751EDC-3A6D-4873-ADE3-DDA56F51EBEE}"/>
              </a:ext>
            </a:extLst>
          </p:cNvPr>
          <p:cNvSpPr txBox="1">
            <a:spLocks/>
          </p:cNvSpPr>
          <p:nvPr/>
        </p:nvSpPr>
        <p:spPr>
          <a:xfrm>
            <a:off x="10319933" y="3830618"/>
            <a:ext cx="153883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ES" sz="16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Probabilístico</a:t>
            </a:r>
            <a:endParaRPr lang="es-PE" sz="16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4263583-5CAB-4A11-91DE-2C70141B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1CE45A-B8DD-480A-8DDE-C7F47C607B28}"/>
              </a:ext>
            </a:extLst>
          </p:cNvPr>
          <p:cNvSpPr txBox="1">
            <a:spLocks/>
          </p:cNvSpPr>
          <p:nvPr/>
        </p:nvSpPr>
        <p:spPr>
          <a:xfrm>
            <a:off x="550211" y="2101889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Definición formal: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05128F-EC03-472D-98AC-A8DC43DB5D36}"/>
              </a:ext>
            </a:extLst>
          </p:cNvPr>
          <p:cNvSpPr txBox="1">
            <a:spLocks/>
          </p:cNvSpPr>
          <p:nvPr/>
        </p:nvSpPr>
        <p:spPr>
          <a:xfrm>
            <a:off x="878603" y="2857804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INPUT: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3B85924-59BA-4DFB-BABA-3A742703B9DC}"/>
              </a:ext>
            </a:extLst>
          </p:cNvPr>
          <p:cNvSpPr txBox="1">
            <a:spLocks/>
          </p:cNvSpPr>
          <p:nvPr/>
        </p:nvSpPr>
        <p:spPr>
          <a:xfrm>
            <a:off x="878603" y="458519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OUTPUT: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1DB69F-629B-4113-A7D9-41E0F9848FC8}"/>
              </a:ext>
            </a:extLst>
          </p:cNvPr>
          <p:cNvSpPr txBox="1">
            <a:spLocks/>
          </p:cNvSpPr>
          <p:nvPr/>
        </p:nvSpPr>
        <p:spPr>
          <a:xfrm>
            <a:off x="1324986" y="3439663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441C8DE-3E6B-4317-962F-2DFA57741559}"/>
              </a:ext>
            </a:extLst>
          </p:cNvPr>
          <p:cNvSpPr txBox="1">
            <a:spLocks/>
          </p:cNvSpPr>
          <p:nvPr/>
        </p:nvSpPr>
        <p:spPr>
          <a:xfrm>
            <a:off x="1324986" y="3932374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conjunto fijado de clases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= {c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…,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}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F4AA825-5122-46DB-BA37-823675DFC72F}"/>
              </a:ext>
            </a:extLst>
          </p:cNvPr>
          <p:cNvSpPr txBox="1">
            <a:spLocks/>
          </p:cNvSpPr>
          <p:nvPr/>
        </p:nvSpPr>
        <p:spPr>
          <a:xfrm>
            <a:off x="1324986" y="522250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Predecir la clase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</a:t>
            </a:r>
            <a:r>
              <a:rPr lang="az-Cyrl-AZ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Є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a la cual pertenece el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0E60B-E451-486E-BB88-7CFF8255B6AB}"/>
              </a:ext>
            </a:extLst>
          </p:cNvPr>
          <p:cNvSpPr txBox="1">
            <a:spLocks/>
          </p:cNvSpPr>
          <p:nvPr/>
        </p:nvSpPr>
        <p:spPr>
          <a:xfrm>
            <a:off x="2369781" y="120857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8D89678-6018-4644-AF3D-6BC4EA591926}"/>
              </a:ext>
            </a:extLst>
          </p:cNvPr>
          <p:cNvSpPr/>
          <p:nvPr/>
        </p:nvSpPr>
        <p:spPr>
          <a:xfrm>
            <a:off x="9765318" y="2284973"/>
            <a:ext cx="656784" cy="40417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3751EDC-3A6D-4873-ADE3-DDA56F51EBEE}"/>
              </a:ext>
            </a:extLst>
          </p:cNvPr>
          <p:cNvSpPr txBox="1">
            <a:spLocks/>
          </p:cNvSpPr>
          <p:nvPr/>
        </p:nvSpPr>
        <p:spPr>
          <a:xfrm>
            <a:off x="10319933" y="3830618"/>
            <a:ext cx="1538834" cy="9854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ES" sz="16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Probabilístico</a:t>
            </a:r>
            <a:endParaRPr lang="es-PE" sz="16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EED3A19-F06F-40A9-B014-5AB91D64B93A}"/>
              </a:ext>
            </a:extLst>
          </p:cNvPr>
          <p:cNvSpPr txBox="1">
            <a:spLocks/>
          </p:cNvSpPr>
          <p:nvPr/>
        </p:nvSpPr>
        <p:spPr>
          <a:xfrm>
            <a:off x="1324986" y="5751397"/>
            <a:ext cx="8380244" cy="94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de pertenencia para cada clase, y la clase con mayor probabilidad será escogida.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7663A23-522E-4383-976D-8F379BBF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1CE45A-B8DD-480A-8DDE-C7F47C607B28}"/>
              </a:ext>
            </a:extLst>
          </p:cNvPr>
          <p:cNvSpPr txBox="1">
            <a:spLocks/>
          </p:cNvSpPr>
          <p:nvPr/>
        </p:nvSpPr>
        <p:spPr>
          <a:xfrm>
            <a:off x="550211" y="1692449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Definición formal: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05128F-EC03-472D-98AC-A8DC43DB5D36}"/>
              </a:ext>
            </a:extLst>
          </p:cNvPr>
          <p:cNvSpPr txBox="1">
            <a:spLocks/>
          </p:cNvSpPr>
          <p:nvPr/>
        </p:nvSpPr>
        <p:spPr>
          <a:xfrm>
            <a:off x="878603" y="233918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INPUT: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3B85924-59BA-4DFB-BABA-3A742703B9DC}"/>
              </a:ext>
            </a:extLst>
          </p:cNvPr>
          <p:cNvSpPr txBox="1">
            <a:spLocks/>
          </p:cNvSpPr>
          <p:nvPr/>
        </p:nvSpPr>
        <p:spPr>
          <a:xfrm>
            <a:off x="878603" y="4748966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OUTPUT: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1DB69F-629B-4113-A7D9-41E0F9848FC8}"/>
              </a:ext>
            </a:extLst>
          </p:cNvPr>
          <p:cNvSpPr txBox="1">
            <a:spLocks/>
          </p:cNvSpPr>
          <p:nvPr/>
        </p:nvSpPr>
        <p:spPr>
          <a:xfrm>
            <a:off x="1324986" y="2798212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441C8DE-3E6B-4317-962F-2DFA57741559}"/>
              </a:ext>
            </a:extLst>
          </p:cNvPr>
          <p:cNvSpPr txBox="1">
            <a:spLocks/>
          </p:cNvSpPr>
          <p:nvPr/>
        </p:nvSpPr>
        <p:spPr>
          <a:xfrm>
            <a:off x="1324986" y="3309128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conjunto fijado de clases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 = {c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…,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}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F4AA825-5122-46DB-BA37-823675DFC72F}"/>
              </a:ext>
            </a:extLst>
          </p:cNvPr>
          <p:cNvSpPr txBox="1">
            <a:spLocks/>
          </p:cNvSpPr>
          <p:nvPr/>
        </p:nvSpPr>
        <p:spPr>
          <a:xfrm>
            <a:off x="1324986" y="5222500"/>
            <a:ext cx="8440332" cy="122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clasificador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f: d -&gt; 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En donde </a:t>
            </a:r>
            <a:r>
              <a:rPr lang="es-ES" sz="20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va ser un vector y vamos a obtener la probabilidad de las clases.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0E60B-E451-486E-BB88-7CFF8255B6AB}"/>
              </a:ext>
            </a:extLst>
          </p:cNvPr>
          <p:cNvSpPr txBox="1">
            <a:spLocks/>
          </p:cNvSpPr>
          <p:nvPr/>
        </p:nvSpPr>
        <p:spPr>
          <a:xfrm>
            <a:off x="2369781" y="120857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8D89678-6018-4644-AF3D-6BC4EA591926}"/>
              </a:ext>
            </a:extLst>
          </p:cNvPr>
          <p:cNvSpPr/>
          <p:nvPr/>
        </p:nvSpPr>
        <p:spPr>
          <a:xfrm>
            <a:off x="9765318" y="2284973"/>
            <a:ext cx="656784" cy="40417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3751EDC-3A6D-4873-ADE3-DDA56F51EBEE}"/>
              </a:ext>
            </a:extLst>
          </p:cNvPr>
          <p:cNvSpPr txBox="1">
            <a:spLocks/>
          </p:cNvSpPr>
          <p:nvPr/>
        </p:nvSpPr>
        <p:spPr>
          <a:xfrm>
            <a:off x="10319933" y="3830618"/>
            <a:ext cx="153883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ES" sz="16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Aprendizaje Supervisado</a:t>
            </a:r>
            <a:endParaRPr lang="es-PE" sz="16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7C7D9A5-31FD-495D-92F5-1C9131DAF2B3}"/>
              </a:ext>
            </a:extLst>
          </p:cNvPr>
          <p:cNvSpPr txBox="1">
            <a:spLocks/>
          </p:cNvSpPr>
          <p:nvPr/>
        </p:nvSpPr>
        <p:spPr>
          <a:xfrm>
            <a:off x="1324986" y="3811527"/>
            <a:ext cx="8262253" cy="1004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conjunto de entrenamiento con m documentos etiquetados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(d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), (d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), … ,(d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, c</a:t>
            </a:r>
            <a:r>
              <a:rPr lang="es-ES" sz="2400" b="1" i="1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A35EDB7-37C7-44E0-BD22-38302DB63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D0C67A-8EEC-480B-8FFA-6853E101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72B8BD"/>
                </a:solidFill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solidFill>
                <a:srgbClr val="72B8BD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4F897-8022-4C23-9BE1-794AEAA2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49" y="5204184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70DEDFC-3BD2-455B-8F9D-12B5E33BC186}"/>
              </a:ext>
            </a:extLst>
          </p:cNvPr>
          <p:cNvSpPr txBox="1">
            <a:spLocks/>
          </p:cNvSpPr>
          <p:nvPr/>
        </p:nvSpPr>
        <p:spPr>
          <a:xfrm>
            <a:off x="1454656" y="2936289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 un método de clasificación basado en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</a:t>
            </a:r>
            <a:r>
              <a:rPr lang="es-ES" sz="2000" b="1" dirty="0">
                <a:solidFill>
                  <a:srgbClr val="92D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de BAYES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CCB234D-0329-4181-8ECE-4E3F8C1D4FC4}"/>
              </a:ext>
            </a:extLst>
          </p:cNvPr>
          <p:cNvSpPr txBox="1">
            <a:spLocks/>
          </p:cNvSpPr>
          <p:nvPr/>
        </p:nvSpPr>
        <p:spPr>
          <a:xfrm>
            <a:off x="1454656" y="2211567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Esta basado en la BOLSA DE PALABRAS (modelos vectorial).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CB7D84-6314-4E09-9F76-85BC4E590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208C1-2C5F-4156-8E21-C2881ABDF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4" t="4356" r="1268" b="7294"/>
          <a:stretch/>
        </p:blipFill>
        <p:spPr>
          <a:xfrm>
            <a:off x="838200" y="1322962"/>
            <a:ext cx="10167589" cy="52159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5618326-2E50-4A60-AB1E-EB3B1FBF6285}"/>
              </a:ext>
            </a:extLst>
          </p:cNvPr>
          <p:cNvSpPr/>
          <p:nvPr/>
        </p:nvSpPr>
        <p:spPr>
          <a:xfrm>
            <a:off x="10181230" y="1065237"/>
            <a:ext cx="1692322" cy="1091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CE0588-DB48-402F-AB31-048EDD29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769" y="5023119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7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746EDC-9522-4797-B9D7-5EFCD2BD1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1" t="7726" r="1939" b="1966"/>
          <a:stretch/>
        </p:blipFill>
        <p:spPr>
          <a:xfrm>
            <a:off x="838200" y="1231372"/>
            <a:ext cx="10167583" cy="549010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EA590EC-0559-479F-9779-0B095B898E11}"/>
              </a:ext>
            </a:extLst>
          </p:cNvPr>
          <p:cNvSpPr/>
          <p:nvPr/>
        </p:nvSpPr>
        <p:spPr>
          <a:xfrm>
            <a:off x="9494243" y="849947"/>
            <a:ext cx="1692322" cy="1091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E14EE9-A191-49C5-8404-CF793322A955}"/>
              </a:ext>
            </a:extLst>
          </p:cNvPr>
          <p:cNvSpPr/>
          <p:nvPr/>
        </p:nvSpPr>
        <p:spPr>
          <a:xfrm>
            <a:off x="490183" y="3185989"/>
            <a:ext cx="1734402" cy="154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5FDA08D-F6E8-43FD-99EC-632C665CEA9F}"/>
              </a:ext>
            </a:extLst>
          </p:cNvPr>
          <p:cNvSpPr txBox="1">
            <a:spLocks/>
          </p:cNvSpPr>
          <p:nvPr/>
        </p:nvSpPr>
        <p:spPr>
          <a:xfrm>
            <a:off x="1186217" y="2531871"/>
            <a:ext cx="1884527" cy="2131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1500" dirty="0">
                <a:latin typeface="Bahnschrift SemiBold" panose="020B0502040204020203" pitchFamily="34" charset="0"/>
                <a:cs typeface="Aharoni" panose="02010803020104030203" pitchFamily="2" charset="-79"/>
              </a:rPr>
              <a:t>f(</a:t>
            </a:r>
            <a:endParaRPr lang="es-PE" sz="13800" dirty="0"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D1864C-ED3D-4A9A-A719-E73B61195133}"/>
              </a:ext>
            </a:extLst>
          </p:cNvPr>
          <p:cNvSpPr/>
          <p:nvPr/>
        </p:nvSpPr>
        <p:spPr>
          <a:xfrm>
            <a:off x="9403852" y="4916944"/>
            <a:ext cx="1692322" cy="1376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5CBE29-1782-4819-BCB7-4FE173C7D244}"/>
              </a:ext>
            </a:extLst>
          </p:cNvPr>
          <p:cNvSpPr/>
          <p:nvPr/>
        </p:nvSpPr>
        <p:spPr>
          <a:xfrm>
            <a:off x="932680" y="4949024"/>
            <a:ext cx="1343135" cy="1652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E099A2B-6EE7-4799-B2FA-30AD1ABF4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70DEDFC-3BD2-455B-8F9D-12B5E33BC186}"/>
              </a:ext>
            </a:extLst>
          </p:cNvPr>
          <p:cNvSpPr txBox="1">
            <a:spLocks/>
          </p:cNvSpPr>
          <p:nvPr/>
        </p:nvSpPr>
        <p:spPr>
          <a:xfrm>
            <a:off x="1454656" y="2936289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 un método de clasificación basado en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CCB234D-0329-4181-8ECE-4E3F8C1D4FC4}"/>
              </a:ext>
            </a:extLst>
          </p:cNvPr>
          <p:cNvSpPr txBox="1">
            <a:spLocks/>
          </p:cNvSpPr>
          <p:nvPr/>
        </p:nvSpPr>
        <p:spPr>
          <a:xfrm>
            <a:off x="1454656" y="2211567"/>
            <a:ext cx="9037028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Esta basado en la BOLSA DE PALABRAS (modelos vectorial).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353528-4079-4B2F-80A1-2C7F884B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591D5F-3CE5-4457-9392-CFB05763C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4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884A37-084A-42B6-83D4-0C1EB5FD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8742C1-FB36-4D03-AC9F-2F9A55C7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8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P(B)</a:t>
            </a:r>
            <a:endParaRPr lang="es-PE" sz="20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31001B-CED8-437E-BEFE-5CB3BD45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809754" y="2726962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EFF247-4BA1-4C14-87B4-D012AC196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08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809754" y="2726962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F4050BE-287E-4C1D-9B21-5CCAB83AC3F3}"/>
              </a:ext>
            </a:extLst>
          </p:cNvPr>
          <p:cNvSpPr txBox="1">
            <a:spLocks/>
          </p:cNvSpPr>
          <p:nvPr/>
        </p:nvSpPr>
        <p:spPr>
          <a:xfrm>
            <a:off x="1242860" y="3059811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91263A3-9B73-4346-9B67-2B3559FD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23745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633B2B2-8ABE-4BDB-A068-45A3894BD11E}"/>
              </a:ext>
            </a:extLst>
          </p:cNvPr>
          <p:cNvSpPr txBox="1">
            <a:spLocks/>
          </p:cNvSpPr>
          <p:nvPr/>
        </p:nvSpPr>
        <p:spPr>
          <a:xfrm>
            <a:off x="2127246" y="1587341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Comentario de texto | Icono Gratis">
            <a:extLst>
              <a:ext uri="{FF2B5EF4-FFF2-40B4-BE49-F238E27FC236}">
                <a16:creationId xmlns:a16="http://schemas.microsoft.com/office/drawing/2014/main" id="{AE131577-8C61-4C95-88BB-A95D86C9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722" y="1125927"/>
            <a:ext cx="1736035" cy="17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2C1294-55CD-4187-AB13-2C9266D60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84" y="506545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2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809754" y="2726962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F4050BE-287E-4C1D-9B21-5CCAB83AC3F3}"/>
              </a:ext>
            </a:extLst>
          </p:cNvPr>
          <p:cNvSpPr txBox="1">
            <a:spLocks/>
          </p:cNvSpPr>
          <p:nvPr/>
        </p:nvSpPr>
        <p:spPr>
          <a:xfrm>
            <a:off x="1242860" y="3059811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318EF03-0583-4F18-80B7-CE969B8A5EF8}"/>
              </a:ext>
            </a:extLst>
          </p:cNvPr>
          <p:cNvSpPr txBox="1">
            <a:spLocks/>
          </p:cNvSpPr>
          <p:nvPr/>
        </p:nvSpPr>
        <p:spPr>
          <a:xfrm>
            <a:off x="1768910" y="4045232"/>
            <a:ext cx="6007230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P(A=3|B = impar) 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= P(B=</a:t>
            </a:r>
            <a:r>
              <a:rPr lang="es-ES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impar|A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=3)*P(A=3)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   P(B=impar)</a:t>
            </a:r>
            <a:endParaRPr lang="es-PE" sz="20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0132F29-2A9A-40EA-8610-F6C49072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6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809754" y="2726962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F4050BE-287E-4C1D-9B21-5CCAB83AC3F3}"/>
              </a:ext>
            </a:extLst>
          </p:cNvPr>
          <p:cNvSpPr txBox="1">
            <a:spLocks/>
          </p:cNvSpPr>
          <p:nvPr/>
        </p:nvSpPr>
        <p:spPr>
          <a:xfrm>
            <a:off x="1242860" y="3059811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318EF03-0583-4F18-80B7-CE969B8A5EF8}"/>
              </a:ext>
            </a:extLst>
          </p:cNvPr>
          <p:cNvSpPr txBox="1">
            <a:spLocks/>
          </p:cNvSpPr>
          <p:nvPr/>
        </p:nvSpPr>
        <p:spPr>
          <a:xfrm>
            <a:off x="1768910" y="4045232"/>
            <a:ext cx="6007230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P(A=3|B = impar) = P(B=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impar|A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=3)*P(A=3)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   P(B=impar)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A042207-3217-4D53-AA09-DE74FA458300}"/>
              </a:ext>
            </a:extLst>
          </p:cNvPr>
          <p:cNvCxnSpPr>
            <a:cxnSpLocks/>
          </p:cNvCxnSpPr>
          <p:nvPr/>
        </p:nvCxnSpPr>
        <p:spPr>
          <a:xfrm>
            <a:off x="4327309" y="4583559"/>
            <a:ext cx="2812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399AA1C-9344-4775-9F2D-42BCADC1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9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598743" y="2174325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809754" y="2726962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F4050BE-287E-4C1D-9B21-5CCAB83AC3F3}"/>
              </a:ext>
            </a:extLst>
          </p:cNvPr>
          <p:cNvSpPr txBox="1">
            <a:spLocks/>
          </p:cNvSpPr>
          <p:nvPr/>
        </p:nvSpPr>
        <p:spPr>
          <a:xfrm>
            <a:off x="1242860" y="3059811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318EF03-0583-4F18-80B7-CE969B8A5EF8}"/>
              </a:ext>
            </a:extLst>
          </p:cNvPr>
          <p:cNvSpPr txBox="1">
            <a:spLocks/>
          </p:cNvSpPr>
          <p:nvPr/>
        </p:nvSpPr>
        <p:spPr>
          <a:xfrm>
            <a:off x="1768910" y="4045232"/>
            <a:ext cx="6007230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P(A=3|B = impar) = P(B=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impar|A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=3)*P(A=3)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   P(B=impar)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A042207-3217-4D53-AA09-DE74FA458300}"/>
              </a:ext>
            </a:extLst>
          </p:cNvPr>
          <p:cNvCxnSpPr>
            <a:cxnSpLocks/>
          </p:cNvCxnSpPr>
          <p:nvPr/>
        </p:nvCxnSpPr>
        <p:spPr>
          <a:xfrm>
            <a:off x="4327309" y="4583559"/>
            <a:ext cx="2812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4472114" y="1008414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108D1E5-251F-474A-84DD-DD8FEC9DE012}"/>
              </a:ext>
            </a:extLst>
          </p:cNvPr>
          <p:cNvSpPr txBox="1">
            <a:spLocks/>
          </p:cNvSpPr>
          <p:nvPr/>
        </p:nvSpPr>
        <p:spPr>
          <a:xfrm>
            <a:off x="1768910" y="5423428"/>
            <a:ext cx="6007230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P(A=3|B = impar) = (1) * (1/6) = 1/3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1/2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3FF6ED3-D63C-4B96-A2A4-CB2D87CB15E9}"/>
              </a:ext>
            </a:extLst>
          </p:cNvPr>
          <p:cNvCxnSpPr>
            <a:cxnSpLocks/>
          </p:cNvCxnSpPr>
          <p:nvPr/>
        </p:nvCxnSpPr>
        <p:spPr>
          <a:xfrm>
            <a:off x="4327309" y="5974080"/>
            <a:ext cx="10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DA23BE01-91FF-4A97-9ECF-D5A001CA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2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492725" y="1328356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703736" y="1880993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1242860" y="1178753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3F795D0-73F8-4603-B38E-D692995F988C}"/>
              </a:ext>
            </a:extLst>
          </p:cNvPr>
          <p:cNvSpPr/>
          <p:nvPr/>
        </p:nvSpPr>
        <p:spPr>
          <a:xfrm>
            <a:off x="1010478" y="2599834"/>
            <a:ext cx="967409" cy="7496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867A968-DE2E-45B8-9942-BA6E65C9B9C2}"/>
              </a:ext>
            </a:extLst>
          </p:cNvPr>
          <p:cNvSpPr txBox="1">
            <a:spLocks/>
          </p:cNvSpPr>
          <p:nvPr/>
        </p:nvSpPr>
        <p:spPr>
          <a:xfrm>
            <a:off x="2081544" y="2415753"/>
            <a:ext cx="9553863" cy="111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Vamos a utilizar el teorema de Bayes para clasificar documentos probabilísticamente.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154842-DB0E-47DD-969D-0FC441E5F09C}"/>
              </a:ext>
            </a:extLst>
          </p:cNvPr>
          <p:cNvSpPr txBox="1">
            <a:spLocks/>
          </p:cNvSpPr>
          <p:nvPr/>
        </p:nvSpPr>
        <p:spPr>
          <a:xfrm>
            <a:off x="2316772" y="345220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un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y para una clase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A5F4D6A-022C-4357-8AD1-4C0501FFC004}"/>
              </a:ext>
            </a:extLst>
          </p:cNvPr>
          <p:cNvSpPr txBox="1">
            <a:spLocks/>
          </p:cNvSpPr>
          <p:nvPr/>
        </p:nvSpPr>
        <p:spPr>
          <a:xfrm>
            <a:off x="3730725" y="4237508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c|d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d|c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)*P(c)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P(d)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4E2A66F-4BFD-4629-A77D-C822B0137FED}"/>
              </a:ext>
            </a:extLst>
          </p:cNvPr>
          <p:cNvCxnSpPr>
            <a:cxnSpLocks/>
          </p:cNvCxnSpPr>
          <p:nvPr/>
        </p:nvCxnSpPr>
        <p:spPr>
          <a:xfrm>
            <a:off x="4954988" y="4775785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1965FE9C-8648-4836-8308-8B2210C3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7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492725" y="1328356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703736" y="1880993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1242860" y="1178753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3F795D0-73F8-4603-B38E-D692995F988C}"/>
              </a:ext>
            </a:extLst>
          </p:cNvPr>
          <p:cNvSpPr/>
          <p:nvPr/>
        </p:nvSpPr>
        <p:spPr>
          <a:xfrm>
            <a:off x="1010478" y="2599834"/>
            <a:ext cx="967409" cy="7496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867A968-DE2E-45B8-9942-BA6E65C9B9C2}"/>
              </a:ext>
            </a:extLst>
          </p:cNvPr>
          <p:cNvSpPr txBox="1">
            <a:spLocks/>
          </p:cNvSpPr>
          <p:nvPr/>
        </p:nvSpPr>
        <p:spPr>
          <a:xfrm>
            <a:off x="2081544" y="2415753"/>
            <a:ext cx="9553863" cy="111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Vamos a utilizar el teorema de Bayes para clasificar documentos probabilísticamente.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154842-DB0E-47DD-969D-0FC441E5F09C}"/>
              </a:ext>
            </a:extLst>
          </p:cNvPr>
          <p:cNvSpPr txBox="1">
            <a:spLocks/>
          </p:cNvSpPr>
          <p:nvPr/>
        </p:nvSpPr>
        <p:spPr>
          <a:xfrm>
            <a:off x="2316772" y="3452200"/>
            <a:ext cx="903702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un documento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y para una clase </a:t>
            </a:r>
            <a:r>
              <a:rPr lang="es-ES" sz="2400" b="1" i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ES" sz="2000" b="1" i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A5F4D6A-022C-4357-8AD1-4C0501FFC004}"/>
              </a:ext>
            </a:extLst>
          </p:cNvPr>
          <p:cNvSpPr txBox="1">
            <a:spLocks/>
          </p:cNvSpPr>
          <p:nvPr/>
        </p:nvSpPr>
        <p:spPr>
          <a:xfrm>
            <a:off x="3730725" y="4237508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c|d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d|c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)*P(c)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P(d)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4E2A66F-4BFD-4629-A77D-C822B0137FED}"/>
              </a:ext>
            </a:extLst>
          </p:cNvPr>
          <p:cNvCxnSpPr>
            <a:cxnSpLocks/>
          </p:cNvCxnSpPr>
          <p:nvPr/>
        </p:nvCxnSpPr>
        <p:spPr>
          <a:xfrm>
            <a:off x="4954988" y="4775785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66E7B7F-B427-4D8D-82E2-7B6FBA216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2" t="28782" r="2636" b="7727"/>
          <a:stretch/>
        </p:blipFill>
        <p:spPr>
          <a:xfrm>
            <a:off x="2051610" y="2323928"/>
            <a:ext cx="9567352" cy="422123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D636E88-F259-4A8D-A178-F11EB455DEE1}"/>
              </a:ext>
            </a:extLst>
          </p:cNvPr>
          <p:cNvSpPr/>
          <p:nvPr/>
        </p:nvSpPr>
        <p:spPr>
          <a:xfrm>
            <a:off x="8852452" y="5102087"/>
            <a:ext cx="2782955" cy="1619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F87C800-D447-42BC-A680-7C1D09623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1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492725" y="1328356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703736" y="1880993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1242860" y="1178753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3F795D0-73F8-4603-B38E-D692995F988C}"/>
              </a:ext>
            </a:extLst>
          </p:cNvPr>
          <p:cNvSpPr/>
          <p:nvPr/>
        </p:nvSpPr>
        <p:spPr>
          <a:xfrm>
            <a:off x="1010478" y="2599834"/>
            <a:ext cx="967409" cy="7496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F21F37-5578-4F65-A98B-EBCD95FE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" t="26321" r="979" b="26752"/>
          <a:stretch/>
        </p:blipFill>
        <p:spPr>
          <a:xfrm>
            <a:off x="2166659" y="2428903"/>
            <a:ext cx="9455498" cy="26671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776535-D7AA-4133-8E5E-9FE6FEF7B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492725" y="1328356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703736" y="1880993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1242860" y="1178753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3F795D0-73F8-4603-B38E-D692995F988C}"/>
              </a:ext>
            </a:extLst>
          </p:cNvPr>
          <p:cNvSpPr/>
          <p:nvPr/>
        </p:nvSpPr>
        <p:spPr>
          <a:xfrm>
            <a:off x="848553" y="2579606"/>
            <a:ext cx="967409" cy="7496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D9E128-EE52-45E2-852C-B26BE11C8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t="23368" r="1848" b="5679"/>
          <a:stretch/>
        </p:blipFill>
        <p:spPr>
          <a:xfrm>
            <a:off x="1898340" y="2579606"/>
            <a:ext cx="9114216" cy="38183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402CC6-C005-4CED-86BD-E460D5665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5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Algoritmo Naive Bayes – Clasificación Bayesiana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F329FA-C035-420D-8E0B-DC23A1AAEE54}"/>
              </a:ext>
            </a:extLst>
          </p:cNvPr>
          <p:cNvSpPr txBox="1">
            <a:spLocks/>
          </p:cNvSpPr>
          <p:nvPr/>
        </p:nvSpPr>
        <p:spPr>
          <a:xfrm>
            <a:off x="4492725" y="1328356"/>
            <a:ext cx="2994514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P(B|A)*P(A)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P(B)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5C6345-46FB-4E67-A9FE-9A0EF12F6FD8}"/>
              </a:ext>
            </a:extLst>
          </p:cNvPr>
          <p:cNvCxnSpPr>
            <a:cxnSpLocks/>
          </p:cNvCxnSpPr>
          <p:nvPr/>
        </p:nvCxnSpPr>
        <p:spPr>
          <a:xfrm>
            <a:off x="5703736" y="1880993"/>
            <a:ext cx="14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6E4CB23-9992-46B4-A130-D5B93FABC2F9}"/>
              </a:ext>
            </a:extLst>
          </p:cNvPr>
          <p:cNvSpPr txBox="1">
            <a:spLocks/>
          </p:cNvSpPr>
          <p:nvPr/>
        </p:nvSpPr>
        <p:spPr>
          <a:xfrm>
            <a:off x="1242860" y="1178753"/>
            <a:ext cx="3355883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TEOREMA de BAYES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3F795D0-73F8-4603-B38E-D692995F988C}"/>
              </a:ext>
            </a:extLst>
          </p:cNvPr>
          <p:cNvSpPr/>
          <p:nvPr/>
        </p:nvSpPr>
        <p:spPr>
          <a:xfrm>
            <a:off x="1010478" y="2599834"/>
            <a:ext cx="967409" cy="7496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EA65FA-4AD1-44E6-AB50-4CB52EFF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8" t="26322" r="17283" b="17171"/>
          <a:stretch/>
        </p:blipFill>
        <p:spPr>
          <a:xfrm>
            <a:off x="2317635" y="2473531"/>
            <a:ext cx="8176201" cy="34899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C101FC-7CED-48E7-90D9-D87B38291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2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0CFFEE-FEDF-468D-99DD-ED48B4B2F050}"/>
              </a:ext>
            </a:extLst>
          </p:cNvPr>
          <p:cNvSpPr txBox="1"/>
          <p:nvPr/>
        </p:nvSpPr>
        <p:spPr>
          <a:xfrm>
            <a:off x="2411257" y="940179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LECTURA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426A853-760B-4945-9D96-FA9A947F2AF8}"/>
              </a:ext>
            </a:extLst>
          </p:cNvPr>
          <p:cNvSpPr txBox="1">
            <a:spLocks/>
          </p:cNvSpPr>
          <p:nvPr/>
        </p:nvSpPr>
        <p:spPr>
          <a:xfrm>
            <a:off x="1470990" y="1877216"/>
            <a:ext cx="9553863" cy="159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Objetivo principal del texto.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FEA9B8-2C58-4514-B330-42398AC2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633B2B2-8ABE-4BDB-A068-45A3894BD11E}"/>
              </a:ext>
            </a:extLst>
          </p:cNvPr>
          <p:cNvSpPr txBox="1">
            <a:spLocks/>
          </p:cNvSpPr>
          <p:nvPr/>
        </p:nvSpPr>
        <p:spPr>
          <a:xfrm>
            <a:off x="2127246" y="1587341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4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Clasificación de Texto</a:t>
            </a:r>
            <a:endParaRPr lang="es-PE" sz="4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F9154D-1767-405A-916D-DDF6DB76DA1D}"/>
              </a:ext>
            </a:extLst>
          </p:cNvPr>
          <p:cNvSpPr txBox="1">
            <a:spLocks/>
          </p:cNvSpPr>
          <p:nvPr/>
        </p:nvSpPr>
        <p:spPr>
          <a:xfrm>
            <a:off x="1597841" y="2911614"/>
            <a:ext cx="9974619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un conjunto finito de </a:t>
            </a:r>
            <a:r>
              <a:rPr lang="es-ES" sz="20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categorías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poder asignar documentos a esas categorías.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Comentario de texto | Icono Gratis">
            <a:extLst>
              <a:ext uri="{FF2B5EF4-FFF2-40B4-BE49-F238E27FC236}">
                <a16:creationId xmlns:a16="http://schemas.microsoft.com/office/drawing/2014/main" id="{AE131577-8C61-4C95-88BB-A95D86C9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722" y="1125927"/>
            <a:ext cx="1736035" cy="17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F65587-88A2-41FB-BDCE-56B8AB68D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49" y="5204184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72B8BD"/>
                </a:solidFill>
                <a:latin typeface="Bell MT" panose="02020503060305020303" pitchFamily="18" charset="0"/>
                <a:ea typeface="+mn-ea"/>
                <a:cs typeface="+mn-cs"/>
              </a:rPr>
              <a:t>1. </a:t>
            </a: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4B98D4-70B3-4888-9121-D07568FD4954}"/>
              </a:ext>
            </a:extLst>
          </p:cNvPr>
          <p:cNvSpPr txBox="1">
            <a:spLocks/>
          </p:cNvSpPr>
          <p:nvPr/>
        </p:nvSpPr>
        <p:spPr>
          <a:xfrm>
            <a:off x="3251049" y="1389773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¿Dónde usamos clasificación de texto?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FC0AE9-CE05-48B4-919D-7116853E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4B98D4-70B3-4888-9121-D07568FD4954}"/>
              </a:ext>
            </a:extLst>
          </p:cNvPr>
          <p:cNvSpPr txBox="1">
            <a:spLocks/>
          </p:cNvSpPr>
          <p:nvPr/>
        </p:nvSpPr>
        <p:spPr>
          <a:xfrm>
            <a:off x="3251049" y="1389773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¿Dónde usamos clasificación de texto?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B7BC3B-31F4-4AFC-B27C-FC23E3EAFC3B}"/>
              </a:ext>
            </a:extLst>
          </p:cNvPr>
          <p:cNvSpPr txBox="1">
            <a:spLocks/>
          </p:cNvSpPr>
          <p:nvPr/>
        </p:nvSpPr>
        <p:spPr>
          <a:xfrm>
            <a:off x="1630973" y="2664394"/>
            <a:ext cx="9974619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Filtro de correo electrónico, por la cantidad de SPAM que nos llega es importante tener un filtro automático de SPAM.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3C48A3B-C707-4CE5-AFA9-35EC12BCCB85}"/>
              </a:ext>
            </a:extLst>
          </p:cNvPr>
          <p:cNvSpPr txBox="1">
            <a:spLocks/>
          </p:cNvSpPr>
          <p:nvPr/>
        </p:nvSpPr>
        <p:spPr>
          <a:xfrm>
            <a:off x="1031310" y="2375736"/>
            <a:ext cx="784238" cy="105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b="1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endParaRPr lang="es-PE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7D7D9E-3A04-4434-944D-FA96FC65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38C03C-6E7C-46EA-82CE-164854FA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0415" r="3979" b="4326"/>
          <a:stretch/>
        </p:blipFill>
        <p:spPr>
          <a:xfrm>
            <a:off x="1527312" y="1317477"/>
            <a:ext cx="9710531" cy="522143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48151F7-7FF6-4A9C-A3CF-43727D17D810}"/>
              </a:ext>
            </a:extLst>
          </p:cNvPr>
          <p:cNvSpPr/>
          <p:nvPr/>
        </p:nvSpPr>
        <p:spPr>
          <a:xfrm>
            <a:off x="9833113" y="531292"/>
            <a:ext cx="1664512" cy="148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20C3EF-7E7B-47BC-AF0D-063704EC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4B98D4-70B3-4888-9121-D07568FD4954}"/>
              </a:ext>
            </a:extLst>
          </p:cNvPr>
          <p:cNvSpPr txBox="1">
            <a:spLocks/>
          </p:cNvSpPr>
          <p:nvPr/>
        </p:nvSpPr>
        <p:spPr>
          <a:xfrm>
            <a:off x="1263223" y="1291391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¿Cuál es la idea?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B7BC3B-31F4-4AFC-B27C-FC23E3EAFC3B}"/>
              </a:ext>
            </a:extLst>
          </p:cNvPr>
          <p:cNvSpPr txBox="1">
            <a:spLocks/>
          </p:cNvSpPr>
          <p:nvPr/>
        </p:nvSpPr>
        <p:spPr>
          <a:xfrm>
            <a:off x="1723738" y="1995886"/>
            <a:ext cx="9974619" cy="1955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Poder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entrenar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este Filtro de correo electrónico. Es decir, manualmente este correo es SPAM o no SPAM, para que mi algoritmo sea capaz de reconocer este patrón y después se pueda aplicar a nuevos documentos.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74755B-3536-4114-AC41-9FDFDA71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lasificación Bayesiana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AF1A5D-97D4-482F-A849-7C789AEC73B6}"/>
              </a:ext>
            </a:extLst>
          </p:cNvPr>
          <p:cNvSpPr txBox="1">
            <a:spLocks/>
          </p:cNvSpPr>
          <p:nvPr/>
        </p:nvSpPr>
        <p:spPr>
          <a:xfrm>
            <a:off x="3251049" y="1389773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¿Dónde usamos clasificación de texto?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9C5E2D3-7758-453E-B69E-5F161E37E018}"/>
              </a:ext>
            </a:extLst>
          </p:cNvPr>
          <p:cNvSpPr txBox="1">
            <a:spLocks/>
          </p:cNvSpPr>
          <p:nvPr/>
        </p:nvSpPr>
        <p:spPr>
          <a:xfrm>
            <a:off x="1670729" y="1961882"/>
            <a:ext cx="9974619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Identificar el genero de un autor.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2CD0A38-C680-484C-9275-CE37E719BDE0}"/>
              </a:ext>
            </a:extLst>
          </p:cNvPr>
          <p:cNvSpPr txBox="1">
            <a:spLocks/>
          </p:cNvSpPr>
          <p:nvPr/>
        </p:nvSpPr>
        <p:spPr>
          <a:xfrm>
            <a:off x="1096395" y="1883025"/>
            <a:ext cx="784238" cy="105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b="1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endParaRPr lang="es-PE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17A5F-2BCE-4570-802E-80277DB87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" r="1486"/>
          <a:stretch/>
        </p:blipFill>
        <p:spPr>
          <a:xfrm>
            <a:off x="2584174" y="2820364"/>
            <a:ext cx="6633686" cy="38594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2C8B5A1-E68C-4024-87CC-12DC0787A5AE}"/>
              </a:ext>
            </a:extLst>
          </p:cNvPr>
          <p:cNvSpPr/>
          <p:nvPr/>
        </p:nvSpPr>
        <p:spPr>
          <a:xfrm>
            <a:off x="8289785" y="2674898"/>
            <a:ext cx="1266969" cy="84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6F60553-D159-4E66-A503-76F2D579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97" y="4993477"/>
            <a:ext cx="1333231" cy="13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4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9604</TotalTime>
  <Words>1373</Words>
  <Application>Microsoft Office PowerPoint</Application>
  <PresentationFormat>Panorámica</PresentationFormat>
  <Paragraphs>236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Bahnschrift SemiBold</vt:lpstr>
      <vt:lpstr>Bell MT</vt:lpstr>
      <vt:lpstr>Calibri</vt:lpstr>
      <vt:lpstr>Calibri Light</vt:lpstr>
      <vt:lpstr>Century Gothic</vt:lpstr>
      <vt:lpstr>Tahoma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Liseth Urpy Segundo Carpio</dc:creator>
  <cp:lastModifiedBy>USUARIO</cp:lastModifiedBy>
  <cp:revision>540</cp:revision>
  <dcterms:created xsi:type="dcterms:W3CDTF">2020-05-12T21:21:04Z</dcterms:created>
  <dcterms:modified xsi:type="dcterms:W3CDTF">2022-06-30T23:21:55Z</dcterms:modified>
</cp:coreProperties>
</file>