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4"/>
  </p:notesMasterIdLst>
  <p:sldIdLst>
    <p:sldId id="256" r:id="rId2"/>
    <p:sldId id="260" r:id="rId3"/>
    <p:sldId id="405" r:id="rId4"/>
    <p:sldId id="406" r:id="rId5"/>
    <p:sldId id="407" r:id="rId6"/>
    <p:sldId id="400" r:id="rId7"/>
    <p:sldId id="410" r:id="rId8"/>
    <p:sldId id="408" r:id="rId9"/>
    <p:sldId id="409" r:id="rId10"/>
    <p:sldId id="411" r:id="rId11"/>
    <p:sldId id="402" r:id="rId12"/>
    <p:sldId id="414" r:id="rId13"/>
    <p:sldId id="403" r:id="rId14"/>
    <p:sldId id="415" r:id="rId15"/>
    <p:sldId id="416" r:id="rId16"/>
    <p:sldId id="418" r:id="rId17"/>
    <p:sldId id="417" r:id="rId18"/>
    <p:sldId id="404" r:id="rId19"/>
    <p:sldId id="419" r:id="rId20"/>
    <p:sldId id="420" r:id="rId21"/>
    <p:sldId id="657" r:id="rId22"/>
    <p:sldId id="421" r:id="rId23"/>
    <p:sldId id="655" r:id="rId24"/>
    <p:sldId id="659" r:id="rId25"/>
    <p:sldId id="656" r:id="rId26"/>
    <p:sldId id="660" r:id="rId27"/>
    <p:sldId id="602" r:id="rId28"/>
    <p:sldId id="649" r:id="rId29"/>
    <p:sldId id="650" r:id="rId30"/>
    <p:sldId id="651" r:id="rId31"/>
    <p:sldId id="652" r:id="rId32"/>
    <p:sldId id="653" r:id="rId33"/>
    <p:sldId id="422" r:id="rId34"/>
    <p:sldId id="662" r:id="rId35"/>
    <p:sldId id="664" r:id="rId36"/>
    <p:sldId id="661" r:id="rId37"/>
    <p:sldId id="654" r:id="rId38"/>
    <p:sldId id="666" r:id="rId39"/>
    <p:sldId id="667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76" r:id="rId49"/>
    <p:sldId id="677" r:id="rId50"/>
    <p:sldId id="678" r:id="rId51"/>
    <p:sldId id="679" r:id="rId52"/>
    <p:sldId id="685" r:id="rId53"/>
    <p:sldId id="683" r:id="rId54"/>
    <p:sldId id="684" r:id="rId55"/>
    <p:sldId id="686" r:id="rId56"/>
    <p:sldId id="682" r:id="rId57"/>
    <p:sldId id="687" r:id="rId58"/>
    <p:sldId id="681" r:id="rId59"/>
    <p:sldId id="688" r:id="rId60"/>
    <p:sldId id="689" r:id="rId61"/>
    <p:sldId id="690" r:id="rId62"/>
    <p:sldId id="691" r:id="rId63"/>
    <p:sldId id="692" r:id="rId64"/>
    <p:sldId id="680" r:id="rId65"/>
    <p:sldId id="693" r:id="rId66"/>
    <p:sldId id="695" r:id="rId67"/>
    <p:sldId id="696" r:id="rId68"/>
    <p:sldId id="697" r:id="rId69"/>
    <p:sldId id="698" r:id="rId70"/>
    <p:sldId id="694" r:id="rId71"/>
    <p:sldId id="702" r:id="rId72"/>
    <p:sldId id="711" r:id="rId73"/>
    <p:sldId id="703" r:id="rId74"/>
    <p:sldId id="713" r:id="rId75"/>
    <p:sldId id="712" r:id="rId76"/>
    <p:sldId id="705" r:id="rId77"/>
    <p:sldId id="719" r:id="rId78"/>
    <p:sldId id="715" r:id="rId79"/>
    <p:sldId id="716" r:id="rId80"/>
    <p:sldId id="717" r:id="rId81"/>
    <p:sldId id="718" r:id="rId82"/>
    <p:sldId id="714" r:id="rId83"/>
    <p:sldId id="720" r:id="rId84"/>
    <p:sldId id="721" r:id="rId85"/>
    <p:sldId id="724" r:id="rId86"/>
    <p:sldId id="725" r:id="rId87"/>
    <p:sldId id="710" r:id="rId88"/>
    <p:sldId id="723" r:id="rId89"/>
    <p:sldId id="726" r:id="rId90"/>
    <p:sldId id="727" r:id="rId91"/>
    <p:sldId id="728" r:id="rId92"/>
    <p:sldId id="729" r:id="rId93"/>
    <p:sldId id="730" r:id="rId94"/>
    <p:sldId id="731" r:id="rId95"/>
    <p:sldId id="708" r:id="rId96"/>
    <p:sldId id="732" r:id="rId97"/>
    <p:sldId id="733" r:id="rId98"/>
    <p:sldId id="734" r:id="rId99"/>
    <p:sldId id="746" r:id="rId100"/>
    <p:sldId id="747" r:id="rId101"/>
    <p:sldId id="748" r:id="rId102"/>
    <p:sldId id="749" r:id="rId103"/>
    <p:sldId id="735" r:id="rId104"/>
    <p:sldId id="750" r:id="rId105"/>
    <p:sldId id="737" r:id="rId106"/>
    <p:sldId id="738" r:id="rId107"/>
    <p:sldId id="739" r:id="rId108"/>
    <p:sldId id="740" r:id="rId109"/>
    <p:sldId id="745" r:id="rId110"/>
    <p:sldId id="744" r:id="rId111"/>
    <p:sldId id="743" r:id="rId112"/>
    <p:sldId id="751" r:id="rId113"/>
    <p:sldId id="752" r:id="rId114"/>
    <p:sldId id="742" r:id="rId115"/>
    <p:sldId id="772" r:id="rId116"/>
    <p:sldId id="753" r:id="rId117"/>
    <p:sldId id="761" r:id="rId118"/>
    <p:sldId id="773" r:id="rId119"/>
    <p:sldId id="774" r:id="rId120"/>
    <p:sldId id="775" r:id="rId121"/>
    <p:sldId id="776" r:id="rId122"/>
    <p:sldId id="777" r:id="rId123"/>
    <p:sldId id="778" r:id="rId124"/>
    <p:sldId id="779" r:id="rId125"/>
    <p:sldId id="762" r:id="rId126"/>
    <p:sldId id="763" r:id="rId127"/>
    <p:sldId id="764" r:id="rId128"/>
    <p:sldId id="765" r:id="rId129"/>
    <p:sldId id="766" r:id="rId130"/>
    <p:sldId id="767" r:id="rId131"/>
    <p:sldId id="770" r:id="rId132"/>
    <p:sldId id="786" r:id="rId133"/>
    <p:sldId id="787" r:id="rId134"/>
    <p:sldId id="788" r:id="rId135"/>
    <p:sldId id="780" r:id="rId136"/>
    <p:sldId id="781" r:id="rId137"/>
    <p:sldId id="782" r:id="rId138"/>
    <p:sldId id="783" r:id="rId139"/>
    <p:sldId id="785" r:id="rId140"/>
    <p:sldId id="789" r:id="rId141"/>
    <p:sldId id="701" r:id="rId142"/>
    <p:sldId id="790" r:id="rId1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py" initials="U" lastIdx="1" clrIdx="0">
    <p:extLst>
      <p:ext uri="{19B8F6BF-5375-455C-9EA6-DF929625EA0E}">
        <p15:presenceInfo xmlns:p15="http://schemas.microsoft.com/office/powerpoint/2012/main" userId="Urp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77"/>
    <a:srgbClr val="4D4DD3"/>
    <a:srgbClr val="E94E4F"/>
    <a:srgbClr val="A4A89D"/>
    <a:srgbClr val="60C2C7"/>
    <a:srgbClr val="90C94F"/>
    <a:srgbClr val="72B8BD"/>
    <a:srgbClr val="3434CC"/>
    <a:srgbClr val="6A6ADA"/>
    <a:srgbClr val="F5B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343" autoAdjust="0"/>
  </p:normalViewPr>
  <p:slideViewPr>
    <p:cSldViewPr snapToGrid="0">
      <p:cViewPr varScale="1">
        <p:scale>
          <a:sx n="101" d="100"/>
          <a:sy n="101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985.87878" units="1/cm"/>
          <inkml:channelProperty channel="Y" name="resolution" value="3181.262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02T22:59:1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9205 9103 1028 0,'4'13'563'0,"-4"-13"-108"0,7 20-108 15,-7-20-85-15,2 19-80 0,-2-19-38 0,0 20-56 16,0-20-23-16,2 23-55 0,0-9-8 0,0-1-30 0,2 0-5 16,2 1-22-16,0 0 8 0,1 1-15 0,1-1-10 15,2-2-40-15,1 0-44 0,-1 1-68 0,0-4-157 16,2 1-241-16,-2-1-131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D59F3-2124-4CF1-9664-FE210E27F7B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889-E5F4-4CE9-94BD-302284F9E3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7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9008-9AF0-4A18-94A4-3B3C3604BD0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A13D-B420-467A-999E-CED1E20384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380910" y="1397069"/>
            <a:ext cx="8565520" cy="3771476"/>
            <a:chOff x="3435167" y="2194751"/>
            <a:chExt cx="8565520" cy="2913043"/>
          </a:xfrm>
        </p:grpSpPr>
        <p:sp>
          <p:nvSpPr>
            <p:cNvPr id="3" name="CuadroTexto 2"/>
            <p:cNvSpPr txBox="1"/>
            <p:nvPr/>
          </p:nvSpPr>
          <p:spPr>
            <a:xfrm>
              <a:off x="4033185" y="2793787"/>
              <a:ext cx="7369485" cy="16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600" b="1" dirty="0">
                  <a:latin typeface="Century Gothic" panose="020B0502020202020204" pitchFamily="34" charset="0"/>
                </a:rPr>
                <a:t>Modelamiento de Lenguaje</a:t>
              </a:r>
              <a:endParaRPr lang="es-PE" sz="60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435167" y="2194751"/>
              <a:ext cx="8565520" cy="45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200" b="1" dirty="0"/>
                <a:t>Modelamiento Estadístico y Probabilístico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106566" y="4656121"/>
              <a:ext cx="6268767" cy="451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Dr. Carlos Fernando Montoya </a:t>
              </a:r>
              <a:r>
                <a:rPr lang="en-US" sz="3200" b="1" dirty="0" err="1"/>
                <a:t>Cubas</a:t>
              </a:r>
              <a:endParaRPr lang="en-US" sz="3200" b="1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4DE1480D-FBA0-4E1F-8348-777069FF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FBCAA6-78F8-409C-826E-D21E52C2009D}"/>
              </a:ext>
            </a:extLst>
          </p:cNvPr>
          <p:cNvSpPr txBox="1">
            <a:spLocks/>
          </p:cNvSpPr>
          <p:nvPr/>
        </p:nvSpPr>
        <p:spPr>
          <a:xfrm>
            <a:off x="7586870" y="2647387"/>
            <a:ext cx="3766930" cy="103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Modelamiento de Lenguaje</a:t>
            </a:r>
            <a:endParaRPr lang="es-PE" sz="2000" b="1" u="sng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2718263"/>
            <a:ext cx="6438016" cy="24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597320-AF2D-491D-A104-D03CC1912600}"/>
              </a:ext>
            </a:extLst>
          </p:cNvPr>
          <p:cNvSpPr txBox="1">
            <a:spLocks/>
          </p:cNvSpPr>
          <p:nvPr/>
        </p:nvSpPr>
        <p:spPr>
          <a:xfrm>
            <a:off x="8785490" y="1992569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OUTPUT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F9BD568-EFD0-4033-969F-33E6DD4B4E99}"/>
              </a:ext>
            </a:extLst>
          </p:cNvPr>
          <p:cNvSpPr txBox="1">
            <a:spLocks/>
          </p:cNvSpPr>
          <p:nvPr/>
        </p:nvSpPr>
        <p:spPr>
          <a:xfrm>
            <a:off x="7938880" y="3461221"/>
            <a:ext cx="3258378" cy="103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encontrar la oración más probable 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7F518B7-C9CA-4D73-B5B3-1B607B188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29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9878A4F-39EC-465A-87A5-B17E741502D5}"/>
              </a:ext>
            </a:extLst>
          </p:cNvPr>
          <p:cNvSpPr txBox="1">
            <a:spLocks/>
          </p:cNvSpPr>
          <p:nvPr/>
        </p:nvSpPr>
        <p:spPr>
          <a:xfrm>
            <a:off x="2333767" y="4761476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¿Qué dice Markov?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5D239F5-7111-493E-9A37-5CCD10E2090B}"/>
              </a:ext>
            </a:extLst>
          </p:cNvPr>
          <p:cNvSpPr txBox="1">
            <a:spLocks/>
          </p:cNvSpPr>
          <p:nvPr/>
        </p:nvSpPr>
        <p:spPr>
          <a:xfrm>
            <a:off x="3434498" y="5199797"/>
            <a:ext cx="3999971" cy="97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P(C|A,B) = P(C,B)</a:t>
            </a:r>
            <a:endParaRPr lang="es-PE" sz="2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362F458-3CA4-4C3B-BC18-0BE19595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10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9878A4F-39EC-465A-87A5-B17E741502D5}"/>
              </a:ext>
            </a:extLst>
          </p:cNvPr>
          <p:cNvSpPr txBox="1">
            <a:spLocks/>
          </p:cNvSpPr>
          <p:nvPr/>
        </p:nvSpPr>
        <p:spPr>
          <a:xfrm>
            <a:off x="2333767" y="4761476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¿Qué dice Markov?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5D239F5-7111-493E-9A37-5CCD10E2090B}"/>
              </a:ext>
            </a:extLst>
          </p:cNvPr>
          <p:cNvSpPr txBox="1">
            <a:spLocks/>
          </p:cNvSpPr>
          <p:nvPr/>
        </p:nvSpPr>
        <p:spPr>
          <a:xfrm>
            <a:off x="3434498" y="5199797"/>
            <a:ext cx="3999971" cy="97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P(C|A,B) = P(C,B)</a:t>
            </a:r>
            <a:endParaRPr lang="es-PE" sz="2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D694055-214F-45E6-94B9-D23F77B9A668}"/>
              </a:ext>
            </a:extLst>
          </p:cNvPr>
          <p:cNvSpPr txBox="1">
            <a:spLocks/>
          </p:cNvSpPr>
          <p:nvPr/>
        </p:nvSpPr>
        <p:spPr>
          <a:xfrm>
            <a:off x="2333767" y="5924346"/>
            <a:ext cx="803895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Es decir, solamente me importa donde estuve antes no me importa donde dos veces antes.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A2B7BFE-2757-4D0C-A26D-7DA9E4BF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04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46A60E-B535-4C7A-A3D0-5E39E203E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233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53B2E4-F9E9-4FC3-B43F-0CC52BEF6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7" t="46864" r="31940" b="38701"/>
          <a:stretch/>
        </p:blipFill>
        <p:spPr>
          <a:xfrm>
            <a:off x="2893326" y="5028860"/>
            <a:ext cx="6260707" cy="10580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55B7257-9820-4F29-B7F8-1FAB87E2B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95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53B2E4-F9E9-4FC3-B43F-0CC52BEF6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7" t="46864" r="31940" b="38701"/>
          <a:stretch/>
        </p:blipFill>
        <p:spPr>
          <a:xfrm>
            <a:off x="2893326" y="5028860"/>
            <a:ext cx="6260707" cy="105804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06A95DC-B479-49A4-A8AD-EEB4FEFAE8A9}"/>
              </a:ext>
            </a:extLst>
          </p:cNvPr>
          <p:cNvSpPr txBox="1">
            <a:spLocks/>
          </p:cNvSpPr>
          <p:nvPr/>
        </p:nvSpPr>
        <p:spPr>
          <a:xfrm>
            <a:off x="2333767" y="5741783"/>
            <a:ext cx="7645120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Suposición de independencia = Solamente me importa un estado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EB303D-8396-4946-923E-1A43CB5BB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3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628AD11-279A-45B1-8B97-5D192E2D03F5}"/>
              </a:ext>
            </a:extLst>
          </p:cNvPr>
          <p:cNvSpPr txBox="1">
            <a:spLocks/>
          </p:cNvSpPr>
          <p:nvPr/>
        </p:nvSpPr>
        <p:spPr>
          <a:xfrm>
            <a:off x="2480479" y="2328036"/>
            <a:ext cx="1569493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 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8C8CB2-EB85-40B8-8BC9-97A6ADEBA5E5}"/>
              </a:ext>
            </a:extLst>
          </p:cNvPr>
          <p:cNvSpPr txBox="1">
            <a:spLocks/>
          </p:cNvSpPr>
          <p:nvPr/>
        </p:nvSpPr>
        <p:spPr>
          <a:xfrm>
            <a:off x="3579124" y="2872113"/>
            <a:ext cx="626432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P(C|A,B) = P(C|B)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  <a:sym typeface="Wingdings" panose="05000000000000000000" pitchFamily="2" charset="2"/>
              </a:rPr>
              <a:t> Markov de Primer Orden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25E9A6E-56FA-442A-8A65-09BF23DA27B4}"/>
              </a:ext>
            </a:extLst>
          </p:cNvPr>
          <p:cNvSpPr txBox="1">
            <a:spLocks/>
          </p:cNvSpPr>
          <p:nvPr/>
        </p:nvSpPr>
        <p:spPr>
          <a:xfrm>
            <a:off x="2480479" y="3732836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Es decir, solamente me importa donde estuve antes no me importa dos veces antes (olvido eso).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38E5DC-5829-4255-BDC8-15F22CC4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83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628AD11-279A-45B1-8B97-5D192E2D03F5}"/>
              </a:ext>
            </a:extLst>
          </p:cNvPr>
          <p:cNvSpPr txBox="1">
            <a:spLocks/>
          </p:cNvSpPr>
          <p:nvPr/>
        </p:nvSpPr>
        <p:spPr>
          <a:xfrm>
            <a:off x="2480479" y="2328036"/>
            <a:ext cx="1569493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 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8C8CB2-EB85-40B8-8BC9-97A6ADEBA5E5}"/>
              </a:ext>
            </a:extLst>
          </p:cNvPr>
          <p:cNvSpPr txBox="1">
            <a:spLocks/>
          </p:cNvSpPr>
          <p:nvPr/>
        </p:nvSpPr>
        <p:spPr>
          <a:xfrm>
            <a:off x="3579124" y="2872113"/>
            <a:ext cx="626432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P(C|A,B) = P(C|B)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  <a:sym typeface="Wingdings" panose="05000000000000000000" pitchFamily="2" charset="2"/>
              </a:rPr>
              <a:t> Markov de Primer Orden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25E9A6E-56FA-442A-8A65-09BF23DA27B4}"/>
              </a:ext>
            </a:extLst>
          </p:cNvPr>
          <p:cNvSpPr txBox="1">
            <a:spLocks/>
          </p:cNvSpPr>
          <p:nvPr/>
        </p:nvSpPr>
        <p:spPr>
          <a:xfrm>
            <a:off x="2480479" y="3732836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Es decir, solamente me importa donde estuve antes no me importa dos veces antes (olvido eso).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A88D94D-6B12-4558-8F58-D801418CFC8E}"/>
              </a:ext>
            </a:extLst>
          </p:cNvPr>
          <p:cNvSpPr txBox="1">
            <a:spLocks/>
          </p:cNvSpPr>
          <p:nvPr/>
        </p:nvSpPr>
        <p:spPr>
          <a:xfrm>
            <a:off x="2827212" y="4593559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0A7CDC3-5EA3-40E8-B749-A52A3C61F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87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1E8BD3-A2B2-4DF6-B5D1-F61E4D49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132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28952AD-D9F9-4DC9-A320-38B1DAB4059C}"/>
              </a:ext>
            </a:extLst>
          </p:cNvPr>
          <p:cNvSpPr txBox="1">
            <a:spLocks/>
          </p:cNvSpPr>
          <p:nvPr/>
        </p:nvSpPr>
        <p:spPr>
          <a:xfrm>
            <a:off x="2412240" y="2285401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menos agresivo y solamente condiciono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dos palabras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365E94-DCF6-487E-B740-4E5536FD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051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28952AD-D9F9-4DC9-A320-38B1DAB4059C}"/>
              </a:ext>
            </a:extLst>
          </p:cNvPr>
          <p:cNvSpPr txBox="1">
            <a:spLocks/>
          </p:cNvSpPr>
          <p:nvPr/>
        </p:nvSpPr>
        <p:spPr>
          <a:xfrm>
            <a:off x="2412240" y="2285401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menos agresivo y solamente condiciono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dos palabras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3E3F02D-2FFD-4045-86A3-61B46F0D7DA7}"/>
              </a:ext>
            </a:extLst>
          </p:cNvPr>
          <p:cNvSpPr txBox="1">
            <a:spLocks/>
          </p:cNvSpPr>
          <p:nvPr/>
        </p:nvSpPr>
        <p:spPr>
          <a:xfrm>
            <a:off x="2578339" y="2872113"/>
            <a:ext cx="8434217" cy="111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P(D|A,B,C) = P(D|C,B)  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  <a:sym typeface="Wingdings" panose="05000000000000000000" pitchFamily="2" charset="2"/>
              </a:rPr>
              <a:t> Markov de Segundo Orden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E16B57-F7A1-420F-8107-418B25F6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0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72B8BD"/>
                </a:solidFill>
                <a:latin typeface="Bell MT" panose="02020503060305020303" pitchFamily="18" charset="0"/>
                <a:ea typeface="+mn-ea"/>
                <a:cs typeface="+mn-cs"/>
              </a:rPr>
              <a:t>2. Contenido</a:t>
            </a:r>
            <a:endParaRPr lang="es-PE" sz="2400" b="1" dirty="0">
              <a:solidFill>
                <a:srgbClr val="72B8BD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C703D3-07BD-4A19-878D-B8FC4DAD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51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28952AD-D9F9-4DC9-A320-38B1DAB4059C}"/>
              </a:ext>
            </a:extLst>
          </p:cNvPr>
          <p:cNvSpPr txBox="1">
            <a:spLocks/>
          </p:cNvSpPr>
          <p:nvPr/>
        </p:nvSpPr>
        <p:spPr>
          <a:xfrm>
            <a:off x="2412240" y="2285401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menos agresivo y solamente condiciono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dos palabras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6F2D4-8638-432A-9F53-5F11EFCF0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25582" r="20858" b="63615"/>
          <a:stretch/>
        </p:blipFill>
        <p:spPr>
          <a:xfrm>
            <a:off x="1924334" y="2872113"/>
            <a:ext cx="7588155" cy="7405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FEA4E51-5D86-420A-B8F5-E115BF58D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2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6F2D4-8638-432A-9F53-5F11EFCF0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25581" r="20858" b="42951"/>
          <a:stretch/>
        </p:blipFill>
        <p:spPr>
          <a:xfrm>
            <a:off x="1924334" y="2872112"/>
            <a:ext cx="7588155" cy="215702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A5D2C22-0B30-4DEC-8EDE-442D074AD860}"/>
              </a:ext>
            </a:extLst>
          </p:cNvPr>
          <p:cNvSpPr txBox="1">
            <a:spLocks/>
          </p:cNvSpPr>
          <p:nvPr/>
        </p:nvSpPr>
        <p:spPr>
          <a:xfrm>
            <a:off x="2412240" y="2285401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menos agresivo y solamente condiciono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dos palabras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1613D67-2C91-4EEE-B8EA-6908FE70B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196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6F2D4-8638-432A-9F53-5F11EFCF0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25581" r="20858" b="42951"/>
          <a:stretch/>
        </p:blipFill>
        <p:spPr>
          <a:xfrm>
            <a:off x="1924334" y="2872112"/>
            <a:ext cx="7588155" cy="215702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A5D2C22-0B30-4DEC-8EDE-442D074AD860}"/>
              </a:ext>
            </a:extLst>
          </p:cNvPr>
          <p:cNvSpPr txBox="1">
            <a:spLocks/>
          </p:cNvSpPr>
          <p:nvPr/>
        </p:nvSpPr>
        <p:spPr>
          <a:xfrm>
            <a:off x="2412240" y="2285401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menos agresivo y solamente condiciono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dos palabras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5F91DA-781A-4872-A466-999DC1619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55747" r="20858" b="27483"/>
          <a:stretch/>
        </p:blipFill>
        <p:spPr>
          <a:xfrm>
            <a:off x="1924333" y="4984483"/>
            <a:ext cx="7588155" cy="11494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9843B5-5691-4CC9-A7C3-FCE3DC359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99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6F2D4-8638-432A-9F53-5F11EFCF0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25581" r="20858" b="42951"/>
          <a:stretch/>
        </p:blipFill>
        <p:spPr>
          <a:xfrm>
            <a:off x="1924334" y="2872112"/>
            <a:ext cx="7588155" cy="215702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A5D2C22-0B30-4DEC-8EDE-442D074AD860}"/>
              </a:ext>
            </a:extLst>
          </p:cNvPr>
          <p:cNvSpPr txBox="1">
            <a:spLocks/>
          </p:cNvSpPr>
          <p:nvPr/>
        </p:nvSpPr>
        <p:spPr>
          <a:xfrm>
            <a:off x="2412240" y="2285401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Proceso menos agresivo y solamente condiciono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dos palabras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hacia atrás.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5F91DA-781A-4872-A466-999DC1619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55747" r="20858" b="27483"/>
          <a:stretch/>
        </p:blipFill>
        <p:spPr>
          <a:xfrm>
            <a:off x="1924333" y="4984483"/>
            <a:ext cx="7588155" cy="11494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463980B-CBBA-4666-AD55-83A848249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3" t="73589" r="20858" b="15159"/>
          <a:stretch/>
        </p:blipFill>
        <p:spPr>
          <a:xfrm>
            <a:off x="2679512" y="5970719"/>
            <a:ext cx="7588155" cy="7712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2C50B1-3C7F-41EA-9B6A-D66008A37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13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C69B1F-B509-4EE0-B447-BE63907D7952}"/>
              </a:ext>
            </a:extLst>
          </p:cNvPr>
          <p:cNvSpPr txBox="1">
            <a:spLocks/>
          </p:cNvSpPr>
          <p:nvPr/>
        </p:nvSpPr>
        <p:spPr>
          <a:xfrm>
            <a:off x="2200205" y="2120768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431C4C-8D72-4B44-83D0-3141B03A35CE}"/>
              </a:ext>
            </a:extLst>
          </p:cNvPr>
          <p:cNvSpPr txBox="1">
            <a:spLocks/>
          </p:cNvSpPr>
          <p:nvPr/>
        </p:nvSpPr>
        <p:spPr>
          <a:xfrm>
            <a:off x="2730332" y="2625556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2414435-D367-48FA-9406-877923BC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23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0DAACB-DD2D-4FE1-9A7E-0DC28A400B57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Segundo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C69B1F-B509-4EE0-B447-BE63907D7952}"/>
              </a:ext>
            </a:extLst>
          </p:cNvPr>
          <p:cNvSpPr txBox="1">
            <a:spLocks/>
          </p:cNvSpPr>
          <p:nvPr/>
        </p:nvSpPr>
        <p:spPr>
          <a:xfrm>
            <a:off x="2200205" y="2120768"/>
            <a:ext cx="9056715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431C4C-8D72-4B44-83D0-3141B03A35CE}"/>
              </a:ext>
            </a:extLst>
          </p:cNvPr>
          <p:cNvSpPr txBox="1">
            <a:spLocks/>
          </p:cNvSpPr>
          <p:nvPr/>
        </p:nvSpPr>
        <p:spPr>
          <a:xfrm>
            <a:off x="2730332" y="2625556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D003FD-B728-483E-AF4C-9D76279EE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5" t="51510" r="20217" b="13992"/>
          <a:stretch/>
        </p:blipFill>
        <p:spPr>
          <a:xfrm>
            <a:off x="3394481" y="3777090"/>
            <a:ext cx="6478389" cy="28333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188059-52C9-432F-922B-0A824E738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37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AE2CD1-3577-4A5A-8B4B-A83008FF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68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7FDABC-D00A-460A-B5DC-2C651C44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27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D72C4E-61CA-454D-8272-98D2C5CB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485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2AB8A8-D629-47DF-B78C-1F62D56CED5C}"/>
              </a:ext>
            </a:extLst>
          </p:cNvPr>
          <p:cNvSpPr txBox="1">
            <a:spLocks/>
          </p:cNvSpPr>
          <p:nvPr/>
        </p:nvSpPr>
        <p:spPr>
          <a:xfrm>
            <a:off x="2077276" y="2654714"/>
            <a:ext cx="9846367" cy="273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P(El|*,*) * P(perro|*,El) * P(ladra|El, perro) * P(fuerte|perro,ladra) * P(</a:t>
            </a:r>
            <a:r>
              <a:rPr lang="es-E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799281-34C9-4303-9299-0AF03EDE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2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2. Contenido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8A1160C-6B52-4380-B968-D0EAFE2D853E}"/>
              </a:ext>
            </a:extLst>
          </p:cNvPr>
          <p:cNvSpPr txBox="1">
            <a:spLocks/>
          </p:cNvSpPr>
          <p:nvPr/>
        </p:nvSpPr>
        <p:spPr>
          <a:xfrm>
            <a:off x="2514600" y="1500992"/>
            <a:ext cx="7162799" cy="246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Modelar probabilísticamente el lenguaje.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Modelos Trigrama.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Modelos de evaluación de lenguaje: Perplexity.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Técnicas de Estimación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78E5993-ACE4-4CD5-9F5F-8973585E29E1}"/>
              </a:ext>
            </a:extLst>
          </p:cNvPr>
          <p:cNvSpPr txBox="1">
            <a:spLocks/>
          </p:cNvSpPr>
          <p:nvPr/>
        </p:nvSpPr>
        <p:spPr>
          <a:xfrm>
            <a:off x="3105518" y="3628804"/>
            <a:ext cx="4782838" cy="112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Interpolación Lineal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Método de desconteo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62112D-62F0-415B-A8C3-5B537082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80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2AB8A8-D629-47DF-B78C-1F62D56CED5C}"/>
              </a:ext>
            </a:extLst>
          </p:cNvPr>
          <p:cNvSpPr txBox="1">
            <a:spLocks/>
          </p:cNvSpPr>
          <p:nvPr/>
        </p:nvSpPr>
        <p:spPr>
          <a:xfrm>
            <a:off x="2077276" y="2654714"/>
            <a:ext cx="9846367" cy="273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* P(perro|*,El) * P(ladra|El, perro) * P(fuerte|perro,ladra) * P(</a:t>
            </a:r>
            <a:r>
              <a:rPr lang="es-E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51DB72-BB71-4106-94D5-2A86857E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14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2AB8A8-D629-47DF-B78C-1F62D56CED5C}"/>
              </a:ext>
            </a:extLst>
          </p:cNvPr>
          <p:cNvSpPr txBox="1">
            <a:spLocks/>
          </p:cNvSpPr>
          <p:nvPr/>
        </p:nvSpPr>
        <p:spPr>
          <a:xfrm>
            <a:off x="2077276" y="2654714"/>
            <a:ext cx="9846367" cy="273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* P(perro|*,El) 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* P(ladra|El, perro) * P(fuerte|perro,ladra) * P(</a:t>
            </a:r>
            <a:r>
              <a:rPr lang="es-E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289958-D3E5-4B38-8082-F56FA563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89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2AB8A8-D629-47DF-B78C-1F62D56CED5C}"/>
              </a:ext>
            </a:extLst>
          </p:cNvPr>
          <p:cNvSpPr txBox="1">
            <a:spLocks/>
          </p:cNvSpPr>
          <p:nvPr/>
        </p:nvSpPr>
        <p:spPr>
          <a:xfrm>
            <a:off x="2077276" y="2654714"/>
            <a:ext cx="9846367" cy="273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* P(perro|*,El) * P(ladra|El, perro)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* P(fuerte|perro,ladra) * P(</a:t>
            </a:r>
            <a:r>
              <a:rPr lang="es-E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F6153A-E461-43C1-9124-8E7C2D950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00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2AB8A8-D629-47DF-B78C-1F62D56CED5C}"/>
              </a:ext>
            </a:extLst>
          </p:cNvPr>
          <p:cNvSpPr txBox="1">
            <a:spLocks/>
          </p:cNvSpPr>
          <p:nvPr/>
        </p:nvSpPr>
        <p:spPr>
          <a:xfrm>
            <a:off x="2077276" y="2654714"/>
            <a:ext cx="9846367" cy="273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* P(perro|*,El) * P(ladra|El, perro) * P(fuerte|perro,ladra) 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* P(</a:t>
            </a:r>
            <a:r>
              <a:rPr lang="es-ES" sz="2400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AB964DF-8A1C-454F-B394-E22902C8E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814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610782-E21A-4BBF-A528-36EA0C86CCEE}"/>
              </a:ext>
            </a:extLst>
          </p:cNvPr>
          <p:cNvSpPr txBox="1">
            <a:spLocks/>
          </p:cNvSpPr>
          <p:nvPr/>
        </p:nvSpPr>
        <p:spPr>
          <a:xfrm>
            <a:off x="93110" y="1913274"/>
            <a:ext cx="147064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 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E2710B-83E7-4921-AAC5-28121393A328}"/>
              </a:ext>
            </a:extLst>
          </p:cNvPr>
          <p:cNvSpPr txBox="1">
            <a:spLocks/>
          </p:cNvSpPr>
          <p:nvPr/>
        </p:nvSpPr>
        <p:spPr>
          <a:xfrm>
            <a:off x="1563758" y="1699827"/>
            <a:ext cx="3693450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El perro ladra fuerte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C0951F9-CF81-4EAC-8276-1ADF3A1A90CD}"/>
              </a:ext>
            </a:extLst>
          </p:cNvPr>
          <p:cNvSpPr txBox="1">
            <a:spLocks/>
          </p:cNvSpPr>
          <p:nvPr/>
        </p:nvSpPr>
        <p:spPr>
          <a:xfrm>
            <a:off x="215348" y="2710403"/>
            <a:ext cx="1600200" cy="3202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x-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0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*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el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perro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ladra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fuerte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PE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5</a:t>
            </a: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= STOP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2AB8A8-D629-47DF-B78C-1F62D56CED5C}"/>
              </a:ext>
            </a:extLst>
          </p:cNvPr>
          <p:cNvSpPr txBox="1">
            <a:spLocks/>
          </p:cNvSpPr>
          <p:nvPr/>
        </p:nvSpPr>
        <p:spPr>
          <a:xfrm>
            <a:off x="2077276" y="2654714"/>
            <a:ext cx="9846367" cy="2738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* P(perro|*,El) * P(ladra|El, perro) * P(fuerte|perro,ladra) * P(</a:t>
            </a:r>
            <a:r>
              <a:rPr lang="es-ES" sz="24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B3A878-DB86-4534-BD52-FC733E0F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258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9C812FB-9894-4A57-99C6-A2DCFB3549FD}"/>
              </a:ext>
            </a:extLst>
          </p:cNvPr>
          <p:cNvSpPr txBox="1">
            <a:spLocks/>
          </p:cNvSpPr>
          <p:nvPr/>
        </p:nvSpPr>
        <p:spPr>
          <a:xfrm>
            <a:off x="1876328" y="1491842"/>
            <a:ext cx="9798837" cy="2270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Consiste en: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Tener un conjunto finito V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Un parámetro 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q(</a:t>
            </a:r>
            <a:r>
              <a:rPr lang="es-ES" sz="1800" b="1" i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w|u,v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para cada 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trigrama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i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u,v,w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donde cada </a:t>
            </a:r>
            <a:r>
              <a:rPr lang="es-ES" sz="1800" i="1" dirty="0">
                <a:latin typeface="Century Gothic" panose="020B0502020202020204" pitchFamily="34" charset="0"/>
                <a:cs typeface="Aharoni" panose="02010803020104030203" pitchFamily="2" charset="-79"/>
              </a:rPr>
              <a:t>w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az-Cyrl-AZ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Є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V U {STOP} y donde </a:t>
            </a:r>
            <a:r>
              <a:rPr lang="es-ES" sz="1800" i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u,v</a:t>
            </a:r>
            <a:r>
              <a:rPr lang="es-ES" sz="1800" i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az-Cyrl-AZ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Є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V U {*}.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BC0AF9-F13C-40FB-A90F-0BCE363EC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53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9C812FB-9894-4A57-99C6-A2DCFB3549FD}"/>
              </a:ext>
            </a:extLst>
          </p:cNvPr>
          <p:cNvSpPr txBox="1">
            <a:spLocks/>
          </p:cNvSpPr>
          <p:nvPr/>
        </p:nvSpPr>
        <p:spPr>
          <a:xfrm>
            <a:off x="1876328" y="1491842"/>
            <a:ext cx="9798837" cy="2270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Consiste en: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Tener un conjunto finito V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Un parámetro 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q(</a:t>
            </a:r>
            <a:r>
              <a:rPr lang="es-ES" sz="1800" b="1" i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w|u,v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para cada 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trigrama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i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u,v,w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donde cada </a:t>
            </a:r>
            <a:r>
              <a:rPr lang="es-ES" sz="1800" i="1" dirty="0">
                <a:latin typeface="Century Gothic" panose="020B0502020202020204" pitchFamily="34" charset="0"/>
                <a:cs typeface="Aharoni" panose="02010803020104030203" pitchFamily="2" charset="-79"/>
              </a:rPr>
              <a:t>w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az-Cyrl-AZ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Є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V U {STOP} y donde </a:t>
            </a:r>
            <a:r>
              <a:rPr lang="es-ES" sz="1800" i="1" dirty="0" err="1">
                <a:latin typeface="Century Gothic" panose="020B0502020202020204" pitchFamily="34" charset="0"/>
                <a:cs typeface="Aharoni" panose="02010803020104030203" pitchFamily="2" charset="-79"/>
              </a:rPr>
              <a:t>u,v</a:t>
            </a:r>
            <a:r>
              <a:rPr lang="es-ES" sz="1800" i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az-Cyrl-AZ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Є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V U {*}.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D22F49E-CB96-447C-AB93-88B28CE8CDDD}"/>
              </a:ext>
            </a:extLst>
          </p:cNvPr>
          <p:cNvSpPr txBox="1">
            <a:spLocks/>
          </p:cNvSpPr>
          <p:nvPr/>
        </p:nvSpPr>
        <p:spPr>
          <a:xfrm>
            <a:off x="1876327" y="3762476"/>
            <a:ext cx="9798837" cy="1870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la idea es 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APRENDER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esos q (esas probabilidades) dado un CORPUS de entrenamiento = 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ESTIMACIÓN DE PARAMETROS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451C22-2F94-46ED-8310-2FBA62A5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123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13CE7A-0664-4823-B815-447C94240532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Estimación de Parámetros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3F708-8134-4A5A-847A-6FF5358A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21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13CE7A-0664-4823-B815-447C94240532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Estimación de Parámetros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AD97E3-7BEE-4259-89D7-AB83049B0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5" t="23562" r="39565" b="64840"/>
          <a:stretch/>
        </p:blipFill>
        <p:spPr>
          <a:xfrm>
            <a:off x="4452732" y="2424552"/>
            <a:ext cx="2864386" cy="8951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C82553-4062-4A2F-9DD3-A34CD580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23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13CE7A-0664-4823-B815-447C94240532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Estimación de Parámetros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AD97E3-7BEE-4259-89D7-AB83049B0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5" t="23562" r="39565" b="64840"/>
          <a:stretch/>
        </p:blipFill>
        <p:spPr>
          <a:xfrm>
            <a:off x="4452732" y="2424552"/>
            <a:ext cx="2864386" cy="89512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C41981A-7343-4932-9ADF-E5012C1F3FCD}"/>
              </a:ext>
            </a:extLst>
          </p:cNvPr>
          <p:cNvSpPr txBox="1">
            <a:spLocks/>
          </p:cNvSpPr>
          <p:nvPr/>
        </p:nvSpPr>
        <p:spPr>
          <a:xfrm>
            <a:off x="1816842" y="3319673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Estimación de Máxima Similitud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45FBD4-626A-488F-9DF9-E830E8F0A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5AFB89-11BE-4BE9-9C3C-267B6671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044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DE TRIGRAMAS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13CE7A-0664-4823-B815-447C94240532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Estimación de Parámetros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AD97E3-7BEE-4259-89D7-AB83049B0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5" t="23562" r="39565" b="64840"/>
          <a:stretch/>
        </p:blipFill>
        <p:spPr>
          <a:xfrm>
            <a:off x="4452732" y="2424552"/>
            <a:ext cx="2864386" cy="89512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C41981A-7343-4932-9ADF-E5012C1F3FCD}"/>
              </a:ext>
            </a:extLst>
          </p:cNvPr>
          <p:cNvSpPr txBox="1">
            <a:spLocks/>
          </p:cNvSpPr>
          <p:nvPr/>
        </p:nvSpPr>
        <p:spPr>
          <a:xfrm>
            <a:off x="1816842" y="3319673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Estimación de Máxima Similitud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8E6DD1-843A-4580-8506-CE67CFDCF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13" t="59135" r="26848" b="25583"/>
          <a:stretch/>
        </p:blipFill>
        <p:spPr>
          <a:xfrm>
            <a:off x="2493100" y="4089504"/>
            <a:ext cx="7205799" cy="13246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F1C914-51EF-4E01-8E82-9DFEDE4EC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99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056A64-C181-4168-9515-08C71DDE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008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16AC00-4784-43EF-A338-2996A22E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47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808383" y="2529960"/>
            <a:ext cx="1086678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3CD8C7-4552-44B9-9412-2E08D8E9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942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808383" y="2529960"/>
            <a:ext cx="1086678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A175C4-398E-4DD8-AA24-387290363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85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808383" y="2529960"/>
            <a:ext cx="1086678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3AD50F-952C-46D8-B675-2F8D776DDB41}"/>
              </a:ext>
            </a:extLst>
          </p:cNvPr>
          <p:cNvSpPr txBox="1">
            <a:spLocks/>
          </p:cNvSpPr>
          <p:nvPr/>
        </p:nvSpPr>
        <p:spPr>
          <a:xfrm>
            <a:off x="808383" y="3426653"/>
            <a:ext cx="3326295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= count(*,*,El)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count(*,*)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D9B403-7C09-4B6F-834F-36F5A789460B}"/>
              </a:ext>
            </a:extLst>
          </p:cNvPr>
          <p:cNvCxnSpPr>
            <a:cxnSpLocks/>
          </p:cNvCxnSpPr>
          <p:nvPr/>
        </p:nvCxnSpPr>
        <p:spPr>
          <a:xfrm>
            <a:off x="2213113" y="4173262"/>
            <a:ext cx="136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9AFDC7-F090-4EC7-8EE2-FC35AED1C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584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1948068" y="2529960"/>
            <a:ext cx="1537254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3AD50F-952C-46D8-B675-2F8D776DDB41}"/>
              </a:ext>
            </a:extLst>
          </p:cNvPr>
          <p:cNvSpPr txBox="1">
            <a:spLocks/>
          </p:cNvSpPr>
          <p:nvPr/>
        </p:nvSpPr>
        <p:spPr>
          <a:xfrm>
            <a:off x="808383" y="3426653"/>
            <a:ext cx="3326295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= count(*,*,El)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count(*,*)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D9B403-7C09-4B6F-834F-36F5A789460B}"/>
              </a:ext>
            </a:extLst>
          </p:cNvPr>
          <p:cNvCxnSpPr>
            <a:cxnSpLocks/>
          </p:cNvCxnSpPr>
          <p:nvPr/>
        </p:nvCxnSpPr>
        <p:spPr>
          <a:xfrm>
            <a:off x="2213113" y="4173262"/>
            <a:ext cx="136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39842E5-559E-4D96-9DDF-CD342F542A5A}"/>
              </a:ext>
            </a:extLst>
          </p:cNvPr>
          <p:cNvSpPr txBox="1">
            <a:spLocks/>
          </p:cNvSpPr>
          <p:nvPr/>
        </p:nvSpPr>
        <p:spPr>
          <a:xfrm>
            <a:off x="801756" y="4456771"/>
            <a:ext cx="427382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P(perro|*,El) = count(*,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count(*,El)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88AAD94-BE07-4314-8495-59702983778A}"/>
              </a:ext>
            </a:extLst>
          </p:cNvPr>
          <p:cNvCxnSpPr>
            <a:cxnSpLocks/>
          </p:cNvCxnSpPr>
          <p:nvPr/>
        </p:nvCxnSpPr>
        <p:spPr>
          <a:xfrm>
            <a:off x="2802833" y="5203380"/>
            <a:ext cx="18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FD54164F-6811-41C3-8C8C-04D496E6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436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3578087" y="2529960"/>
            <a:ext cx="2136572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3AD50F-952C-46D8-B675-2F8D776DDB41}"/>
              </a:ext>
            </a:extLst>
          </p:cNvPr>
          <p:cNvSpPr txBox="1">
            <a:spLocks/>
          </p:cNvSpPr>
          <p:nvPr/>
        </p:nvSpPr>
        <p:spPr>
          <a:xfrm>
            <a:off x="808383" y="3426653"/>
            <a:ext cx="3326295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= count(*,*,El)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count(*,*)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D9B403-7C09-4B6F-834F-36F5A789460B}"/>
              </a:ext>
            </a:extLst>
          </p:cNvPr>
          <p:cNvCxnSpPr>
            <a:cxnSpLocks/>
          </p:cNvCxnSpPr>
          <p:nvPr/>
        </p:nvCxnSpPr>
        <p:spPr>
          <a:xfrm>
            <a:off x="2213113" y="4173262"/>
            <a:ext cx="136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39842E5-559E-4D96-9DDF-CD342F542A5A}"/>
              </a:ext>
            </a:extLst>
          </p:cNvPr>
          <p:cNvSpPr txBox="1">
            <a:spLocks/>
          </p:cNvSpPr>
          <p:nvPr/>
        </p:nvSpPr>
        <p:spPr>
          <a:xfrm>
            <a:off x="801756" y="4456771"/>
            <a:ext cx="427382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P(perro|*,El) = count(*,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count(*,El)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88AAD94-BE07-4314-8495-59702983778A}"/>
              </a:ext>
            </a:extLst>
          </p:cNvPr>
          <p:cNvCxnSpPr>
            <a:cxnSpLocks/>
          </p:cNvCxnSpPr>
          <p:nvPr/>
        </p:nvCxnSpPr>
        <p:spPr>
          <a:xfrm>
            <a:off x="2802833" y="5203380"/>
            <a:ext cx="18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009F164-E8E7-4F32-AF1A-F09E175E337C}"/>
              </a:ext>
            </a:extLst>
          </p:cNvPr>
          <p:cNvSpPr txBox="1">
            <a:spLocks/>
          </p:cNvSpPr>
          <p:nvPr/>
        </p:nvSpPr>
        <p:spPr>
          <a:xfrm>
            <a:off x="801756" y="5533957"/>
            <a:ext cx="5294244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D4D79A9-FFB7-4D00-853F-F53C405D01B7}"/>
              </a:ext>
            </a:extLst>
          </p:cNvPr>
          <p:cNvCxnSpPr>
            <a:cxnSpLocks/>
          </p:cNvCxnSpPr>
          <p:nvPr/>
        </p:nvCxnSpPr>
        <p:spPr>
          <a:xfrm>
            <a:off x="3266659" y="6267314"/>
            <a:ext cx="244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9E018428-6942-47CA-9CF4-5A62ABC1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7347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5764702" y="2529960"/>
            <a:ext cx="2623924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3AD50F-952C-46D8-B675-2F8D776DDB41}"/>
              </a:ext>
            </a:extLst>
          </p:cNvPr>
          <p:cNvSpPr txBox="1">
            <a:spLocks/>
          </p:cNvSpPr>
          <p:nvPr/>
        </p:nvSpPr>
        <p:spPr>
          <a:xfrm>
            <a:off x="808383" y="3426653"/>
            <a:ext cx="3326295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= count(*,*,El)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count(*,*)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D9B403-7C09-4B6F-834F-36F5A789460B}"/>
              </a:ext>
            </a:extLst>
          </p:cNvPr>
          <p:cNvCxnSpPr>
            <a:cxnSpLocks/>
          </p:cNvCxnSpPr>
          <p:nvPr/>
        </p:nvCxnSpPr>
        <p:spPr>
          <a:xfrm>
            <a:off x="2213113" y="4173262"/>
            <a:ext cx="136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39842E5-559E-4D96-9DDF-CD342F542A5A}"/>
              </a:ext>
            </a:extLst>
          </p:cNvPr>
          <p:cNvSpPr txBox="1">
            <a:spLocks/>
          </p:cNvSpPr>
          <p:nvPr/>
        </p:nvSpPr>
        <p:spPr>
          <a:xfrm>
            <a:off x="801756" y="4456771"/>
            <a:ext cx="427382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P(perro|*,El) = count(*,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count(*,El)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88AAD94-BE07-4314-8495-59702983778A}"/>
              </a:ext>
            </a:extLst>
          </p:cNvPr>
          <p:cNvCxnSpPr>
            <a:cxnSpLocks/>
          </p:cNvCxnSpPr>
          <p:nvPr/>
        </p:nvCxnSpPr>
        <p:spPr>
          <a:xfrm>
            <a:off x="2802833" y="5203380"/>
            <a:ext cx="18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009F164-E8E7-4F32-AF1A-F09E175E337C}"/>
              </a:ext>
            </a:extLst>
          </p:cNvPr>
          <p:cNvSpPr txBox="1">
            <a:spLocks/>
          </p:cNvSpPr>
          <p:nvPr/>
        </p:nvSpPr>
        <p:spPr>
          <a:xfrm>
            <a:off x="801756" y="5533957"/>
            <a:ext cx="5294244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D4D79A9-FFB7-4D00-853F-F53C405D01B7}"/>
              </a:ext>
            </a:extLst>
          </p:cNvPr>
          <p:cNvCxnSpPr>
            <a:cxnSpLocks/>
          </p:cNvCxnSpPr>
          <p:nvPr/>
        </p:nvCxnSpPr>
        <p:spPr>
          <a:xfrm>
            <a:off x="3266659" y="6267314"/>
            <a:ext cx="244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2D94678-8172-43A4-BD94-20402F717555}"/>
              </a:ext>
            </a:extLst>
          </p:cNvPr>
          <p:cNvSpPr txBox="1">
            <a:spLocks/>
          </p:cNvSpPr>
          <p:nvPr/>
        </p:nvSpPr>
        <p:spPr>
          <a:xfrm>
            <a:off x="5864087" y="3426653"/>
            <a:ext cx="6182139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fuerte|perro,ladra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perro,ladra,fuerte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      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C830757-2555-4B6A-B7BD-2F635D7BE866}"/>
              </a:ext>
            </a:extLst>
          </p:cNvPr>
          <p:cNvCxnSpPr>
            <a:cxnSpLocks/>
          </p:cNvCxnSpPr>
          <p:nvPr/>
        </p:nvCxnSpPr>
        <p:spPr>
          <a:xfrm>
            <a:off x="8845823" y="4173262"/>
            <a:ext cx="313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AC7CC3FF-CA55-4B2D-9F48-2CDE2C882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089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3DF9BE-59A8-4C70-BBA7-BA7BD9CC91A9}"/>
              </a:ext>
            </a:extLst>
          </p:cNvPr>
          <p:cNvSpPr/>
          <p:nvPr/>
        </p:nvSpPr>
        <p:spPr>
          <a:xfrm>
            <a:off x="8481402" y="2529960"/>
            <a:ext cx="2663675" cy="4385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3AD50F-952C-46D8-B675-2F8D776DDB41}"/>
              </a:ext>
            </a:extLst>
          </p:cNvPr>
          <p:cNvSpPr txBox="1">
            <a:spLocks/>
          </p:cNvSpPr>
          <p:nvPr/>
        </p:nvSpPr>
        <p:spPr>
          <a:xfrm>
            <a:off x="808383" y="3426653"/>
            <a:ext cx="3326295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P(El|*,*) = count(*,*,El)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count(*,*)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D9B403-7C09-4B6F-834F-36F5A789460B}"/>
              </a:ext>
            </a:extLst>
          </p:cNvPr>
          <p:cNvCxnSpPr>
            <a:cxnSpLocks/>
          </p:cNvCxnSpPr>
          <p:nvPr/>
        </p:nvCxnSpPr>
        <p:spPr>
          <a:xfrm>
            <a:off x="2213113" y="4173262"/>
            <a:ext cx="136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39842E5-559E-4D96-9DDF-CD342F542A5A}"/>
              </a:ext>
            </a:extLst>
          </p:cNvPr>
          <p:cNvSpPr txBox="1">
            <a:spLocks/>
          </p:cNvSpPr>
          <p:nvPr/>
        </p:nvSpPr>
        <p:spPr>
          <a:xfrm>
            <a:off x="801756" y="4456771"/>
            <a:ext cx="427382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P(perro|*,El) = count(*,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count(*,El)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88AAD94-BE07-4314-8495-59702983778A}"/>
              </a:ext>
            </a:extLst>
          </p:cNvPr>
          <p:cNvCxnSpPr>
            <a:cxnSpLocks/>
          </p:cNvCxnSpPr>
          <p:nvPr/>
        </p:nvCxnSpPr>
        <p:spPr>
          <a:xfrm>
            <a:off x="2802833" y="5203380"/>
            <a:ext cx="18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009F164-E8E7-4F32-AF1A-F09E175E337C}"/>
              </a:ext>
            </a:extLst>
          </p:cNvPr>
          <p:cNvSpPr txBox="1">
            <a:spLocks/>
          </p:cNvSpPr>
          <p:nvPr/>
        </p:nvSpPr>
        <p:spPr>
          <a:xfrm>
            <a:off x="801756" y="5533957"/>
            <a:ext cx="5294244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D4D79A9-FFB7-4D00-853F-F53C405D01B7}"/>
              </a:ext>
            </a:extLst>
          </p:cNvPr>
          <p:cNvCxnSpPr>
            <a:cxnSpLocks/>
          </p:cNvCxnSpPr>
          <p:nvPr/>
        </p:nvCxnSpPr>
        <p:spPr>
          <a:xfrm>
            <a:off x="3266659" y="6267314"/>
            <a:ext cx="244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D2D94678-8172-43A4-BD94-20402F717555}"/>
              </a:ext>
            </a:extLst>
          </p:cNvPr>
          <p:cNvSpPr txBox="1">
            <a:spLocks/>
          </p:cNvSpPr>
          <p:nvPr/>
        </p:nvSpPr>
        <p:spPr>
          <a:xfrm>
            <a:off x="5864087" y="3426653"/>
            <a:ext cx="6182139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fuerte|perro,ladra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perro,ladra,fuerte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      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perro,ladra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C830757-2555-4B6A-B7BD-2F635D7BE866}"/>
              </a:ext>
            </a:extLst>
          </p:cNvPr>
          <p:cNvCxnSpPr>
            <a:cxnSpLocks/>
          </p:cNvCxnSpPr>
          <p:nvPr/>
        </p:nvCxnSpPr>
        <p:spPr>
          <a:xfrm>
            <a:off x="8845823" y="4173262"/>
            <a:ext cx="313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01DC9F76-B910-427C-A602-1E17C87F7B59}"/>
              </a:ext>
            </a:extLst>
          </p:cNvPr>
          <p:cNvSpPr txBox="1">
            <a:spLocks/>
          </p:cNvSpPr>
          <p:nvPr/>
        </p:nvSpPr>
        <p:spPr>
          <a:xfrm>
            <a:off x="5864087" y="4538364"/>
            <a:ext cx="6113736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=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ladra,fuerte,STOP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                               count(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256E493-F120-4AD5-BE4C-0FB1A43A375E}"/>
              </a:ext>
            </a:extLst>
          </p:cNvPr>
          <p:cNvCxnSpPr>
            <a:cxnSpLocks/>
          </p:cNvCxnSpPr>
          <p:nvPr/>
        </p:nvCxnSpPr>
        <p:spPr>
          <a:xfrm>
            <a:off x="8845823" y="5216632"/>
            <a:ext cx="298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1D2D665C-98D4-47EC-8D8B-8699547BF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finito de términos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81A34-5B98-4A47-8C13-0259128F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6" t="26321" r="21848" b="67545"/>
          <a:stretch/>
        </p:blipFill>
        <p:spPr>
          <a:xfrm>
            <a:off x="2830537" y="2269739"/>
            <a:ext cx="6241774" cy="4204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D15A510-883E-4B33-BDBA-1C4B1DDA3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628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040196" y="531292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EJEMPLO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5921C-A2E2-4E77-A803-5048EAAC3F9C}"/>
              </a:ext>
            </a:extLst>
          </p:cNvPr>
          <p:cNvSpPr txBox="1">
            <a:spLocks/>
          </p:cNvSpPr>
          <p:nvPr/>
        </p:nvSpPr>
        <p:spPr>
          <a:xfrm>
            <a:off x="801756" y="1806575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P(El, perro, ladra, fuerte) = P(El|*,*)*P(perro|*,El)*P(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ladra|El,perro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)*P(fuerte|perro,ladra)*P(</a:t>
            </a:r>
            <a:r>
              <a:rPr lang="es-ES" sz="2000" dirty="0" err="1">
                <a:latin typeface="Century Gothic" panose="020B0502020202020204" pitchFamily="34" charset="0"/>
                <a:cs typeface="Aharoni" panose="02010803020104030203" pitchFamily="2" charset="-79"/>
              </a:rPr>
              <a:t>STOP|ladra,fuerte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F06464-A6F4-4406-A8B2-59211801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4" y="1573026"/>
            <a:ext cx="4119770" cy="71303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07CB673E-AF5E-4D32-9109-FBFB304E07FC}"/>
              </a:ext>
            </a:extLst>
          </p:cNvPr>
          <p:cNvSpPr txBox="1">
            <a:spLocks/>
          </p:cNvSpPr>
          <p:nvPr/>
        </p:nvSpPr>
        <p:spPr>
          <a:xfrm>
            <a:off x="930136" y="3010383"/>
            <a:ext cx="10588487" cy="136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3       3     2      1      1        1</a:t>
            </a:r>
          </a:p>
          <a:p>
            <a:pPr>
              <a:lnSpc>
                <a:spcPct val="11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    *      *      *       *      = </a:t>
            </a:r>
          </a:p>
          <a:p>
            <a:pPr>
              <a:lnSpc>
                <a:spcPct val="11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3       3     3      2      1        3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C0B0943-8F12-4C4E-8E95-84292CB74F9A}"/>
              </a:ext>
            </a:extLst>
          </p:cNvPr>
          <p:cNvCxnSpPr>
            <a:cxnSpLocks/>
          </p:cNvCxnSpPr>
          <p:nvPr/>
        </p:nvCxnSpPr>
        <p:spPr>
          <a:xfrm>
            <a:off x="930136" y="3643176"/>
            <a:ext cx="3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78F33DB-59F4-4795-9ADF-A56A18A0F86F}"/>
              </a:ext>
            </a:extLst>
          </p:cNvPr>
          <p:cNvCxnSpPr>
            <a:cxnSpLocks/>
          </p:cNvCxnSpPr>
          <p:nvPr/>
        </p:nvCxnSpPr>
        <p:spPr>
          <a:xfrm>
            <a:off x="1533104" y="3649804"/>
            <a:ext cx="3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5A945B8-45B3-4A43-B4C6-EDCB40CE2F4E}"/>
              </a:ext>
            </a:extLst>
          </p:cNvPr>
          <p:cNvCxnSpPr>
            <a:cxnSpLocks/>
          </p:cNvCxnSpPr>
          <p:nvPr/>
        </p:nvCxnSpPr>
        <p:spPr>
          <a:xfrm>
            <a:off x="2036695" y="3649804"/>
            <a:ext cx="3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0945C82-D898-45FA-A6E8-2AFA545E999A}"/>
              </a:ext>
            </a:extLst>
          </p:cNvPr>
          <p:cNvCxnSpPr>
            <a:cxnSpLocks/>
          </p:cNvCxnSpPr>
          <p:nvPr/>
        </p:nvCxnSpPr>
        <p:spPr>
          <a:xfrm>
            <a:off x="2593284" y="3649804"/>
            <a:ext cx="3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B6DB6DC-CDB6-4E37-BAEB-E06F53790DC1}"/>
              </a:ext>
            </a:extLst>
          </p:cNvPr>
          <p:cNvCxnSpPr>
            <a:cxnSpLocks/>
          </p:cNvCxnSpPr>
          <p:nvPr/>
        </p:nvCxnSpPr>
        <p:spPr>
          <a:xfrm>
            <a:off x="3176384" y="3649804"/>
            <a:ext cx="3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372606B-F994-4143-848F-835E3231BCB1}"/>
              </a:ext>
            </a:extLst>
          </p:cNvPr>
          <p:cNvCxnSpPr>
            <a:cxnSpLocks/>
          </p:cNvCxnSpPr>
          <p:nvPr/>
        </p:nvCxnSpPr>
        <p:spPr>
          <a:xfrm>
            <a:off x="3838993" y="3649803"/>
            <a:ext cx="3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B43BD019-E345-4F23-BE04-9CC6CBC53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402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6AE24DE-1C38-49AD-8ECD-092652F7E442}"/>
              </a:ext>
            </a:extLst>
          </p:cNvPr>
          <p:cNvSpPr txBox="1">
            <a:spLocks/>
          </p:cNvSpPr>
          <p:nvPr/>
        </p:nvSpPr>
        <p:spPr>
          <a:xfrm>
            <a:off x="532565" y="1612247"/>
            <a:ext cx="11195609" cy="171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Explicar gráficamente cual seria el principal problema del método básico que acabamos de ver.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D063D3-E399-47E7-9F3F-22FA9CAAD38A}"/>
              </a:ext>
            </a:extLst>
          </p:cNvPr>
          <p:cNvSpPr txBox="1"/>
          <p:nvPr/>
        </p:nvSpPr>
        <p:spPr>
          <a:xfrm>
            <a:off x="2411257" y="650214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TAREA N° 1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C8565A-8FBD-4A02-824C-E0E85B29A263}"/>
              </a:ext>
            </a:extLst>
          </p:cNvPr>
          <p:cNvSpPr txBox="1">
            <a:spLocks/>
          </p:cNvSpPr>
          <p:nvPr/>
        </p:nvSpPr>
        <p:spPr>
          <a:xfrm>
            <a:off x="1539089" y="3204016"/>
            <a:ext cx="9182559" cy="171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Este modelo NO va a generalizar a oraciones que NO vimos en el CORPUS de entrenamiento. Cualquier oración que NO esta en el CORPUS de entrenamiento tiene probabilidad 0%.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4B254A-6753-4D52-81FB-7C45DDF4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078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0F6CB-BCFC-4EE9-9BA0-F336E25FA8D4}"/>
              </a:ext>
            </a:extLst>
          </p:cNvPr>
          <p:cNvSpPr txBox="1"/>
          <p:nvPr/>
        </p:nvSpPr>
        <p:spPr>
          <a:xfrm>
            <a:off x="2411257" y="650214"/>
            <a:ext cx="7369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E94E4F"/>
                </a:solidFill>
                <a:latin typeface="Century Gothic" panose="020B0502020202020204" pitchFamily="34" charset="0"/>
              </a:rPr>
              <a:t>TAREA N° 2</a:t>
            </a:r>
            <a:endParaRPr lang="es-PE" sz="6000" dirty="0">
              <a:solidFill>
                <a:srgbClr val="E9464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713057F-E31B-4EE4-8B4F-3DD36D69011A}"/>
              </a:ext>
            </a:extLst>
          </p:cNvPr>
          <p:cNvSpPr txBox="1">
            <a:spLocks/>
          </p:cNvSpPr>
          <p:nvPr/>
        </p:nvSpPr>
        <p:spPr>
          <a:xfrm>
            <a:off x="1119808" y="1877132"/>
            <a:ext cx="10588487" cy="417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1. Dado el siguiente CORPUS de entrenamiento.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	“Mi amigo Miguel Diaz es feliz”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	“Mi amigo Miguel Diaz es triste”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	“Miguel Diaz es mi mejor amigo”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	“ Tengo varios amigos”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2. Calcular la probabilidad de la siguiente oración: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	“Miguel Diaz es mi mejor amigo”</a:t>
            </a:r>
            <a:endParaRPr lang="es-ES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DA645C-8BC7-4501-8E40-6D823E428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finito de términos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81A34-5B98-4A47-8C13-0259128F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6" t="26321" r="21848" b="67545"/>
          <a:stretch/>
        </p:blipFill>
        <p:spPr>
          <a:xfrm>
            <a:off x="2830537" y="2269739"/>
            <a:ext cx="6241774" cy="42045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41DB0F0-EBA6-4868-A400-97D839ECD996}"/>
              </a:ext>
            </a:extLst>
          </p:cNvPr>
          <p:cNvSpPr txBox="1">
            <a:spLocks/>
          </p:cNvSpPr>
          <p:nvPr/>
        </p:nvSpPr>
        <p:spPr>
          <a:xfrm>
            <a:off x="1936015" y="2967679"/>
            <a:ext cx="7936855" cy="95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de oraciones (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strings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que se pueden formar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b="1" baseline="30000" dirty="0">
                <a:latin typeface="Century Gothic" panose="020B0502020202020204" pitchFamily="34" charset="0"/>
                <a:cs typeface="Aharoni" panose="02010803020104030203" pitchFamily="2" charset="-79"/>
              </a:rPr>
              <a:t>+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FAF45B-FB4E-4571-AB72-7AC82BEFC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finito de términos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81A34-5B98-4A47-8C13-0259128F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6" t="26321" r="21848" b="67545"/>
          <a:stretch/>
        </p:blipFill>
        <p:spPr>
          <a:xfrm>
            <a:off x="2830537" y="2269739"/>
            <a:ext cx="6241774" cy="42045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41DB0F0-EBA6-4868-A400-97D839ECD996}"/>
              </a:ext>
            </a:extLst>
          </p:cNvPr>
          <p:cNvSpPr txBox="1">
            <a:spLocks/>
          </p:cNvSpPr>
          <p:nvPr/>
        </p:nvSpPr>
        <p:spPr>
          <a:xfrm>
            <a:off x="1936015" y="2967679"/>
            <a:ext cx="7936855" cy="95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de oraciones (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strings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que se pueden formar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b="1" baseline="30000" dirty="0">
                <a:latin typeface="Century Gothic" panose="020B0502020202020204" pitchFamily="34" charset="0"/>
                <a:cs typeface="Aharoni" panose="02010803020104030203" pitchFamily="2" charset="-79"/>
              </a:rPr>
              <a:t>+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BE08F0F-47C1-4182-87FF-96283C4B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43677" r="26087" b="21523"/>
          <a:stretch/>
        </p:blipFill>
        <p:spPr>
          <a:xfrm>
            <a:off x="2830537" y="4083730"/>
            <a:ext cx="6241774" cy="23853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94292B-12D8-4DDB-B0C6-E19516A78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finito de términos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81A34-5B98-4A47-8C13-0259128F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6" t="26321" r="21848" b="67545"/>
          <a:stretch/>
        </p:blipFill>
        <p:spPr>
          <a:xfrm>
            <a:off x="2830537" y="2269739"/>
            <a:ext cx="6241774" cy="42045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41DB0F0-EBA6-4868-A400-97D839ECD996}"/>
              </a:ext>
            </a:extLst>
          </p:cNvPr>
          <p:cNvSpPr txBox="1">
            <a:spLocks/>
          </p:cNvSpPr>
          <p:nvPr/>
        </p:nvSpPr>
        <p:spPr>
          <a:xfrm>
            <a:off x="1936015" y="2967679"/>
            <a:ext cx="7936855" cy="95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de oraciones (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strings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que se pueden formar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b="1" baseline="30000" dirty="0">
                <a:latin typeface="Century Gothic" panose="020B0502020202020204" pitchFamily="34" charset="0"/>
                <a:cs typeface="Aharoni" panose="02010803020104030203" pitchFamily="2" charset="-79"/>
              </a:rPr>
              <a:t>+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BE08F0F-47C1-4182-87FF-96283C4B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43677" r="26087" b="21523"/>
          <a:stretch/>
        </p:blipFill>
        <p:spPr>
          <a:xfrm>
            <a:off x="2830537" y="4083730"/>
            <a:ext cx="6241774" cy="238539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14ABD99-B613-43FE-9A05-D96A98DA2013}"/>
              </a:ext>
            </a:extLst>
          </p:cNvPr>
          <p:cNvSpPr/>
          <p:nvPr/>
        </p:nvSpPr>
        <p:spPr>
          <a:xfrm>
            <a:off x="3299792" y="4131190"/>
            <a:ext cx="940904" cy="414306"/>
          </a:xfrm>
          <a:prstGeom prst="rect">
            <a:avLst/>
          </a:prstGeom>
          <a:noFill/>
          <a:ln w="28575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15DCB72-165D-4138-9646-0BE976A2B11C}"/>
              </a:ext>
            </a:extLst>
          </p:cNvPr>
          <p:cNvSpPr txBox="1">
            <a:spLocks/>
          </p:cNvSpPr>
          <p:nvPr/>
        </p:nvSpPr>
        <p:spPr>
          <a:xfrm>
            <a:off x="4370324" y="3655633"/>
            <a:ext cx="4745196" cy="114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Se usa un símbolo especial para identificar el fin de la oración (token especial).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964F51-D329-45FD-B66D-7CC3F074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 quiero obtener un Modelamiento de Lenguaje.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8AD31F-0D1B-4422-B68C-4E479CD03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1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 quiero obtener un Modelamiento de Lenguaje.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7DE02B8-3953-4E13-B3B3-CB841543E4D8}"/>
              </a:ext>
            </a:extLst>
          </p:cNvPr>
          <p:cNvSpPr txBox="1">
            <a:spLocks/>
          </p:cNvSpPr>
          <p:nvPr/>
        </p:nvSpPr>
        <p:spPr>
          <a:xfrm>
            <a:off x="1936015" y="2170404"/>
            <a:ext cx="8319970" cy="125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Debemos tener un conjunto de entrenamiento de oraciones (CORPUS de entrenamiento).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FA52AA-4C8E-45FA-AC2A-20171E5F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C43995-DE99-406A-A8F4-941A8A27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 quiero obtener un Modelamiento de Lenguaje.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7DE02B8-3953-4E13-B3B3-CB841543E4D8}"/>
              </a:ext>
            </a:extLst>
          </p:cNvPr>
          <p:cNvSpPr txBox="1">
            <a:spLocks/>
          </p:cNvSpPr>
          <p:nvPr/>
        </p:nvSpPr>
        <p:spPr>
          <a:xfrm>
            <a:off x="1936015" y="2170404"/>
            <a:ext cx="8319970" cy="125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Debemos tener un conjunto de entrenamiento de oraciones (CORPUS de entrenamiento).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61C4BB3-AC79-4371-8EFA-C4D6BEB615D9}"/>
              </a:ext>
            </a:extLst>
          </p:cNvPr>
          <p:cNvSpPr txBox="1">
            <a:spLocks/>
          </p:cNvSpPr>
          <p:nvPr/>
        </p:nvSpPr>
        <p:spPr>
          <a:xfrm>
            <a:off x="1936015" y="3156368"/>
            <a:ext cx="8319970" cy="125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Necesitamos aprender una distribución de probabilidad P.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4F71C3-741F-43A3-8973-D37DEC718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1" t="40575" r="25871" b="45505"/>
          <a:stretch/>
        </p:blipFill>
        <p:spPr>
          <a:xfrm>
            <a:off x="2760928" y="4258032"/>
            <a:ext cx="6670144" cy="1200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A6C652-2339-4E84-886C-66BB92D3E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Si quiero obtener un Modelamiento de Lenguaje.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7DE02B8-3953-4E13-B3B3-CB841543E4D8}"/>
              </a:ext>
            </a:extLst>
          </p:cNvPr>
          <p:cNvSpPr txBox="1">
            <a:spLocks/>
          </p:cNvSpPr>
          <p:nvPr/>
        </p:nvSpPr>
        <p:spPr>
          <a:xfrm>
            <a:off x="1936015" y="2170404"/>
            <a:ext cx="8319970" cy="125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Debemos tener un conjunto de entrenamiento de oraciones (CORPUS de entrenamiento).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61C4BB3-AC79-4371-8EFA-C4D6BEB615D9}"/>
              </a:ext>
            </a:extLst>
          </p:cNvPr>
          <p:cNvSpPr txBox="1">
            <a:spLocks/>
          </p:cNvSpPr>
          <p:nvPr/>
        </p:nvSpPr>
        <p:spPr>
          <a:xfrm>
            <a:off x="1936015" y="3156368"/>
            <a:ext cx="8319970" cy="125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Necesitamos </a:t>
            </a:r>
            <a:r>
              <a:rPr lang="es-ES" sz="20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aprender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una distribución de probabilidad P.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4F71C3-741F-43A3-8973-D37DEC718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1" t="40575" r="25871" b="45505"/>
          <a:stretch/>
        </p:blipFill>
        <p:spPr>
          <a:xfrm>
            <a:off x="2760928" y="4258032"/>
            <a:ext cx="6670144" cy="1200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4CF3454-05B8-45E9-8195-2238D2585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2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2C37C7-F6AF-49FE-B5A2-1AE22E22DA06}"/>
              </a:ext>
            </a:extLst>
          </p:cNvPr>
          <p:cNvSpPr txBox="1">
            <a:spLocks/>
          </p:cNvSpPr>
          <p:nvPr/>
        </p:nvSpPr>
        <p:spPr>
          <a:xfrm>
            <a:off x="3508494" y="393296"/>
            <a:ext cx="4982836" cy="78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¿De donde partimos?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6D0C5-76AC-464D-9E01-7B0312D0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2C37C7-F6AF-49FE-B5A2-1AE22E22DA06}"/>
              </a:ext>
            </a:extLst>
          </p:cNvPr>
          <p:cNvSpPr txBox="1">
            <a:spLocks/>
          </p:cNvSpPr>
          <p:nvPr/>
        </p:nvSpPr>
        <p:spPr>
          <a:xfrm>
            <a:off x="3508494" y="393296"/>
            <a:ext cx="4982836" cy="78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¿De donde partimos?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1378227" y="2422179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1689654" y="2680597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3349470" y="2680596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009286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1689654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3349470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009285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2017283" y="2599211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7166073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2244282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2237656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2244282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2244282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2244282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7195935" y="3553369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2233034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387630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386967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387630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387630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387630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386505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559481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558818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559481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559481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559481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558356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21B68A9-8608-4969-9AD8-3FEF70EC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2C37C7-F6AF-49FE-B5A2-1AE22E22DA06}"/>
              </a:ext>
            </a:extLst>
          </p:cNvPr>
          <p:cNvSpPr txBox="1">
            <a:spLocks/>
          </p:cNvSpPr>
          <p:nvPr/>
        </p:nvSpPr>
        <p:spPr>
          <a:xfrm>
            <a:off x="3508494" y="393296"/>
            <a:ext cx="4982836" cy="78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¿De donde partimos?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1378227" y="2422179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1689654" y="2680597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3349470" y="2680596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009286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1689654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3349470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009285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2017283" y="2599211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7166073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2244282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2237656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2244282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2244282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2244282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7195935" y="3553369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2233034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387630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386967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387630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387630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387630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386505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559481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558818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559481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559481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559481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558356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errar llave 38">
            <a:extLst>
              <a:ext uri="{FF2B5EF4-FFF2-40B4-BE49-F238E27FC236}">
                <a16:creationId xmlns:a16="http://schemas.microsoft.com/office/drawing/2014/main" id="{EA87EAE4-0EAD-472A-9149-F0B1CEDA6ACD}"/>
              </a:ext>
            </a:extLst>
          </p:cNvPr>
          <p:cNvSpPr/>
          <p:nvPr/>
        </p:nvSpPr>
        <p:spPr>
          <a:xfrm rot="16200000">
            <a:off x="3752897" y="-91209"/>
            <a:ext cx="659555" cy="479528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B7012EBB-97F1-4A97-894D-3EC1A05DD1F5}"/>
              </a:ext>
            </a:extLst>
          </p:cNvPr>
          <p:cNvSpPr txBox="1">
            <a:spLocks/>
          </p:cNvSpPr>
          <p:nvPr/>
        </p:nvSpPr>
        <p:spPr>
          <a:xfrm>
            <a:off x="2000172" y="1302043"/>
            <a:ext cx="4480144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Base de datos de entrenamiento – atributos o características</a:t>
            </a:r>
            <a:endParaRPr lang="es-PE" sz="16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ED1CBBD-4E7C-42F2-AD80-894D11658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2C37C7-F6AF-49FE-B5A2-1AE22E22DA06}"/>
              </a:ext>
            </a:extLst>
          </p:cNvPr>
          <p:cNvSpPr txBox="1">
            <a:spLocks/>
          </p:cNvSpPr>
          <p:nvPr/>
        </p:nvSpPr>
        <p:spPr>
          <a:xfrm>
            <a:off x="3508494" y="393296"/>
            <a:ext cx="4982836" cy="78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¿De donde partimos?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1378227" y="2422179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1689654" y="2680597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3349470" y="2680596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009286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1689654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3349470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009285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2017283" y="2599211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7166073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2244282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2237656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2244282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2244282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2244282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7195935" y="3553369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2233034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387630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386967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387630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387630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387630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386505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559481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558818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559481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559481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559481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558356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C2C1CF08-A7FE-4522-BC0A-CFFA8775B797}"/>
              </a:ext>
            </a:extLst>
          </p:cNvPr>
          <p:cNvSpPr/>
          <p:nvPr/>
        </p:nvSpPr>
        <p:spPr>
          <a:xfrm rot="16200000">
            <a:off x="3752897" y="-91209"/>
            <a:ext cx="659555" cy="479528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0511F1BD-49BA-464A-B6BA-5AF3DB307282}"/>
              </a:ext>
            </a:extLst>
          </p:cNvPr>
          <p:cNvSpPr txBox="1">
            <a:spLocks/>
          </p:cNvSpPr>
          <p:nvPr/>
        </p:nvSpPr>
        <p:spPr>
          <a:xfrm>
            <a:off x="2000172" y="1302043"/>
            <a:ext cx="4480144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Base de datos de entrenamiento – atributos o características</a:t>
            </a:r>
            <a:endParaRPr lang="es-PE" sz="16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Cerrar llave 50">
            <a:extLst>
              <a:ext uri="{FF2B5EF4-FFF2-40B4-BE49-F238E27FC236}">
                <a16:creationId xmlns:a16="http://schemas.microsoft.com/office/drawing/2014/main" id="{034C9FEC-C447-4127-9E8F-A4F7269F130F}"/>
              </a:ext>
            </a:extLst>
          </p:cNvPr>
          <p:cNvSpPr/>
          <p:nvPr/>
        </p:nvSpPr>
        <p:spPr>
          <a:xfrm rot="16200000">
            <a:off x="7518175" y="1494943"/>
            <a:ext cx="659555" cy="1611522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17B3A54E-147A-4D35-A312-300A444C2E48}"/>
              </a:ext>
            </a:extLst>
          </p:cNvPr>
          <p:cNvSpPr txBox="1">
            <a:spLocks/>
          </p:cNvSpPr>
          <p:nvPr/>
        </p:nvSpPr>
        <p:spPr>
          <a:xfrm>
            <a:off x="6765638" y="1363587"/>
            <a:ext cx="2210210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1600" dirty="0">
              <a:solidFill>
                <a:srgbClr val="00B05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B3D8BF3-6561-4CE1-A5A8-2757514F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1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2C37C7-F6AF-49FE-B5A2-1AE22E22DA06}"/>
              </a:ext>
            </a:extLst>
          </p:cNvPr>
          <p:cNvSpPr txBox="1">
            <a:spLocks/>
          </p:cNvSpPr>
          <p:nvPr/>
        </p:nvSpPr>
        <p:spPr>
          <a:xfrm>
            <a:off x="3508494" y="393296"/>
            <a:ext cx="4982836" cy="78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¿De donde partimos?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1378227" y="2422179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1689654" y="2680597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3349470" y="2680596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009286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1689654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3349470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009285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2017283" y="2599211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7166073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2244282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2237656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2244282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2244282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2244282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7195935" y="3553369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2233034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387630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386967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387630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387630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387630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386505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559481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558818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559481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559481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559481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558356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7FA678A-3D58-43B3-B03B-E7B7815316EF}"/>
              </a:ext>
            </a:extLst>
          </p:cNvPr>
          <p:cNvSpPr/>
          <p:nvPr/>
        </p:nvSpPr>
        <p:spPr>
          <a:xfrm>
            <a:off x="7763813" y="3793238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F2C3356-1C5F-403C-996F-4A46281F147A}"/>
              </a:ext>
            </a:extLst>
          </p:cNvPr>
          <p:cNvSpPr/>
          <p:nvPr/>
        </p:nvSpPr>
        <p:spPr>
          <a:xfrm>
            <a:off x="7757187" y="4138251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E87347B-E069-428C-AA59-A28050BD695F}"/>
              </a:ext>
            </a:extLst>
          </p:cNvPr>
          <p:cNvSpPr/>
          <p:nvPr/>
        </p:nvSpPr>
        <p:spPr>
          <a:xfrm>
            <a:off x="7763813" y="4531172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61AC796-8A82-42DC-80FC-43514E841F14}"/>
              </a:ext>
            </a:extLst>
          </p:cNvPr>
          <p:cNvSpPr/>
          <p:nvPr/>
        </p:nvSpPr>
        <p:spPr>
          <a:xfrm>
            <a:off x="7763813" y="4881913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15F609-DF61-4385-B024-C8BB1153DA50}"/>
              </a:ext>
            </a:extLst>
          </p:cNvPr>
          <p:cNvSpPr/>
          <p:nvPr/>
        </p:nvSpPr>
        <p:spPr>
          <a:xfrm>
            <a:off x="7763813" y="5261605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03B590-B0F4-4DF5-B127-A81285B35F12}"/>
              </a:ext>
            </a:extLst>
          </p:cNvPr>
          <p:cNvSpPr/>
          <p:nvPr/>
        </p:nvSpPr>
        <p:spPr>
          <a:xfrm>
            <a:off x="7752565" y="5641297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95F1B2F-326D-4FB1-BFBE-A4F509705EE3}"/>
              </a:ext>
            </a:extLst>
          </p:cNvPr>
          <p:cNvSpPr/>
          <p:nvPr/>
        </p:nvSpPr>
        <p:spPr>
          <a:xfrm>
            <a:off x="9592593" y="3042766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BE9E72E-9E11-45D2-879E-B789062E7C41}"/>
              </a:ext>
            </a:extLst>
          </p:cNvPr>
          <p:cNvSpPr/>
          <p:nvPr/>
        </p:nvSpPr>
        <p:spPr>
          <a:xfrm>
            <a:off x="9628675" y="3685238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AC73FD26-D742-4B11-B933-76D0CC69D380}"/>
              </a:ext>
            </a:extLst>
          </p:cNvPr>
          <p:cNvSpPr txBox="1">
            <a:spLocks/>
          </p:cNvSpPr>
          <p:nvPr/>
        </p:nvSpPr>
        <p:spPr>
          <a:xfrm>
            <a:off x="9962196" y="2757576"/>
            <a:ext cx="1742758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Clase 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F7387E4-CBED-4537-A47A-E5D0682D7930}"/>
              </a:ext>
            </a:extLst>
          </p:cNvPr>
          <p:cNvSpPr txBox="1">
            <a:spLocks/>
          </p:cNvSpPr>
          <p:nvPr/>
        </p:nvSpPr>
        <p:spPr>
          <a:xfrm>
            <a:off x="9962195" y="3417131"/>
            <a:ext cx="1742758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Clase B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C2C1CF08-A7FE-4522-BC0A-CFFA8775B797}"/>
              </a:ext>
            </a:extLst>
          </p:cNvPr>
          <p:cNvSpPr/>
          <p:nvPr/>
        </p:nvSpPr>
        <p:spPr>
          <a:xfrm rot="16200000">
            <a:off x="3752897" y="-91209"/>
            <a:ext cx="659555" cy="479528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0511F1BD-49BA-464A-B6BA-5AF3DB307282}"/>
              </a:ext>
            </a:extLst>
          </p:cNvPr>
          <p:cNvSpPr txBox="1">
            <a:spLocks/>
          </p:cNvSpPr>
          <p:nvPr/>
        </p:nvSpPr>
        <p:spPr>
          <a:xfrm>
            <a:off x="2000172" y="1302043"/>
            <a:ext cx="4480144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Base de datos de entrenamiento – atributos o características</a:t>
            </a:r>
            <a:endParaRPr lang="es-PE" sz="16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Cerrar llave 50">
            <a:extLst>
              <a:ext uri="{FF2B5EF4-FFF2-40B4-BE49-F238E27FC236}">
                <a16:creationId xmlns:a16="http://schemas.microsoft.com/office/drawing/2014/main" id="{034C9FEC-C447-4127-9E8F-A4F7269F130F}"/>
              </a:ext>
            </a:extLst>
          </p:cNvPr>
          <p:cNvSpPr/>
          <p:nvPr/>
        </p:nvSpPr>
        <p:spPr>
          <a:xfrm rot="16200000">
            <a:off x="7518175" y="1494943"/>
            <a:ext cx="659555" cy="1611522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17B3A54E-147A-4D35-A312-300A444C2E48}"/>
              </a:ext>
            </a:extLst>
          </p:cNvPr>
          <p:cNvSpPr txBox="1">
            <a:spLocks/>
          </p:cNvSpPr>
          <p:nvPr/>
        </p:nvSpPr>
        <p:spPr>
          <a:xfrm>
            <a:off x="6765638" y="1363587"/>
            <a:ext cx="2210210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1600" dirty="0">
              <a:solidFill>
                <a:srgbClr val="00B05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151FB558-C7E2-429C-B450-62F979EB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1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ES" sz="14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57AA9-68D4-4044-BF89-1530E0749FC1}"/>
              </a:ext>
            </a:extLst>
          </p:cNvPr>
          <p:cNvSpPr txBox="1">
            <a:spLocks/>
          </p:cNvSpPr>
          <p:nvPr/>
        </p:nvSpPr>
        <p:spPr>
          <a:xfrm>
            <a:off x="1116479" y="955756"/>
            <a:ext cx="8545021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Tarea de </a:t>
            </a:r>
            <a:r>
              <a:rPr lang="es-ES" sz="22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</a:t>
            </a: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23A3AC4-4AAC-40FF-9D9D-561339731FAF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54CD14-2EFA-4F9D-BA0A-4D686BFF2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ES" sz="1400"/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FCEEFEF8-0C11-4BA5-99F4-834C54848EDE}"/>
              </a:ext>
            </a:extLst>
          </p:cNvPr>
          <p:cNvSpPr/>
          <p:nvPr/>
        </p:nvSpPr>
        <p:spPr>
          <a:xfrm>
            <a:off x="5087170" y="4364154"/>
            <a:ext cx="1669774" cy="146959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52C61FD-FDA2-4215-A0B5-724075F07154}"/>
              </a:ext>
            </a:extLst>
          </p:cNvPr>
          <p:cNvSpPr txBox="1">
            <a:spLocks/>
          </p:cNvSpPr>
          <p:nvPr/>
        </p:nvSpPr>
        <p:spPr>
          <a:xfrm>
            <a:off x="5231279" y="5631335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OBJETO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EB34EB-A830-4E12-96FC-8191C8924297}"/>
              </a:ext>
            </a:extLst>
          </p:cNvPr>
          <p:cNvSpPr txBox="1">
            <a:spLocks/>
          </p:cNvSpPr>
          <p:nvPr/>
        </p:nvSpPr>
        <p:spPr>
          <a:xfrm>
            <a:off x="1116479" y="955756"/>
            <a:ext cx="8545021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Tarea de </a:t>
            </a:r>
            <a:r>
              <a:rPr lang="es-ES" sz="22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</a:t>
            </a: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13BB62F-72BE-4E5F-86F0-81AF559B8C97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7206CDA-2A9C-44CE-BE92-125D82DD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ES" sz="14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52C61FD-FDA2-4215-A0B5-724075F07154}"/>
              </a:ext>
            </a:extLst>
          </p:cNvPr>
          <p:cNvSpPr txBox="1">
            <a:spLocks/>
          </p:cNvSpPr>
          <p:nvPr/>
        </p:nvSpPr>
        <p:spPr>
          <a:xfrm>
            <a:off x="5231279" y="5631335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OBJETO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B25D7-80A4-4790-B70C-743B805A98DD}"/>
              </a:ext>
            </a:extLst>
          </p:cNvPr>
          <p:cNvSpPr/>
          <p:nvPr/>
        </p:nvSpPr>
        <p:spPr>
          <a:xfrm>
            <a:off x="821635" y="2181779"/>
            <a:ext cx="3246783" cy="30795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B993F4-2B66-454F-81AC-312DB5D228E0}"/>
              </a:ext>
            </a:extLst>
          </p:cNvPr>
          <p:cNvSpPr txBox="1">
            <a:spLocks/>
          </p:cNvSpPr>
          <p:nvPr/>
        </p:nvSpPr>
        <p:spPr>
          <a:xfrm>
            <a:off x="1885105" y="2181779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CLASE A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67FBBFC-705A-4FE2-9EF1-9F474C3C1227}"/>
              </a:ext>
            </a:extLst>
          </p:cNvPr>
          <p:cNvSpPr/>
          <p:nvPr/>
        </p:nvSpPr>
        <p:spPr>
          <a:xfrm>
            <a:off x="8222974" y="2181779"/>
            <a:ext cx="3246783" cy="30795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D54BC25-F1C8-4A81-9EE8-1ECF95B186AB}"/>
              </a:ext>
            </a:extLst>
          </p:cNvPr>
          <p:cNvSpPr txBox="1">
            <a:spLocks/>
          </p:cNvSpPr>
          <p:nvPr/>
        </p:nvSpPr>
        <p:spPr>
          <a:xfrm>
            <a:off x="9286444" y="2181779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CLASE B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FA4F4CDA-1C26-48F5-B460-A254A96FF5DA}"/>
              </a:ext>
            </a:extLst>
          </p:cNvPr>
          <p:cNvSpPr/>
          <p:nvPr/>
        </p:nvSpPr>
        <p:spPr>
          <a:xfrm>
            <a:off x="5087170" y="4364154"/>
            <a:ext cx="1669774" cy="146959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9350D49-572A-4523-9B88-DB76005B224E}"/>
              </a:ext>
            </a:extLst>
          </p:cNvPr>
          <p:cNvSpPr txBox="1">
            <a:spLocks/>
          </p:cNvSpPr>
          <p:nvPr/>
        </p:nvSpPr>
        <p:spPr>
          <a:xfrm>
            <a:off x="1116479" y="955756"/>
            <a:ext cx="8545021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Tarea de </a:t>
            </a:r>
            <a:r>
              <a:rPr lang="es-ES" sz="22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</a:t>
            </a: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F84A4A4-4869-4588-A416-0E88F38E7D88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FDA8FF5-C39D-4AA7-940B-0EEB6963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0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D9947D-EE68-4449-A95E-6D506337E603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677C6C-8A7C-464A-AFEB-0FCEFE8B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ES" sz="14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52C61FD-FDA2-4215-A0B5-724075F07154}"/>
              </a:ext>
            </a:extLst>
          </p:cNvPr>
          <p:cNvSpPr txBox="1">
            <a:spLocks/>
          </p:cNvSpPr>
          <p:nvPr/>
        </p:nvSpPr>
        <p:spPr>
          <a:xfrm>
            <a:off x="5231279" y="5631335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OBJETO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B25D7-80A4-4790-B70C-743B805A98DD}"/>
              </a:ext>
            </a:extLst>
          </p:cNvPr>
          <p:cNvSpPr/>
          <p:nvPr/>
        </p:nvSpPr>
        <p:spPr>
          <a:xfrm>
            <a:off x="821635" y="2181779"/>
            <a:ext cx="3246783" cy="30795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B993F4-2B66-454F-81AC-312DB5D228E0}"/>
              </a:ext>
            </a:extLst>
          </p:cNvPr>
          <p:cNvSpPr txBox="1">
            <a:spLocks/>
          </p:cNvSpPr>
          <p:nvPr/>
        </p:nvSpPr>
        <p:spPr>
          <a:xfrm>
            <a:off x="1885105" y="2181779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CLASE A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67FBBFC-705A-4FE2-9EF1-9F474C3C1227}"/>
              </a:ext>
            </a:extLst>
          </p:cNvPr>
          <p:cNvSpPr/>
          <p:nvPr/>
        </p:nvSpPr>
        <p:spPr>
          <a:xfrm>
            <a:off x="8222974" y="2181779"/>
            <a:ext cx="3246783" cy="30795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D54BC25-F1C8-4A81-9EE8-1ECF95B186AB}"/>
              </a:ext>
            </a:extLst>
          </p:cNvPr>
          <p:cNvSpPr txBox="1">
            <a:spLocks/>
          </p:cNvSpPr>
          <p:nvPr/>
        </p:nvSpPr>
        <p:spPr>
          <a:xfrm>
            <a:off x="9286444" y="2181779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CLASE B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ED11CC25-18E9-49D6-A7B1-9783C66B6E93}"/>
              </a:ext>
            </a:extLst>
          </p:cNvPr>
          <p:cNvSpPr/>
          <p:nvPr/>
        </p:nvSpPr>
        <p:spPr>
          <a:xfrm>
            <a:off x="5087170" y="4364154"/>
            <a:ext cx="1669774" cy="146959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AE6A357A-A50E-4410-8132-25626564B011}"/>
              </a:ext>
            </a:extLst>
          </p:cNvPr>
          <p:cNvSpPr/>
          <p:nvPr/>
        </p:nvSpPr>
        <p:spPr>
          <a:xfrm>
            <a:off x="1610139" y="3164235"/>
            <a:ext cx="1669774" cy="146959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43BA09D-73D9-44F4-BDB8-34FCB82305E8}"/>
              </a:ext>
            </a:extLst>
          </p:cNvPr>
          <p:cNvSpPr txBox="1">
            <a:spLocks/>
          </p:cNvSpPr>
          <p:nvPr/>
        </p:nvSpPr>
        <p:spPr>
          <a:xfrm>
            <a:off x="1116479" y="955756"/>
            <a:ext cx="8545021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Tarea de </a:t>
            </a:r>
            <a:r>
              <a:rPr lang="es-ES" sz="22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</a:t>
            </a: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8504D91-0C65-425D-A066-62326E696B5F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6DC92F5-595C-4957-91A9-FFC4997A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ES" sz="14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52C61FD-FDA2-4215-A0B5-724075F07154}"/>
              </a:ext>
            </a:extLst>
          </p:cNvPr>
          <p:cNvSpPr txBox="1">
            <a:spLocks/>
          </p:cNvSpPr>
          <p:nvPr/>
        </p:nvSpPr>
        <p:spPr>
          <a:xfrm>
            <a:off x="5231279" y="5631335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OBJETO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B25D7-80A4-4790-B70C-743B805A98DD}"/>
              </a:ext>
            </a:extLst>
          </p:cNvPr>
          <p:cNvSpPr/>
          <p:nvPr/>
        </p:nvSpPr>
        <p:spPr>
          <a:xfrm>
            <a:off x="821635" y="2181779"/>
            <a:ext cx="3246783" cy="30795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B993F4-2B66-454F-81AC-312DB5D228E0}"/>
              </a:ext>
            </a:extLst>
          </p:cNvPr>
          <p:cNvSpPr txBox="1">
            <a:spLocks/>
          </p:cNvSpPr>
          <p:nvPr/>
        </p:nvSpPr>
        <p:spPr>
          <a:xfrm>
            <a:off x="1885105" y="2181779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CLASE A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67FBBFC-705A-4FE2-9EF1-9F474C3C1227}"/>
              </a:ext>
            </a:extLst>
          </p:cNvPr>
          <p:cNvSpPr/>
          <p:nvPr/>
        </p:nvSpPr>
        <p:spPr>
          <a:xfrm>
            <a:off x="8222974" y="2181779"/>
            <a:ext cx="3246783" cy="30795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D54BC25-F1C8-4A81-9EE8-1ECF95B186AB}"/>
              </a:ext>
            </a:extLst>
          </p:cNvPr>
          <p:cNvSpPr txBox="1">
            <a:spLocks/>
          </p:cNvSpPr>
          <p:nvPr/>
        </p:nvSpPr>
        <p:spPr>
          <a:xfrm>
            <a:off x="9286444" y="2181779"/>
            <a:ext cx="1381556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CLASE B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ED11CC25-18E9-49D6-A7B1-9783C66B6E93}"/>
              </a:ext>
            </a:extLst>
          </p:cNvPr>
          <p:cNvSpPr/>
          <p:nvPr/>
        </p:nvSpPr>
        <p:spPr>
          <a:xfrm>
            <a:off x="5087170" y="4364154"/>
            <a:ext cx="1669774" cy="146959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AE6A357A-A50E-4410-8132-25626564B011}"/>
              </a:ext>
            </a:extLst>
          </p:cNvPr>
          <p:cNvSpPr/>
          <p:nvPr/>
        </p:nvSpPr>
        <p:spPr>
          <a:xfrm>
            <a:off x="9011478" y="3089356"/>
            <a:ext cx="1669774" cy="146959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CEF3970-8EEC-40F3-A854-DE0BB2ED912C}"/>
              </a:ext>
            </a:extLst>
          </p:cNvPr>
          <p:cNvSpPr txBox="1">
            <a:spLocks/>
          </p:cNvSpPr>
          <p:nvPr/>
        </p:nvSpPr>
        <p:spPr>
          <a:xfrm>
            <a:off x="1116479" y="955756"/>
            <a:ext cx="8545021" cy="907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Tarea de </a:t>
            </a:r>
            <a:r>
              <a:rPr lang="es-ES" sz="22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clasificación</a:t>
            </a:r>
            <a:r>
              <a:rPr lang="es-ES" sz="22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256555-8832-4A7A-89A5-EBA8BE23844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B738239-C83F-41F6-AB32-B339A085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2C37C7-F6AF-49FE-B5A2-1AE22E22DA06}"/>
              </a:ext>
            </a:extLst>
          </p:cNvPr>
          <p:cNvSpPr txBox="1">
            <a:spLocks/>
          </p:cNvSpPr>
          <p:nvPr/>
        </p:nvSpPr>
        <p:spPr>
          <a:xfrm>
            <a:off x="3508494" y="393296"/>
            <a:ext cx="4982836" cy="78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¿De donde partimos?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1378227" y="2422179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1689654" y="2680597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3349470" y="2680596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009286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1689654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3349470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009285" y="3544957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2017283" y="2599211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7166073" y="2680595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2244282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2237656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2244282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2244282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2244282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7195935" y="3553369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2233034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387630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386967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387630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387630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387630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386505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5594814" y="379323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5588188" y="413825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5594814" y="45311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5594814" y="48819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5594814" y="526160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5583566" y="564129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7FA678A-3D58-43B3-B03B-E7B7815316EF}"/>
              </a:ext>
            </a:extLst>
          </p:cNvPr>
          <p:cNvSpPr/>
          <p:nvPr/>
        </p:nvSpPr>
        <p:spPr>
          <a:xfrm>
            <a:off x="7763813" y="3793238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F2C3356-1C5F-403C-996F-4A46281F147A}"/>
              </a:ext>
            </a:extLst>
          </p:cNvPr>
          <p:cNvSpPr/>
          <p:nvPr/>
        </p:nvSpPr>
        <p:spPr>
          <a:xfrm>
            <a:off x="7757187" y="4138251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E87347B-E069-428C-AA59-A28050BD695F}"/>
              </a:ext>
            </a:extLst>
          </p:cNvPr>
          <p:cNvSpPr/>
          <p:nvPr/>
        </p:nvSpPr>
        <p:spPr>
          <a:xfrm>
            <a:off x="7763813" y="4531172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61AC796-8A82-42DC-80FC-43514E841F14}"/>
              </a:ext>
            </a:extLst>
          </p:cNvPr>
          <p:cNvSpPr/>
          <p:nvPr/>
        </p:nvSpPr>
        <p:spPr>
          <a:xfrm>
            <a:off x="7763813" y="4881913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15F609-DF61-4385-B024-C8BB1153DA50}"/>
              </a:ext>
            </a:extLst>
          </p:cNvPr>
          <p:cNvSpPr/>
          <p:nvPr/>
        </p:nvSpPr>
        <p:spPr>
          <a:xfrm>
            <a:off x="7763813" y="5261605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03B590-B0F4-4DF5-B127-A81285B35F12}"/>
              </a:ext>
            </a:extLst>
          </p:cNvPr>
          <p:cNvSpPr/>
          <p:nvPr/>
        </p:nvSpPr>
        <p:spPr>
          <a:xfrm>
            <a:off x="7752565" y="5641297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95F1B2F-326D-4FB1-BFBE-A4F509705EE3}"/>
              </a:ext>
            </a:extLst>
          </p:cNvPr>
          <p:cNvSpPr/>
          <p:nvPr/>
        </p:nvSpPr>
        <p:spPr>
          <a:xfrm>
            <a:off x="9592593" y="3042766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BE9E72E-9E11-45D2-879E-B789062E7C41}"/>
              </a:ext>
            </a:extLst>
          </p:cNvPr>
          <p:cNvSpPr/>
          <p:nvPr/>
        </p:nvSpPr>
        <p:spPr>
          <a:xfrm>
            <a:off x="9628675" y="3685238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AC73FD26-D742-4B11-B933-76D0CC69D380}"/>
              </a:ext>
            </a:extLst>
          </p:cNvPr>
          <p:cNvSpPr txBox="1">
            <a:spLocks/>
          </p:cNvSpPr>
          <p:nvPr/>
        </p:nvSpPr>
        <p:spPr>
          <a:xfrm>
            <a:off x="9962196" y="2757576"/>
            <a:ext cx="1742758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Clase 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F7387E4-CBED-4537-A47A-E5D0682D7930}"/>
              </a:ext>
            </a:extLst>
          </p:cNvPr>
          <p:cNvSpPr txBox="1">
            <a:spLocks/>
          </p:cNvSpPr>
          <p:nvPr/>
        </p:nvSpPr>
        <p:spPr>
          <a:xfrm>
            <a:off x="9962195" y="3417131"/>
            <a:ext cx="1742758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Clase B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C2C1CF08-A7FE-4522-BC0A-CFFA8775B797}"/>
              </a:ext>
            </a:extLst>
          </p:cNvPr>
          <p:cNvSpPr/>
          <p:nvPr/>
        </p:nvSpPr>
        <p:spPr>
          <a:xfrm rot="16200000">
            <a:off x="3752897" y="-91209"/>
            <a:ext cx="659555" cy="479528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0511F1BD-49BA-464A-B6BA-5AF3DB307282}"/>
              </a:ext>
            </a:extLst>
          </p:cNvPr>
          <p:cNvSpPr txBox="1">
            <a:spLocks/>
          </p:cNvSpPr>
          <p:nvPr/>
        </p:nvSpPr>
        <p:spPr>
          <a:xfrm>
            <a:off x="2000172" y="1302043"/>
            <a:ext cx="4480144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Base de datos de entrenamiento – atributos o características</a:t>
            </a:r>
            <a:endParaRPr lang="es-PE" sz="16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Cerrar llave 50">
            <a:extLst>
              <a:ext uri="{FF2B5EF4-FFF2-40B4-BE49-F238E27FC236}">
                <a16:creationId xmlns:a16="http://schemas.microsoft.com/office/drawing/2014/main" id="{034C9FEC-C447-4127-9E8F-A4F7269F130F}"/>
              </a:ext>
            </a:extLst>
          </p:cNvPr>
          <p:cNvSpPr/>
          <p:nvPr/>
        </p:nvSpPr>
        <p:spPr>
          <a:xfrm rot="16200000">
            <a:off x="7518175" y="1494943"/>
            <a:ext cx="659555" cy="1611522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17B3A54E-147A-4D35-A312-300A444C2E48}"/>
              </a:ext>
            </a:extLst>
          </p:cNvPr>
          <p:cNvSpPr txBox="1">
            <a:spLocks/>
          </p:cNvSpPr>
          <p:nvPr/>
        </p:nvSpPr>
        <p:spPr>
          <a:xfrm>
            <a:off x="6765638" y="1363587"/>
            <a:ext cx="2210210" cy="78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1600" dirty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1600" dirty="0">
              <a:solidFill>
                <a:srgbClr val="00B05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B05AF914-B869-4B61-945C-5296CFB02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0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9EC30D-21F5-4EA2-B0DB-A6E21C9F9225}"/>
              </a:ext>
            </a:extLst>
          </p:cNvPr>
          <p:cNvSpPr txBox="1">
            <a:spLocks/>
          </p:cNvSpPr>
          <p:nvPr/>
        </p:nvSpPr>
        <p:spPr>
          <a:xfrm>
            <a:off x="2801168" y="1889586"/>
            <a:ext cx="6589663" cy="1753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EJEMPLO 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4ECA0C-5B93-4249-A914-844FF56D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5330C-4B9D-401D-BA8E-4A8D0F56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04" y="52322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25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93FB4F-7E12-4D4C-B92A-FE5EFD7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52"/>
          <a:stretch/>
        </p:blipFill>
        <p:spPr>
          <a:xfrm>
            <a:off x="4699410" y="531292"/>
            <a:ext cx="5862572" cy="5333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71BFC6-EC00-4882-BDDB-06024D4F5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3" r="10521" b="1311"/>
          <a:stretch/>
        </p:blipFill>
        <p:spPr>
          <a:xfrm>
            <a:off x="792433" y="901281"/>
            <a:ext cx="3906977" cy="5346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F90D17-BC94-44B3-97DE-EA855831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6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93FB4F-7E12-4D4C-B92A-FE5EFD7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52"/>
          <a:stretch/>
        </p:blipFill>
        <p:spPr>
          <a:xfrm>
            <a:off x="4699410" y="531292"/>
            <a:ext cx="5862572" cy="5333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71BFC6-EC00-4882-BDDB-06024D4F5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3" r="10521" b="1311"/>
          <a:stretch/>
        </p:blipFill>
        <p:spPr>
          <a:xfrm>
            <a:off x="792433" y="901281"/>
            <a:ext cx="3906977" cy="5346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F8DDA3-F492-4D53-9D41-EC83A580C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06" y="5865100"/>
            <a:ext cx="5917878" cy="6373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8059DD-BC66-43F6-9BCE-5D8E90C34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70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9EC30D-21F5-4EA2-B0DB-A6E21C9F9225}"/>
              </a:ext>
            </a:extLst>
          </p:cNvPr>
          <p:cNvSpPr txBox="1">
            <a:spLocks/>
          </p:cNvSpPr>
          <p:nvPr/>
        </p:nvSpPr>
        <p:spPr>
          <a:xfrm>
            <a:off x="2178316" y="1762539"/>
            <a:ext cx="7601789" cy="212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¿Cómo aprendemos probabilidades en tareas de NLP?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950031-871B-460D-8D27-A7ED2FE4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88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7FA678A-3D58-43B3-B03B-E7B7815316EF}"/>
              </a:ext>
            </a:extLst>
          </p:cNvPr>
          <p:cNvSpPr/>
          <p:nvPr/>
        </p:nvSpPr>
        <p:spPr>
          <a:xfrm>
            <a:off x="8751099" y="2756513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F2C3356-1C5F-403C-996F-4A46281F147A}"/>
              </a:ext>
            </a:extLst>
          </p:cNvPr>
          <p:cNvSpPr/>
          <p:nvPr/>
        </p:nvSpPr>
        <p:spPr>
          <a:xfrm>
            <a:off x="8744473" y="3101526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E87347B-E069-428C-AA59-A28050BD695F}"/>
              </a:ext>
            </a:extLst>
          </p:cNvPr>
          <p:cNvSpPr/>
          <p:nvPr/>
        </p:nvSpPr>
        <p:spPr>
          <a:xfrm>
            <a:off x="8751099" y="349444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61AC796-8A82-42DC-80FC-43514E841F14}"/>
              </a:ext>
            </a:extLst>
          </p:cNvPr>
          <p:cNvSpPr/>
          <p:nvPr/>
        </p:nvSpPr>
        <p:spPr>
          <a:xfrm>
            <a:off x="8751099" y="3845188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15F609-DF61-4385-B024-C8BB1153DA50}"/>
              </a:ext>
            </a:extLst>
          </p:cNvPr>
          <p:cNvSpPr/>
          <p:nvPr/>
        </p:nvSpPr>
        <p:spPr>
          <a:xfrm>
            <a:off x="8751099" y="4224880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03B590-B0F4-4DF5-B127-A81285B35F12}"/>
              </a:ext>
            </a:extLst>
          </p:cNvPr>
          <p:cNvSpPr/>
          <p:nvPr/>
        </p:nvSpPr>
        <p:spPr>
          <a:xfrm>
            <a:off x="8739851" y="4604572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47F8AC33-AAD8-468F-9C82-068E4413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61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7FA678A-3D58-43B3-B03B-E7B7815316EF}"/>
              </a:ext>
            </a:extLst>
          </p:cNvPr>
          <p:cNvSpPr/>
          <p:nvPr/>
        </p:nvSpPr>
        <p:spPr>
          <a:xfrm>
            <a:off x="8751099" y="2756513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F2C3356-1C5F-403C-996F-4A46281F147A}"/>
              </a:ext>
            </a:extLst>
          </p:cNvPr>
          <p:cNvSpPr/>
          <p:nvPr/>
        </p:nvSpPr>
        <p:spPr>
          <a:xfrm>
            <a:off x="8744473" y="3101526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E87347B-E069-428C-AA59-A28050BD695F}"/>
              </a:ext>
            </a:extLst>
          </p:cNvPr>
          <p:cNvSpPr/>
          <p:nvPr/>
        </p:nvSpPr>
        <p:spPr>
          <a:xfrm>
            <a:off x="8751099" y="349444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61AC796-8A82-42DC-80FC-43514E841F14}"/>
              </a:ext>
            </a:extLst>
          </p:cNvPr>
          <p:cNvSpPr/>
          <p:nvPr/>
        </p:nvSpPr>
        <p:spPr>
          <a:xfrm>
            <a:off x="8751099" y="3845188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15F609-DF61-4385-B024-C8BB1153DA50}"/>
              </a:ext>
            </a:extLst>
          </p:cNvPr>
          <p:cNvSpPr/>
          <p:nvPr/>
        </p:nvSpPr>
        <p:spPr>
          <a:xfrm>
            <a:off x="8751099" y="4224880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03B590-B0F4-4DF5-B127-A81285B35F12}"/>
              </a:ext>
            </a:extLst>
          </p:cNvPr>
          <p:cNvSpPr/>
          <p:nvPr/>
        </p:nvSpPr>
        <p:spPr>
          <a:xfrm>
            <a:off x="8739851" y="4604572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70C0F7-1A62-4790-84CE-5C809480BB12}"/>
              </a:ext>
            </a:extLst>
          </p:cNvPr>
          <p:cNvSpPr/>
          <p:nvPr/>
        </p:nvSpPr>
        <p:spPr>
          <a:xfrm>
            <a:off x="2764016" y="2599213"/>
            <a:ext cx="4393997" cy="447877"/>
          </a:xfrm>
          <a:prstGeom prst="rect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00EE294-EB6D-4811-9BCA-53D1CF5B6FA4}"/>
              </a:ext>
            </a:extLst>
          </p:cNvPr>
          <p:cNvSpPr txBox="1">
            <a:spLocks/>
          </p:cNvSpPr>
          <p:nvPr/>
        </p:nvSpPr>
        <p:spPr>
          <a:xfrm>
            <a:off x="1677709" y="2098080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DF4C3D23-E1AA-4F4A-AD1C-ACA94F8C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2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3. Problema del Modelamiento del Lenguaje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146A53-C2A2-4B34-BFF1-3ED1B73F737E}"/>
              </a:ext>
            </a:extLst>
          </p:cNvPr>
          <p:cNvSpPr txBox="1">
            <a:spLocks/>
          </p:cNvSpPr>
          <p:nvPr/>
        </p:nvSpPr>
        <p:spPr>
          <a:xfrm>
            <a:off x="1936015" y="1487861"/>
            <a:ext cx="831997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finito de términos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81A34-5B98-4A47-8C13-0259128F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6" t="26321" r="21848" b="67545"/>
          <a:stretch/>
        </p:blipFill>
        <p:spPr>
          <a:xfrm>
            <a:off x="2830537" y="2269739"/>
            <a:ext cx="6241774" cy="42045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41DB0F0-EBA6-4868-A400-97D839ECD996}"/>
              </a:ext>
            </a:extLst>
          </p:cNvPr>
          <p:cNvSpPr txBox="1">
            <a:spLocks/>
          </p:cNvSpPr>
          <p:nvPr/>
        </p:nvSpPr>
        <p:spPr>
          <a:xfrm>
            <a:off x="1936015" y="2967679"/>
            <a:ext cx="7936855" cy="95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Tenemos un conjunto de oraciones (</a:t>
            </a:r>
            <a:r>
              <a:rPr lang="es-ES" sz="2000" i="1" dirty="0">
                <a:latin typeface="Century Gothic" panose="020B0502020202020204" pitchFamily="34" charset="0"/>
                <a:cs typeface="Aharoni" panose="02010803020104030203" pitchFamily="2" charset="-79"/>
              </a:rPr>
              <a:t>strings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) que se pueden formar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r>
              <a:rPr lang="es-ES" sz="2000" b="1" baseline="30000" dirty="0">
                <a:latin typeface="Century Gothic" panose="020B0502020202020204" pitchFamily="34" charset="0"/>
                <a:cs typeface="Aharoni" panose="02010803020104030203" pitchFamily="2" charset="-79"/>
              </a:rPr>
              <a:t>+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BE08F0F-47C1-4182-87FF-96283C4B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43677" r="26087" b="21523"/>
          <a:stretch/>
        </p:blipFill>
        <p:spPr>
          <a:xfrm>
            <a:off x="2830537" y="4083730"/>
            <a:ext cx="6241774" cy="23853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5A7A9D-DA28-44DD-B52C-875D1D041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026" name="Picture 2" descr="Conversor de voz a texto usando SpeechRecognition de Python">
            <a:extLst>
              <a:ext uri="{FF2B5EF4-FFF2-40B4-BE49-F238E27FC236}">
                <a16:creationId xmlns:a16="http://schemas.microsoft.com/office/drawing/2014/main" id="{364846AD-4786-48B7-9D0D-690AA337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17" y="1984511"/>
            <a:ext cx="7837713" cy="347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D9947D-EE68-4449-A95E-6D506337E603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002775-69D6-438A-9593-C92FEA50C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9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7FA678A-3D58-43B3-B03B-E7B7815316EF}"/>
              </a:ext>
            </a:extLst>
          </p:cNvPr>
          <p:cNvSpPr/>
          <p:nvPr/>
        </p:nvSpPr>
        <p:spPr>
          <a:xfrm>
            <a:off x="8751099" y="2756513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F2C3356-1C5F-403C-996F-4A46281F147A}"/>
              </a:ext>
            </a:extLst>
          </p:cNvPr>
          <p:cNvSpPr/>
          <p:nvPr/>
        </p:nvSpPr>
        <p:spPr>
          <a:xfrm>
            <a:off x="8744473" y="3101526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E87347B-E069-428C-AA59-A28050BD695F}"/>
              </a:ext>
            </a:extLst>
          </p:cNvPr>
          <p:cNvSpPr/>
          <p:nvPr/>
        </p:nvSpPr>
        <p:spPr>
          <a:xfrm>
            <a:off x="8751099" y="3494447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61AC796-8A82-42DC-80FC-43514E841F14}"/>
              </a:ext>
            </a:extLst>
          </p:cNvPr>
          <p:cNvSpPr/>
          <p:nvPr/>
        </p:nvSpPr>
        <p:spPr>
          <a:xfrm>
            <a:off x="8751099" y="3845188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15F609-DF61-4385-B024-C8BB1153DA50}"/>
              </a:ext>
            </a:extLst>
          </p:cNvPr>
          <p:cNvSpPr/>
          <p:nvPr/>
        </p:nvSpPr>
        <p:spPr>
          <a:xfrm>
            <a:off x="8751099" y="4224880"/>
            <a:ext cx="216000" cy="216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B03B590-B0F4-4DF5-B127-A81285B35F12}"/>
              </a:ext>
            </a:extLst>
          </p:cNvPr>
          <p:cNvSpPr/>
          <p:nvPr/>
        </p:nvSpPr>
        <p:spPr>
          <a:xfrm>
            <a:off x="8739851" y="4604572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70C0F7-1A62-4790-84CE-5C809480BB12}"/>
              </a:ext>
            </a:extLst>
          </p:cNvPr>
          <p:cNvSpPr/>
          <p:nvPr/>
        </p:nvSpPr>
        <p:spPr>
          <a:xfrm>
            <a:off x="2764016" y="2599213"/>
            <a:ext cx="4393997" cy="447877"/>
          </a:xfrm>
          <a:prstGeom prst="rect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00EE294-EB6D-4811-9BCA-53D1CF5B6FA4}"/>
              </a:ext>
            </a:extLst>
          </p:cNvPr>
          <p:cNvSpPr txBox="1">
            <a:spLocks/>
          </p:cNvSpPr>
          <p:nvPr/>
        </p:nvSpPr>
        <p:spPr>
          <a:xfrm>
            <a:off x="1677709" y="2098080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4492A489-E97F-4EAA-8F92-93248D55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70C0F7-1A62-4790-84CE-5C809480BB12}"/>
              </a:ext>
            </a:extLst>
          </p:cNvPr>
          <p:cNvSpPr/>
          <p:nvPr/>
        </p:nvSpPr>
        <p:spPr>
          <a:xfrm>
            <a:off x="2764016" y="2599213"/>
            <a:ext cx="4393997" cy="447877"/>
          </a:xfrm>
          <a:prstGeom prst="rect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00EE294-EB6D-4811-9BCA-53D1CF5B6FA4}"/>
              </a:ext>
            </a:extLst>
          </p:cNvPr>
          <p:cNvSpPr txBox="1">
            <a:spLocks/>
          </p:cNvSpPr>
          <p:nvPr/>
        </p:nvSpPr>
        <p:spPr>
          <a:xfrm>
            <a:off x="1677709" y="2098080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2EF24A8D-9700-473A-8CAE-7BF76CDD9815}"/>
              </a:ext>
            </a:extLst>
          </p:cNvPr>
          <p:cNvSpPr txBox="1">
            <a:spLocks/>
          </p:cNvSpPr>
          <p:nvPr/>
        </p:nvSpPr>
        <p:spPr>
          <a:xfrm>
            <a:off x="8399382" y="2399073"/>
            <a:ext cx="1048397" cy="259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9%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45%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10%</a:t>
            </a:r>
            <a:endParaRPr lang="es-PE" sz="2800" baseline="-25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388AF1C-EB19-4D45-884A-0D2C7831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0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70C0F7-1A62-4790-84CE-5C809480BB12}"/>
              </a:ext>
            </a:extLst>
          </p:cNvPr>
          <p:cNvSpPr/>
          <p:nvPr/>
        </p:nvSpPr>
        <p:spPr>
          <a:xfrm>
            <a:off x="2764016" y="2599213"/>
            <a:ext cx="4393997" cy="447877"/>
          </a:xfrm>
          <a:prstGeom prst="rect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00EE294-EB6D-4811-9BCA-53D1CF5B6FA4}"/>
              </a:ext>
            </a:extLst>
          </p:cNvPr>
          <p:cNvSpPr txBox="1">
            <a:spLocks/>
          </p:cNvSpPr>
          <p:nvPr/>
        </p:nvSpPr>
        <p:spPr>
          <a:xfrm>
            <a:off x="1677709" y="2098080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2EF24A8D-9700-473A-8CAE-7BF76CDD9815}"/>
              </a:ext>
            </a:extLst>
          </p:cNvPr>
          <p:cNvSpPr txBox="1">
            <a:spLocks/>
          </p:cNvSpPr>
          <p:nvPr/>
        </p:nvSpPr>
        <p:spPr>
          <a:xfrm>
            <a:off x="8399382" y="2399073"/>
            <a:ext cx="1048397" cy="259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9%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45%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10%</a:t>
            </a:r>
            <a:endParaRPr lang="es-PE" sz="2800" baseline="-25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646B63B3-9E45-4924-9A76-5CBF088C7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1" t="40575" r="25871" b="45505"/>
          <a:stretch/>
        </p:blipFill>
        <p:spPr>
          <a:xfrm>
            <a:off x="112496" y="5610052"/>
            <a:ext cx="6670144" cy="120062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CA88A948-6434-4070-9853-0335AD626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73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70C0F7-1A62-4790-84CE-5C809480BB12}"/>
              </a:ext>
            </a:extLst>
          </p:cNvPr>
          <p:cNvSpPr/>
          <p:nvPr/>
        </p:nvSpPr>
        <p:spPr>
          <a:xfrm>
            <a:off x="2764016" y="2599213"/>
            <a:ext cx="4393997" cy="447877"/>
          </a:xfrm>
          <a:prstGeom prst="rect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00EE294-EB6D-4811-9BCA-53D1CF5B6FA4}"/>
              </a:ext>
            </a:extLst>
          </p:cNvPr>
          <p:cNvSpPr txBox="1">
            <a:spLocks/>
          </p:cNvSpPr>
          <p:nvPr/>
        </p:nvSpPr>
        <p:spPr>
          <a:xfrm>
            <a:off x="1677709" y="2098080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2EF24A8D-9700-473A-8CAE-7BF76CDD9815}"/>
              </a:ext>
            </a:extLst>
          </p:cNvPr>
          <p:cNvSpPr txBox="1">
            <a:spLocks/>
          </p:cNvSpPr>
          <p:nvPr/>
        </p:nvSpPr>
        <p:spPr>
          <a:xfrm>
            <a:off x="8399382" y="2399073"/>
            <a:ext cx="1048397" cy="259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9%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45%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10%</a:t>
            </a:r>
            <a:endParaRPr lang="es-PE" sz="2800" baseline="-25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646B63B3-9E45-4924-9A76-5CBF088C7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1" t="40575" r="25871" b="45505"/>
          <a:stretch/>
        </p:blipFill>
        <p:spPr>
          <a:xfrm>
            <a:off x="112496" y="5610052"/>
            <a:ext cx="6670144" cy="1200625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1D5EF9C2-701B-424D-94F9-A9465B0884D4}"/>
              </a:ext>
            </a:extLst>
          </p:cNvPr>
          <p:cNvSpPr txBox="1">
            <a:spLocks/>
          </p:cNvSpPr>
          <p:nvPr/>
        </p:nvSpPr>
        <p:spPr>
          <a:xfrm>
            <a:off x="9644062" y="2392964"/>
            <a:ext cx="1171056" cy="273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0,15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0,01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0,2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0,09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0,45</a:t>
            </a:r>
          </a:p>
          <a:p>
            <a:pPr algn="ctr">
              <a:lnSpc>
                <a:spcPct val="160000"/>
              </a:lnSpc>
            </a:pPr>
            <a:r>
              <a:rPr lang="es-PE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0,1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6BA3D852-9730-4979-B86C-1149947B8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34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9FC0B-FEF0-4D7C-B2EA-88D39C314780}"/>
              </a:ext>
            </a:extLst>
          </p:cNvPr>
          <p:cNvSpPr/>
          <p:nvPr/>
        </p:nvSpPr>
        <p:spPr>
          <a:xfrm>
            <a:off x="2365513" y="1385454"/>
            <a:ext cx="7460973" cy="411673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D8EE2B-5CC8-4B0F-B8F7-232AA1CD990F}"/>
              </a:ext>
            </a:extLst>
          </p:cNvPr>
          <p:cNvSpPr/>
          <p:nvPr/>
        </p:nvSpPr>
        <p:spPr>
          <a:xfrm>
            <a:off x="2676940" y="1643872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5AA21-1C04-43D7-A2CF-B254686207CA}"/>
              </a:ext>
            </a:extLst>
          </p:cNvPr>
          <p:cNvSpPr/>
          <p:nvPr/>
        </p:nvSpPr>
        <p:spPr>
          <a:xfrm>
            <a:off x="4336756" y="1643871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F0C56-3370-4D6F-8B3D-AD725E7C7D68}"/>
              </a:ext>
            </a:extLst>
          </p:cNvPr>
          <p:cNvSpPr/>
          <p:nvPr/>
        </p:nvSpPr>
        <p:spPr>
          <a:xfrm>
            <a:off x="5996572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B9C066-2ADD-4206-A389-D9271ECEFC54}"/>
              </a:ext>
            </a:extLst>
          </p:cNvPr>
          <p:cNvSpPr/>
          <p:nvPr/>
        </p:nvSpPr>
        <p:spPr>
          <a:xfrm>
            <a:off x="2676940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1E70B49-5873-4AAB-805E-8905A5BD60B6}"/>
              </a:ext>
            </a:extLst>
          </p:cNvPr>
          <p:cNvSpPr/>
          <p:nvPr/>
        </p:nvSpPr>
        <p:spPr>
          <a:xfrm>
            <a:off x="4336756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CA4B11-6297-42BA-B6B4-2E53A9A36F58}"/>
              </a:ext>
            </a:extLst>
          </p:cNvPr>
          <p:cNvSpPr/>
          <p:nvPr/>
        </p:nvSpPr>
        <p:spPr>
          <a:xfrm>
            <a:off x="5996571" y="2508232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B409492-254C-407F-816B-9CAD1B7D1AD8}"/>
              </a:ext>
            </a:extLst>
          </p:cNvPr>
          <p:cNvSpPr txBox="1">
            <a:spLocks/>
          </p:cNvSpPr>
          <p:nvPr/>
        </p:nvSpPr>
        <p:spPr>
          <a:xfrm>
            <a:off x="3004569" y="1562486"/>
            <a:ext cx="7133343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a</a:t>
            </a:r>
            <a:r>
              <a:rPr lang="es-ES" sz="2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800" dirty="0">
                <a:latin typeface="Century Gothic" panose="020B0502020202020204" pitchFamily="34" charset="0"/>
                <a:cs typeface="Aharoni" panose="02010803020104030203" pitchFamily="2" charset="-79"/>
              </a:rPr>
              <a:t>             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etiqueta</a:t>
            </a:r>
            <a:endParaRPr lang="es-PE" sz="2800" baseline="-25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5AAC42-9434-4E4E-908F-B18A40451098}"/>
              </a:ext>
            </a:extLst>
          </p:cNvPr>
          <p:cNvSpPr/>
          <p:nvPr/>
        </p:nvSpPr>
        <p:spPr>
          <a:xfrm>
            <a:off x="8153359" y="1643870"/>
            <a:ext cx="1325257" cy="632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013C94A-9EF9-422D-82CE-E1149C58665E}"/>
              </a:ext>
            </a:extLst>
          </p:cNvPr>
          <p:cNvSpPr/>
          <p:nvPr/>
        </p:nvSpPr>
        <p:spPr>
          <a:xfrm>
            <a:off x="3231568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7644DF9-EB69-4EAF-A72D-EC9553746D26}"/>
              </a:ext>
            </a:extLst>
          </p:cNvPr>
          <p:cNvSpPr/>
          <p:nvPr/>
        </p:nvSpPr>
        <p:spPr>
          <a:xfrm>
            <a:off x="3224942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5D52B9D-4F1A-43A4-A363-265D353B77B0}"/>
              </a:ext>
            </a:extLst>
          </p:cNvPr>
          <p:cNvSpPr/>
          <p:nvPr/>
        </p:nvSpPr>
        <p:spPr>
          <a:xfrm>
            <a:off x="3231568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E3D8311-BB8A-489B-B887-9814E71E2F24}"/>
              </a:ext>
            </a:extLst>
          </p:cNvPr>
          <p:cNvSpPr/>
          <p:nvPr/>
        </p:nvSpPr>
        <p:spPr>
          <a:xfrm>
            <a:off x="3231568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0639C43-27F6-430E-A163-EEA27679A4B7}"/>
              </a:ext>
            </a:extLst>
          </p:cNvPr>
          <p:cNvSpPr/>
          <p:nvPr/>
        </p:nvSpPr>
        <p:spPr>
          <a:xfrm>
            <a:off x="3231568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29CDDD2-613D-4FDA-8017-2BE70A4F8A44}"/>
              </a:ext>
            </a:extLst>
          </p:cNvPr>
          <p:cNvSpPr/>
          <p:nvPr/>
        </p:nvSpPr>
        <p:spPr>
          <a:xfrm>
            <a:off x="8183221" y="2516644"/>
            <a:ext cx="1325257" cy="26173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9F52454-8901-4C75-87D8-4A6FAB448A04}"/>
              </a:ext>
            </a:extLst>
          </p:cNvPr>
          <p:cNvSpPr/>
          <p:nvPr/>
        </p:nvSpPr>
        <p:spPr>
          <a:xfrm>
            <a:off x="3220320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4795FF2-953C-4723-8642-B466F292F4B0}"/>
              </a:ext>
            </a:extLst>
          </p:cNvPr>
          <p:cNvSpPr/>
          <p:nvPr/>
        </p:nvSpPr>
        <p:spPr>
          <a:xfrm>
            <a:off x="486359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22E44F4-F5D8-4DB8-AEED-BCD53621FF0F}"/>
              </a:ext>
            </a:extLst>
          </p:cNvPr>
          <p:cNvSpPr/>
          <p:nvPr/>
        </p:nvSpPr>
        <p:spPr>
          <a:xfrm>
            <a:off x="485696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34DBB-9F66-4C93-837F-4B38579BE380}"/>
              </a:ext>
            </a:extLst>
          </p:cNvPr>
          <p:cNvSpPr/>
          <p:nvPr/>
        </p:nvSpPr>
        <p:spPr>
          <a:xfrm>
            <a:off x="486359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621933B-6D2E-49B3-8929-BDFE93FAA8FE}"/>
              </a:ext>
            </a:extLst>
          </p:cNvPr>
          <p:cNvSpPr/>
          <p:nvPr/>
        </p:nvSpPr>
        <p:spPr>
          <a:xfrm>
            <a:off x="486359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F491629-6C98-455C-BBBD-8D8A26314757}"/>
              </a:ext>
            </a:extLst>
          </p:cNvPr>
          <p:cNvSpPr/>
          <p:nvPr/>
        </p:nvSpPr>
        <p:spPr>
          <a:xfrm>
            <a:off x="486359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CA86C62-442E-4029-BAC1-DAA29259B567}"/>
              </a:ext>
            </a:extLst>
          </p:cNvPr>
          <p:cNvSpPr/>
          <p:nvPr/>
        </p:nvSpPr>
        <p:spPr>
          <a:xfrm>
            <a:off x="485234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D7FDF4B-387D-444A-9620-71BC6B44BB90}"/>
              </a:ext>
            </a:extLst>
          </p:cNvPr>
          <p:cNvSpPr/>
          <p:nvPr/>
        </p:nvSpPr>
        <p:spPr>
          <a:xfrm>
            <a:off x="6582100" y="275651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A3D145-69DD-439C-BD17-BE23575CE748}"/>
              </a:ext>
            </a:extLst>
          </p:cNvPr>
          <p:cNvSpPr/>
          <p:nvPr/>
        </p:nvSpPr>
        <p:spPr>
          <a:xfrm>
            <a:off x="6575474" y="310152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70BA5A0-414D-4B68-8CB7-624FE0C33D0C}"/>
              </a:ext>
            </a:extLst>
          </p:cNvPr>
          <p:cNvSpPr/>
          <p:nvPr/>
        </p:nvSpPr>
        <p:spPr>
          <a:xfrm>
            <a:off x="6582100" y="349444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1CF09D7-2BBE-4A10-AC49-5F88AC2F8170}"/>
              </a:ext>
            </a:extLst>
          </p:cNvPr>
          <p:cNvSpPr/>
          <p:nvPr/>
        </p:nvSpPr>
        <p:spPr>
          <a:xfrm>
            <a:off x="6582100" y="3845188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A518678-59B5-4261-9C8D-2072368A8951}"/>
              </a:ext>
            </a:extLst>
          </p:cNvPr>
          <p:cNvSpPr/>
          <p:nvPr/>
        </p:nvSpPr>
        <p:spPr>
          <a:xfrm>
            <a:off x="6582100" y="422488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11891E7-326F-48EF-90D3-95070DC012F5}"/>
              </a:ext>
            </a:extLst>
          </p:cNvPr>
          <p:cNvSpPr/>
          <p:nvPr/>
        </p:nvSpPr>
        <p:spPr>
          <a:xfrm>
            <a:off x="6570852" y="460457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70C0F7-1A62-4790-84CE-5C809480BB12}"/>
              </a:ext>
            </a:extLst>
          </p:cNvPr>
          <p:cNvSpPr/>
          <p:nvPr/>
        </p:nvSpPr>
        <p:spPr>
          <a:xfrm>
            <a:off x="2764016" y="2599213"/>
            <a:ext cx="4393997" cy="447877"/>
          </a:xfrm>
          <a:prstGeom prst="rect">
            <a:avLst/>
          </a:prstGeom>
          <a:noFill/>
          <a:ln w="38100">
            <a:solidFill>
              <a:srgbClr val="FF5B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300EE294-EB6D-4811-9BCA-53D1CF5B6FA4}"/>
              </a:ext>
            </a:extLst>
          </p:cNvPr>
          <p:cNvSpPr txBox="1">
            <a:spLocks/>
          </p:cNvSpPr>
          <p:nvPr/>
        </p:nvSpPr>
        <p:spPr>
          <a:xfrm>
            <a:off x="1677709" y="2098080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2EF24A8D-9700-473A-8CAE-7BF76CDD9815}"/>
              </a:ext>
            </a:extLst>
          </p:cNvPr>
          <p:cNvSpPr txBox="1">
            <a:spLocks/>
          </p:cNvSpPr>
          <p:nvPr/>
        </p:nvSpPr>
        <p:spPr>
          <a:xfrm>
            <a:off x="8399382" y="2399073"/>
            <a:ext cx="1048397" cy="259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9%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45%</a:t>
            </a:r>
          </a:p>
          <a:p>
            <a:pPr algn="ctr">
              <a:lnSpc>
                <a:spcPct val="160000"/>
              </a:lnSpc>
            </a:pPr>
            <a:r>
              <a:rPr lang="es-ES" sz="3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10%</a:t>
            </a:r>
            <a:endParaRPr lang="es-PE" sz="2800" baseline="-25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1D5EF9C2-701B-424D-94F9-A9465B0884D4}"/>
              </a:ext>
            </a:extLst>
          </p:cNvPr>
          <p:cNvSpPr txBox="1">
            <a:spLocks/>
          </p:cNvSpPr>
          <p:nvPr/>
        </p:nvSpPr>
        <p:spPr>
          <a:xfrm>
            <a:off x="9644062" y="2392964"/>
            <a:ext cx="1171056" cy="273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0,15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0,01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0,2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0,09</a:t>
            </a:r>
          </a:p>
          <a:p>
            <a:pPr algn="ctr">
              <a:lnSpc>
                <a:spcPct val="160000"/>
              </a:lnSpc>
            </a:pPr>
            <a:r>
              <a:rPr lang="es-ES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0,45</a:t>
            </a:r>
          </a:p>
          <a:p>
            <a:pPr algn="ctr">
              <a:lnSpc>
                <a:spcPct val="160000"/>
              </a:lnSpc>
            </a:pPr>
            <a:r>
              <a:rPr lang="es-PE" sz="26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0,1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ACFDE353-574C-47FC-8725-6C96146A99E2}"/>
              </a:ext>
            </a:extLst>
          </p:cNvPr>
          <p:cNvSpPr txBox="1">
            <a:spLocks/>
          </p:cNvSpPr>
          <p:nvPr/>
        </p:nvSpPr>
        <p:spPr>
          <a:xfrm>
            <a:off x="1677708" y="5524367"/>
            <a:ext cx="1086307" cy="100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baseline="-25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n</a:t>
            </a:r>
            <a:r>
              <a:rPr lang="es-ES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</a:t>
            </a:r>
            <a:endParaRPr lang="es-PE" baseline="-25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12521B-C6E0-40B1-A055-4C9676CDC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4" t="47667" r="35514" b="47172"/>
          <a:stretch/>
        </p:blipFill>
        <p:spPr>
          <a:xfrm>
            <a:off x="2676940" y="6007449"/>
            <a:ext cx="4481073" cy="525931"/>
          </a:xfrm>
          <a:prstGeom prst="rect">
            <a:avLst/>
          </a:prstGeom>
        </p:spPr>
      </p:pic>
      <p:sp>
        <p:nvSpPr>
          <p:cNvPr id="42" name="Título 1">
            <a:extLst>
              <a:ext uri="{FF2B5EF4-FFF2-40B4-BE49-F238E27FC236}">
                <a16:creationId xmlns:a16="http://schemas.microsoft.com/office/drawing/2014/main" id="{A91CC546-914E-46FE-B05F-EDFC9D7B3C4F}"/>
              </a:ext>
            </a:extLst>
          </p:cNvPr>
          <p:cNvSpPr txBox="1">
            <a:spLocks/>
          </p:cNvSpPr>
          <p:nvPr/>
        </p:nvSpPr>
        <p:spPr>
          <a:xfrm>
            <a:off x="8549412" y="5742514"/>
            <a:ext cx="748336" cy="659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s-ES" sz="4000" baseline="-25000" dirty="0">
                <a:solidFill>
                  <a:srgbClr val="FF0000"/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?</a:t>
            </a:r>
            <a:endParaRPr lang="es-PE" sz="4000" baseline="-25000" dirty="0">
              <a:solidFill>
                <a:srgbClr val="FF0000"/>
              </a:solidFill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3A659390-7AE7-432E-8379-E8DE02276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2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9EC30D-21F5-4EA2-B0DB-A6E21C9F9225}"/>
              </a:ext>
            </a:extLst>
          </p:cNvPr>
          <p:cNvSpPr txBox="1">
            <a:spLocks/>
          </p:cNvSpPr>
          <p:nvPr/>
        </p:nvSpPr>
        <p:spPr>
          <a:xfrm>
            <a:off x="2295105" y="1616765"/>
            <a:ext cx="7601789" cy="212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¿En que nos ayuda aprender la probabilidad?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FF5163-7751-410C-B42F-737C4CF9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7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98181" y="2883013"/>
            <a:ext cx="4161183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2526450" y="74342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ECC41B-84E8-49CC-9CE9-243FE16E0061}"/>
              </a:ext>
            </a:extLst>
          </p:cNvPr>
          <p:cNvSpPr txBox="1">
            <a:spLocks/>
          </p:cNvSpPr>
          <p:nvPr/>
        </p:nvSpPr>
        <p:spPr>
          <a:xfrm>
            <a:off x="1597156" y="4301012"/>
            <a:ext cx="2749557" cy="8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1 entrada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1086DA-2D75-4699-B1D7-78558EC6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9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98181" y="2883013"/>
            <a:ext cx="4161183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2526450" y="74342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597320-AF2D-491D-A104-D03CC1912600}"/>
              </a:ext>
            </a:extLst>
          </p:cNvPr>
          <p:cNvSpPr txBox="1">
            <a:spLocks/>
          </p:cNvSpPr>
          <p:nvPr/>
        </p:nvSpPr>
        <p:spPr>
          <a:xfrm>
            <a:off x="9040945" y="2219731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OUTPUT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6872E7A-BA66-4D8C-8AAA-6EE0D12DDF0F}"/>
              </a:ext>
            </a:extLst>
          </p:cNvPr>
          <p:cNvCxnSpPr>
            <a:stCxn id="2050" idx="3"/>
          </p:cNvCxnSpPr>
          <p:nvPr/>
        </p:nvCxnSpPr>
        <p:spPr>
          <a:xfrm flipV="1">
            <a:off x="5159364" y="3286539"/>
            <a:ext cx="1531495" cy="377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1392CF-032E-4FB9-9EFF-4E6B6C261712}"/>
              </a:ext>
            </a:extLst>
          </p:cNvPr>
          <p:cNvCxnSpPr>
            <a:stCxn id="2050" idx="3"/>
          </p:cNvCxnSpPr>
          <p:nvPr/>
        </p:nvCxnSpPr>
        <p:spPr>
          <a:xfrm>
            <a:off x="5159364" y="3663641"/>
            <a:ext cx="1531495" cy="586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629D17-5350-4A87-B30F-D196C816A767}"/>
              </a:ext>
            </a:extLst>
          </p:cNvPr>
          <p:cNvCxnSpPr>
            <a:stCxn id="2050" idx="3"/>
          </p:cNvCxnSpPr>
          <p:nvPr/>
        </p:nvCxnSpPr>
        <p:spPr>
          <a:xfrm>
            <a:off x="5159364" y="3663641"/>
            <a:ext cx="1531495" cy="556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ECECC41B-84E8-49CC-9CE9-243FE16E0061}"/>
              </a:ext>
            </a:extLst>
          </p:cNvPr>
          <p:cNvSpPr txBox="1">
            <a:spLocks/>
          </p:cNvSpPr>
          <p:nvPr/>
        </p:nvSpPr>
        <p:spPr>
          <a:xfrm>
            <a:off x="1597156" y="4301012"/>
            <a:ext cx="2749557" cy="8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4D4DD3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 entrada</a:t>
            </a:r>
            <a:endParaRPr lang="es-PE" sz="2000" dirty="0">
              <a:solidFill>
                <a:srgbClr val="4D4DD3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9E4EF1-0042-4696-808E-C0392ECB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4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98181" y="2883013"/>
            <a:ext cx="4161183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2526450" y="74342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597320-AF2D-491D-A104-D03CC1912600}"/>
              </a:ext>
            </a:extLst>
          </p:cNvPr>
          <p:cNvSpPr txBox="1">
            <a:spLocks/>
          </p:cNvSpPr>
          <p:nvPr/>
        </p:nvSpPr>
        <p:spPr>
          <a:xfrm>
            <a:off x="9040945" y="2219731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OUTPUT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9627D5B-A249-4328-9033-F3189B8719A4}"/>
              </a:ext>
            </a:extLst>
          </p:cNvPr>
          <p:cNvSpPr txBox="1">
            <a:spLocks/>
          </p:cNvSpPr>
          <p:nvPr/>
        </p:nvSpPr>
        <p:spPr>
          <a:xfrm>
            <a:off x="6769981" y="2545607"/>
            <a:ext cx="5101132" cy="227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“Las palabras parónimas”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“Mas descalabras anónimas”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“Las reabras homónimas”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6872E7A-BA66-4D8C-8AAA-6EE0D12DDF0F}"/>
              </a:ext>
            </a:extLst>
          </p:cNvPr>
          <p:cNvCxnSpPr>
            <a:stCxn id="2050" idx="3"/>
          </p:cNvCxnSpPr>
          <p:nvPr/>
        </p:nvCxnSpPr>
        <p:spPr>
          <a:xfrm flipV="1">
            <a:off x="5159364" y="3286539"/>
            <a:ext cx="1531495" cy="377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1392CF-032E-4FB9-9EFF-4E6B6C261712}"/>
              </a:ext>
            </a:extLst>
          </p:cNvPr>
          <p:cNvCxnSpPr>
            <a:stCxn id="2050" idx="3"/>
          </p:cNvCxnSpPr>
          <p:nvPr/>
        </p:nvCxnSpPr>
        <p:spPr>
          <a:xfrm>
            <a:off x="5159364" y="3663641"/>
            <a:ext cx="1531495" cy="586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629D17-5350-4A87-B30F-D196C816A767}"/>
              </a:ext>
            </a:extLst>
          </p:cNvPr>
          <p:cNvCxnSpPr>
            <a:stCxn id="2050" idx="3"/>
          </p:cNvCxnSpPr>
          <p:nvPr/>
        </p:nvCxnSpPr>
        <p:spPr>
          <a:xfrm>
            <a:off x="5159364" y="3663641"/>
            <a:ext cx="1531495" cy="556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ECECC41B-84E8-49CC-9CE9-243FE16E0061}"/>
              </a:ext>
            </a:extLst>
          </p:cNvPr>
          <p:cNvSpPr txBox="1">
            <a:spLocks/>
          </p:cNvSpPr>
          <p:nvPr/>
        </p:nvSpPr>
        <p:spPr>
          <a:xfrm>
            <a:off x="1597156" y="4301012"/>
            <a:ext cx="2749557" cy="8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1 entrada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2C72E03-A9AB-49BA-8BBC-515042BE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22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98181" y="2883013"/>
            <a:ext cx="4161183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2526450" y="743425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597320-AF2D-491D-A104-D03CC1912600}"/>
              </a:ext>
            </a:extLst>
          </p:cNvPr>
          <p:cNvSpPr txBox="1">
            <a:spLocks/>
          </p:cNvSpPr>
          <p:nvPr/>
        </p:nvSpPr>
        <p:spPr>
          <a:xfrm>
            <a:off x="9040945" y="2219731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OUTPUT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9627D5B-A249-4328-9033-F3189B8719A4}"/>
              </a:ext>
            </a:extLst>
          </p:cNvPr>
          <p:cNvSpPr txBox="1">
            <a:spLocks/>
          </p:cNvSpPr>
          <p:nvPr/>
        </p:nvSpPr>
        <p:spPr>
          <a:xfrm>
            <a:off x="6769981" y="2545607"/>
            <a:ext cx="5101132" cy="227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“Las palabras parónimas”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“Mas descalabras anónimas”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O</a:t>
            </a:r>
            <a:r>
              <a:rPr lang="es-ES" sz="20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: “Las reabras homónimas”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0DD10D2-F1E8-4168-A2BC-8A4C5DA05777}"/>
              </a:ext>
            </a:extLst>
          </p:cNvPr>
          <p:cNvSpPr txBox="1">
            <a:spLocks/>
          </p:cNvSpPr>
          <p:nvPr/>
        </p:nvSpPr>
        <p:spPr>
          <a:xfrm>
            <a:off x="11026510" y="2945425"/>
            <a:ext cx="1165490" cy="155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60%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15%</a:t>
            </a:r>
          </a:p>
          <a:p>
            <a:pPr algn="just">
              <a:lnSpc>
                <a:spcPct val="150000"/>
              </a:lnSpc>
            </a:pPr>
            <a:r>
              <a:rPr lang="es-PE" sz="20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25%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6872E7A-BA66-4D8C-8AAA-6EE0D12DDF0F}"/>
              </a:ext>
            </a:extLst>
          </p:cNvPr>
          <p:cNvCxnSpPr>
            <a:stCxn id="2050" idx="3"/>
          </p:cNvCxnSpPr>
          <p:nvPr/>
        </p:nvCxnSpPr>
        <p:spPr>
          <a:xfrm flipV="1">
            <a:off x="5159364" y="3286539"/>
            <a:ext cx="1531495" cy="377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1392CF-032E-4FB9-9EFF-4E6B6C261712}"/>
              </a:ext>
            </a:extLst>
          </p:cNvPr>
          <p:cNvCxnSpPr>
            <a:stCxn id="2050" idx="3"/>
          </p:cNvCxnSpPr>
          <p:nvPr/>
        </p:nvCxnSpPr>
        <p:spPr>
          <a:xfrm>
            <a:off x="5159364" y="3663641"/>
            <a:ext cx="1531495" cy="586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629D17-5350-4A87-B30F-D196C816A767}"/>
              </a:ext>
            </a:extLst>
          </p:cNvPr>
          <p:cNvCxnSpPr>
            <a:stCxn id="2050" idx="3"/>
          </p:cNvCxnSpPr>
          <p:nvPr/>
        </p:nvCxnSpPr>
        <p:spPr>
          <a:xfrm>
            <a:off x="5159364" y="3663641"/>
            <a:ext cx="1531495" cy="556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ECECC41B-84E8-49CC-9CE9-243FE16E0061}"/>
              </a:ext>
            </a:extLst>
          </p:cNvPr>
          <p:cNvSpPr txBox="1">
            <a:spLocks/>
          </p:cNvSpPr>
          <p:nvPr/>
        </p:nvSpPr>
        <p:spPr>
          <a:xfrm>
            <a:off x="1597156" y="4301012"/>
            <a:ext cx="2749557" cy="8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1 entrada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98A49F7-2409-4C3C-BF8D-372D61909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1026" name="Picture 2" descr="Conversor de voz a texto usando SpeechRecognition de Python">
            <a:extLst>
              <a:ext uri="{FF2B5EF4-FFF2-40B4-BE49-F238E27FC236}">
                <a16:creationId xmlns:a16="http://schemas.microsoft.com/office/drawing/2014/main" id="{364846AD-4786-48B7-9D0D-690AA337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17" y="1984511"/>
            <a:ext cx="7837713" cy="347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D9947D-EE68-4449-A95E-6D506337E603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8FBCAA6-78F8-409C-826E-D21E52C2009D}"/>
              </a:ext>
            </a:extLst>
          </p:cNvPr>
          <p:cNvSpPr txBox="1">
            <a:spLocks/>
          </p:cNvSpPr>
          <p:nvPr/>
        </p:nvSpPr>
        <p:spPr>
          <a:xfrm>
            <a:off x="1486639" y="5293037"/>
            <a:ext cx="10095760" cy="103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una señal de audio encontrar/asignar la oración en texto mas probable.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4E7B601-4865-4C12-8C1E-F5C2B866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4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4C8C90-B8E0-4C3E-A1C3-B4A5E6568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92A879-0569-4643-A316-8EE92141B965}"/>
              </a:ext>
            </a:extLst>
          </p:cNvPr>
          <p:cNvSpPr/>
          <p:nvPr/>
        </p:nvSpPr>
        <p:spPr>
          <a:xfrm>
            <a:off x="309639" y="6030558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F2F6E0-84D4-46E9-88AB-E8117E28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2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8E8C7-C484-4300-A08E-14B38488C098}"/>
              </a:ext>
            </a:extLst>
          </p:cNvPr>
          <p:cNvSpPr txBox="1">
            <a:spLocks/>
          </p:cNvSpPr>
          <p:nvPr/>
        </p:nvSpPr>
        <p:spPr>
          <a:xfrm>
            <a:off x="694375" y="2276971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Variable aleatoria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discreta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92A879-0569-4643-A316-8EE92141B965}"/>
              </a:ext>
            </a:extLst>
          </p:cNvPr>
          <p:cNvSpPr/>
          <p:nvPr/>
        </p:nvSpPr>
        <p:spPr>
          <a:xfrm>
            <a:off x="309639" y="6030558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F558CDD-AD7C-4D34-A5C2-4D1CB3DD9E4E}"/>
              </a:ext>
            </a:extLst>
          </p:cNvPr>
          <p:cNvSpPr/>
          <p:nvPr/>
        </p:nvSpPr>
        <p:spPr>
          <a:xfrm>
            <a:off x="2073965" y="1586450"/>
            <a:ext cx="489905" cy="767619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B60C89-CFC0-4587-8162-FFB66C85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9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s-ES" altLang="es-ES" sz="1400" dirty="0">
              <a:solidFill>
                <a:schemeClr val="bg1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8E8C7-C484-4300-A08E-14B38488C098}"/>
              </a:ext>
            </a:extLst>
          </p:cNvPr>
          <p:cNvSpPr txBox="1">
            <a:spLocks/>
          </p:cNvSpPr>
          <p:nvPr/>
        </p:nvSpPr>
        <p:spPr>
          <a:xfrm>
            <a:off x="694375" y="2276971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Variable aleatoria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discreta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C2ACB9-7ACC-454F-A669-37D76BB1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9" y="3220279"/>
            <a:ext cx="4276129" cy="310643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C977037-687D-4ECF-816F-11C646BB07FD}"/>
              </a:ext>
            </a:extLst>
          </p:cNvPr>
          <p:cNvSpPr txBox="1">
            <a:spLocks/>
          </p:cNvSpPr>
          <p:nvPr/>
        </p:nvSpPr>
        <p:spPr>
          <a:xfrm>
            <a:off x="4264003" y="4643681"/>
            <a:ext cx="2803776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Asume un número contable de valores.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5E0A1A-70B9-4A6C-9E2C-2B0F54A8D85C}"/>
              </a:ext>
            </a:extLst>
          </p:cNvPr>
          <p:cNvSpPr txBox="1">
            <a:spLocks/>
          </p:cNvSpPr>
          <p:nvPr/>
        </p:nvSpPr>
        <p:spPr>
          <a:xfrm>
            <a:off x="4264003" y="5683161"/>
            <a:ext cx="2803776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Asume un número incontable de valores.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92A879-0569-4643-A316-8EE92141B965}"/>
              </a:ext>
            </a:extLst>
          </p:cNvPr>
          <p:cNvSpPr/>
          <p:nvPr/>
        </p:nvSpPr>
        <p:spPr>
          <a:xfrm>
            <a:off x="309639" y="6030558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29687F-7636-45B6-935D-D8A71D209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s-ES" altLang="es-ES" sz="1400" dirty="0">
              <a:solidFill>
                <a:schemeClr val="bg1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8E8C7-C484-4300-A08E-14B38488C098}"/>
              </a:ext>
            </a:extLst>
          </p:cNvPr>
          <p:cNvSpPr txBox="1">
            <a:spLocks/>
          </p:cNvSpPr>
          <p:nvPr/>
        </p:nvSpPr>
        <p:spPr>
          <a:xfrm>
            <a:off x="694375" y="2276971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Variable aleatoria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discreta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C2ACB9-7ACC-454F-A669-37D76BB1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9" y="3220279"/>
            <a:ext cx="4276129" cy="310643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C977037-687D-4ECF-816F-11C646BB07FD}"/>
              </a:ext>
            </a:extLst>
          </p:cNvPr>
          <p:cNvSpPr txBox="1">
            <a:spLocks/>
          </p:cNvSpPr>
          <p:nvPr/>
        </p:nvSpPr>
        <p:spPr>
          <a:xfrm>
            <a:off x="4264003" y="4643681"/>
            <a:ext cx="2803776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Asume un número contable de valores.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5E0A1A-70B9-4A6C-9E2C-2B0F54A8D85C}"/>
              </a:ext>
            </a:extLst>
          </p:cNvPr>
          <p:cNvSpPr txBox="1">
            <a:spLocks/>
          </p:cNvSpPr>
          <p:nvPr/>
        </p:nvSpPr>
        <p:spPr>
          <a:xfrm>
            <a:off x="4264003" y="5683161"/>
            <a:ext cx="2803776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Asume un número incontable de valores.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D0DBA18-F443-4BCB-9613-540F0048582B}"/>
              </a:ext>
            </a:extLst>
          </p:cNvPr>
          <p:cNvSpPr txBox="1">
            <a:spLocks/>
          </p:cNvSpPr>
          <p:nvPr/>
        </p:nvSpPr>
        <p:spPr>
          <a:xfrm>
            <a:off x="6455182" y="2840425"/>
            <a:ext cx="5360504" cy="124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número de hijos de una familia.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La cantidad de dedos que tiene una mano.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número de animales de una granja.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Cantidad de empleados de una tienda.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92A879-0569-4643-A316-8EE92141B965}"/>
              </a:ext>
            </a:extLst>
          </p:cNvPr>
          <p:cNvSpPr/>
          <p:nvPr/>
        </p:nvSpPr>
        <p:spPr>
          <a:xfrm>
            <a:off x="309639" y="6030558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815CF50-10B3-4182-9BAC-7C525337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1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s-ES" altLang="es-ES" sz="1400" dirty="0">
              <a:solidFill>
                <a:schemeClr val="bg1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8E8C7-C484-4300-A08E-14B38488C098}"/>
              </a:ext>
            </a:extLst>
          </p:cNvPr>
          <p:cNvSpPr txBox="1">
            <a:spLocks/>
          </p:cNvSpPr>
          <p:nvPr/>
        </p:nvSpPr>
        <p:spPr>
          <a:xfrm>
            <a:off x="694375" y="2276971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Variable aleatoria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discreta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C2ACB9-7ACC-454F-A669-37D76BB1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9" y="3220279"/>
            <a:ext cx="4276129" cy="310643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C977037-687D-4ECF-816F-11C646BB07FD}"/>
              </a:ext>
            </a:extLst>
          </p:cNvPr>
          <p:cNvSpPr txBox="1">
            <a:spLocks/>
          </p:cNvSpPr>
          <p:nvPr/>
        </p:nvSpPr>
        <p:spPr>
          <a:xfrm>
            <a:off x="4264003" y="4643681"/>
            <a:ext cx="2803776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Asume un número contable de valores.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5E0A1A-70B9-4A6C-9E2C-2B0F54A8D85C}"/>
              </a:ext>
            </a:extLst>
          </p:cNvPr>
          <p:cNvSpPr txBox="1">
            <a:spLocks/>
          </p:cNvSpPr>
          <p:nvPr/>
        </p:nvSpPr>
        <p:spPr>
          <a:xfrm>
            <a:off x="4264003" y="5683161"/>
            <a:ext cx="2803776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Asume un número incontable de valores.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D0DBA18-F443-4BCB-9613-540F0048582B}"/>
              </a:ext>
            </a:extLst>
          </p:cNvPr>
          <p:cNvSpPr txBox="1">
            <a:spLocks/>
          </p:cNvSpPr>
          <p:nvPr/>
        </p:nvSpPr>
        <p:spPr>
          <a:xfrm>
            <a:off x="6674257" y="2503614"/>
            <a:ext cx="5360504" cy="124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número de hijos de una familia.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La cantidad de dedos que tiene una mano.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número de animales de una granja.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Cantidad de empleados de una tienda.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92A879-0569-4643-A316-8EE92141B965}"/>
              </a:ext>
            </a:extLst>
          </p:cNvPr>
          <p:cNvSpPr/>
          <p:nvPr/>
        </p:nvSpPr>
        <p:spPr>
          <a:xfrm>
            <a:off x="309639" y="6030558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DBE4384-099E-49D9-9C04-958388CE2170}"/>
              </a:ext>
            </a:extLst>
          </p:cNvPr>
          <p:cNvSpPr txBox="1">
            <a:spLocks/>
          </p:cNvSpPr>
          <p:nvPr/>
        </p:nvSpPr>
        <p:spPr>
          <a:xfrm>
            <a:off x="6674257" y="4017762"/>
            <a:ext cx="4582230" cy="1484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La estatura de un amigo.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ancho de una pelota.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volumen de agua en una piscina.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ES" sz="1600" b="1" dirty="0">
                <a:latin typeface="Century Gothic" panose="020B0502020202020204" pitchFamily="34" charset="0"/>
                <a:cs typeface="Aharoni" panose="02010803020104030203" pitchFamily="2" charset="-79"/>
              </a:rPr>
              <a:t>El peso de una persona. (velocidad, tiempo, longitud)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4AC0EAA-79D1-4821-BD19-B5AC6AFB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41FA4C02-74A7-4B6C-93FE-CA21DA6A0DB4}"/>
              </a:ext>
            </a:extLst>
          </p:cNvPr>
          <p:cNvCxnSpPr>
            <a:cxnSpLocks/>
            <a:stCxn id="15" idx="2"/>
            <a:endCxn id="12" idx="3"/>
          </p:cNvCxnSpPr>
          <p:nvPr/>
        </p:nvCxnSpPr>
        <p:spPr>
          <a:xfrm rot="5400000">
            <a:off x="7725345" y="4844914"/>
            <a:ext cx="582463" cy="1897593"/>
          </a:xfrm>
          <a:prstGeom prst="bentConnector2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C6CB0AE7-1DC0-48CD-A11E-EDFA0E4E5A32}"/>
              </a:ext>
            </a:extLst>
          </p:cNvPr>
          <p:cNvCxnSpPr/>
          <p:nvPr/>
        </p:nvCxnSpPr>
        <p:spPr>
          <a:xfrm rot="5400000">
            <a:off x="4987840" y="3236942"/>
            <a:ext cx="1731248" cy="1120331"/>
          </a:xfrm>
          <a:prstGeom prst="bentConnector3">
            <a:avLst>
              <a:gd name="adj1" fmla="val 213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13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8E8C7-C484-4300-A08E-14B38488C098}"/>
              </a:ext>
            </a:extLst>
          </p:cNvPr>
          <p:cNvSpPr txBox="1">
            <a:spLocks/>
          </p:cNvSpPr>
          <p:nvPr/>
        </p:nvSpPr>
        <p:spPr>
          <a:xfrm>
            <a:off x="694375" y="2276971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Variable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aleatoria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discreta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3E2741-1994-499F-9303-2061B2CE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08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8E8C7-C484-4300-A08E-14B38488C098}"/>
              </a:ext>
            </a:extLst>
          </p:cNvPr>
          <p:cNvSpPr txBox="1">
            <a:spLocks/>
          </p:cNvSpPr>
          <p:nvPr/>
        </p:nvSpPr>
        <p:spPr>
          <a:xfrm>
            <a:off x="694375" y="2276971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Variable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aleatoria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discreta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E26A67A-1559-4571-B9A9-9F16F542A211}"/>
              </a:ext>
            </a:extLst>
          </p:cNvPr>
          <p:cNvSpPr txBox="1">
            <a:spLocks/>
          </p:cNvSpPr>
          <p:nvPr/>
        </p:nvSpPr>
        <p:spPr>
          <a:xfrm>
            <a:off x="541552" y="3141478"/>
            <a:ext cx="3738993" cy="80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Depende del azar o la suerte.</a:t>
            </a:r>
          </a:p>
        </p:txBody>
      </p:sp>
      <p:pic>
        <p:nvPicPr>
          <p:cNvPr id="1026" name="Picture 2" descr="Vector De Rueda De La Fortuna Girando Suerte Ruleta Lotería Suerte  Ilustración, Vistoso, Entretenimiento, Fracaso PNG y Vector para Descargar  Gratis | Pngtree">
            <a:extLst>
              <a:ext uri="{FF2B5EF4-FFF2-40B4-BE49-F238E27FC236}">
                <a16:creationId xmlns:a16="http://schemas.microsoft.com/office/drawing/2014/main" id="{FA037F2A-7209-4E1E-AB6C-973694592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6793" r="7173"/>
          <a:stretch/>
        </p:blipFill>
        <p:spPr bwMode="auto">
          <a:xfrm>
            <a:off x="1383985" y="3802382"/>
            <a:ext cx="2054125" cy="23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6791CF-05E9-4C67-963C-722CC4EAE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89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F63D33D-EF76-4F38-B1BF-4891B49A453D}"/>
              </a:ext>
            </a:extLst>
          </p:cNvPr>
          <p:cNvSpPr txBox="1">
            <a:spLocks/>
          </p:cNvSpPr>
          <p:nvPr/>
        </p:nvSpPr>
        <p:spPr>
          <a:xfrm>
            <a:off x="3313040" y="1257755"/>
            <a:ext cx="75537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=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B356B07F-B255-4E1C-AF3E-96EEC50AB540}"/>
              </a:ext>
            </a:extLst>
          </p:cNvPr>
          <p:cNvSpPr txBox="1">
            <a:spLocks/>
          </p:cNvSpPr>
          <p:nvPr/>
        </p:nvSpPr>
        <p:spPr>
          <a:xfrm>
            <a:off x="4373211" y="1257755"/>
            <a:ext cx="453224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Casos Favorables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2EC6DC7-D66F-4C80-8089-7C76E1752C2D}"/>
              </a:ext>
            </a:extLst>
          </p:cNvPr>
          <p:cNvSpPr txBox="1">
            <a:spLocks/>
          </p:cNvSpPr>
          <p:nvPr/>
        </p:nvSpPr>
        <p:spPr>
          <a:xfrm>
            <a:off x="4767458" y="1921630"/>
            <a:ext cx="453224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Casos Totales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16E9C2D-1E71-4835-A844-3DB1237B3A52}"/>
              </a:ext>
            </a:extLst>
          </p:cNvPr>
          <p:cNvCxnSpPr>
            <a:cxnSpLocks/>
          </p:cNvCxnSpPr>
          <p:nvPr/>
        </p:nvCxnSpPr>
        <p:spPr>
          <a:xfrm flipH="1">
            <a:off x="4480466" y="2229981"/>
            <a:ext cx="39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D926D040-DB20-4BB2-A36E-D734B60A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41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F63D33D-EF76-4F38-B1BF-4891B49A453D}"/>
              </a:ext>
            </a:extLst>
          </p:cNvPr>
          <p:cNvSpPr txBox="1">
            <a:spLocks/>
          </p:cNvSpPr>
          <p:nvPr/>
        </p:nvSpPr>
        <p:spPr>
          <a:xfrm>
            <a:off x="3313040" y="1257755"/>
            <a:ext cx="75537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=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B356B07F-B255-4E1C-AF3E-96EEC50AB540}"/>
              </a:ext>
            </a:extLst>
          </p:cNvPr>
          <p:cNvSpPr txBox="1">
            <a:spLocks/>
          </p:cNvSpPr>
          <p:nvPr/>
        </p:nvSpPr>
        <p:spPr>
          <a:xfrm>
            <a:off x="4373211" y="1257755"/>
            <a:ext cx="453224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Casos Favorables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2EC6DC7-D66F-4C80-8089-7C76E1752C2D}"/>
              </a:ext>
            </a:extLst>
          </p:cNvPr>
          <p:cNvSpPr txBox="1">
            <a:spLocks/>
          </p:cNvSpPr>
          <p:nvPr/>
        </p:nvSpPr>
        <p:spPr>
          <a:xfrm>
            <a:off x="4767458" y="1921630"/>
            <a:ext cx="453224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Casos Totales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16E9C2D-1E71-4835-A844-3DB1237B3A52}"/>
              </a:ext>
            </a:extLst>
          </p:cNvPr>
          <p:cNvCxnSpPr>
            <a:cxnSpLocks/>
          </p:cNvCxnSpPr>
          <p:nvPr/>
        </p:nvCxnSpPr>
        <p:spPr>
          <a:xfrm flipH="1">
            <a:off x="4480466" y="2229981"/>
            <a:ext cx="39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miseta DADO 3 | Vandal">
            <a:extLst>
              <a:ext uri="{FF2B5EF4-FFF2-40B4-BE49-F238E27FC236}">
                <a16:creationId xmlns:a16="http://schemas.microsoft.com/office/drawing/2014/main" id="{77553ED7-B7D6-452E-927A-1244CD8F9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8" t="5024" r="14223" b="36232"/>
          <a:stretch/>
        </p:blipFill>
        <p:spPr bwMode="auto">
          <a:xfrm>
            <a:off x="1679850" y="4342196"/>
            <a:ext cx="1861647" cy="18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F1E5E143-6064-48F6-B594-AAFA9A1555F1}"/>
              </a:ext>
            </a:extLst>
          </p:cNvPr>
          <p:cNvSpPr txBox="1">
            <a:spLocks/>
          </p:cNvSpPr>
          <p:nvPr/>
        </p:nvSpPr>
        <p:spPr>
          <a:xfrm>
            <a:off x="1303938" y="3429269"/>
            <a:ext cx="2864819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P(dado = 3)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DC111C3-1213-4195-A41F-5346FEF530A6}"/>
              </a:ext>
            </a:extLst>
          </p:cNvPr>
          <p:cNvSpPr txBox="1">
            <a:spLocks/>
          </p:cNvSpPr>
          <p:nvPr/>
        </p:nvSpPr>
        <p:spPr>
          <a:xfrm>
            <a:off x="4361741" y="3429269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DD15C9-94A8-4F96-A753-45CD2D8B5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A60D52-682E-4D8C-B3A9-93CB67183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0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C914B1-ED0F-450F-8D0F-3D456929A995}"/>
              </a:ext>
            </a:extLst>
          </p:cNvPr>
          <p:cNvSpPr txBox="1">
            <a:spLocks/>
          </p:cNvSpPr>
          <p:nvPr/>
        </p:nvSpPr>
        <p:spPr>
          <a:xfrm>
            <a:off x="1303938" y="1257755"/>
            <a:ext cx="1770566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P(A)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F63D33D-EF76-4F38-B1BF-4891B49A453D}"/>
              </a:ext>
            </a:extLst>
          </p:cNvPr>
          <p:cNvSpPr txBox="1">
            <a:spLocks/>
          </p:cNvSpPr>
          <p:nvPr/>
        </p:nvSpPr>
        <p:spPr>
          <a:xfrm>
            <a:off x="3313040" y="1257755"/>
            <a:ext cx="75537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=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B356B07F-B255-4E1C-AF3E-96EEC50AB540}"/>
              </a:ext>
            </a:extLst>
          </p:cNvPr>
          <p:cNvSpPr txBox="1">
            <a:spLocks/>
          </p:cNvSpPr>
          <p:nvPr/>
        </p:nvSpPr>
        <p:spPr>
          <a:xfrm>
            <a:off x="4373211" y="1257755"/>
            <a:ext cx="453224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Casos Favorables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2EC6DC7-D66F-4C80-8089-7C76E1752C2D}"/>
              </a:ext>
            </a:extLst>
          </p:cNvPr>
          <p:cNvSpPr txBox="1">
            <a:spLocks/>
          </p:cNvSpPr>
          <p:nvPr/>
        </p:nvSpPr>
        <p:spPr>
          <a:xfrm>
            <a:off x="4767458" y="1921630"/>
            <a:ext cx="4532245" cy="1096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600" b="1" dirty="0">
                <a:latin typeface="Century Gothic" panose="020B0502020202020204" pitchFamily="34" charset="0"/>
                <a:cs typeface="Aharoni" panose="02010803020104030203" pitchFamily="2" charset="-79"/>
              </a:rPr>
              <a:t>Casos Totales </a:t>
            </a:r>
            <a:endParaRPr lang="es-PE" sz="36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16E9C2D-1E71-4835-A844-3DB1237B3A52}"/>
              </a:ext>
            </a:extLst>
          </p:cNvPr>
          <p:cNvCxnSpPr>
            <a:cxnSpLocks/>
          </p:cNvCxnSpPr>
          <p:nvPr/>
        </p:nvCxnSpPr>
        <p:spPr>
          <a:xfrm flipH="1">
            <a:off x="4480466" y="2229981"/>
            <a:ext cx="39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miseta DADO 3 | Vandal">
            <a:extLst>
              <a:ext uri="{FF2B5EF4-FFF2-40B4-BE49-F238E27FC236}">
                <a16:creationId xmlns:a16="http://schemas.microsoft.com/office/drawing/2014/main" id="{77553ED7-B7D6-452E-927A-1244CD8F9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8" t="5024" r="14223" b="36232"/>
          <a:stretch/>
        </p:blipFill>
        <p:spPr bwMode="auto">
          <a:xfrm>
            <a:off x="1679850" y="4342196"/>
            <a:ext cx="1861647" cy="18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F1E5E143-6064-48F6-B594-AAFA9A1555F1}"/>
              </a:ext>
            </a:extLst>
          </p:cNvPr>
          <p:cNvSpPr txBox="1">
            <a:spLocks/>
          </p:cNvSpPr>
          <p:nvPr/>
        </p:nvSpPr>
        <p:spPr>
          <a:xfrm>
            <a:off x="1303938" y="3429269"/>
            <a:ext cx="2864819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P(dado = 3)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DC111C3-1213-4195-A41F-5346FEF530A6}"/>
              </a:ext>
            </a:extLst>
          </p:cNvPr>
          <p:cNvSpPr txBox="1">
            <a:spLocks/>
          </p:cNvSpPr>
          <p:nvPr/>
        </p:nvSpPr>
        <p:spPr>
          <a:xfrm>
            <a:off x="4361741" y="3429269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6B2DC05-867F-451E-9E4B-7498DD2BCEB7}"/>
              </a:ext>
            </a:extLst>
          </p:cNvPr>
          <p:cNvSpPr txBox="1">
            <a:spLocks/>
          </p:cNvSpPr>
          <p:nvPr/>
        </p:nvSpPr>
        <p:spPr>
          <a:xfrm>
            <a:off x="5292463" y="3429269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FE6327A-45F9-4C28-B856-33BCF7ED4FD4}"/>
              </a:ext>
            </a:extLst>
          </p:cNvPr>
          <p:cNvSpPr txBox="1">
            <a:spLocks/>
          </p:cNvSpPr>
          <p:nvPr/>
        </p:nvSpPr>
        <p:spPr>
          <a:xfrm>
            <a:off x="5288467" y="3990170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6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F976F3E-ED65-4B65-9D9A-CB5E9371BB0D}"/>
              </a:ext>
            </a:extLst>
          </p:cNvPr>
          <p:cNvCxnSpPr>
            <a:cxnSpLocks/>
          </p:cNvCxnSpPr>
          <p:nvPr/>
        </p:nvCxnSpPr>
        <p:spPr>
          <a:xfrm flipH="1">
            <a:off x="5301719" y="4197929"/>
            <a:ext cx="3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9C545515-94A5-4D0D-B1CC-F40159E46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24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AE13714-C480-4D36-8233-30999C6CA9B7}"/>
              </a:ext>
            </a:extLst>
          </p:cNvPr>
          <p:cNvSpPr txBox="1">
            <a:spLocks/>
          </p:cNvSpPr>
          <p:nvPr/>
        </p:nvSpPr>
        <p:spPr>
          <a:xfrm>
            <a:off x="1277470" y="1235938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Condicional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46287278-5CCC-4B3A-93F6-C59B6498F9F3}"/>
              </a:ext>
            </a:extLst>
          </p:cNvPr>
          <p:cNvSpPr txBox="1">
            <a:spLocks/>
          </p:cNvSpPr>
          <p:nvPr/>
        </p:nvSpPr>
        <p:spPr>
          <a:xfrm>
            <a:off x="3066513" y="1913236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P(A|B)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75C31D-FC6C-4397-9D61-339CB722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0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AE13714-C480-4D36-8233-30999C6CA9B7}"/>
              </a:ext>
            </a:extLst>
          </p:cNvPr>
          <p:cNvSpPr txBox="1">
            <a:spLocks/>
          </p:cNvSpPr>
          <p:nvPr/>
        </p:nvSpPr>
        <p:spPr>
          <a:xfrm>
            <a:off x="1277470" y="1235938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Condicional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46287278-5CCC-4B3A-93F6-C59B6498F9F3}"/>
              </a:ext>
            </a:extLst>
          </p:cNvPr>
          <p:cNvSpPr txBox="1">
            <a:spLocks/>
          </p:cNvSpPr>
          <p:nvPr/>
        </p:nvSpPr>
        <p:spPr>
          <a:xfrm>
            <a:off x="3066513" y="1913236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P(A|B)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62D218D-92A2-4697-BEED-A6D6E11C3B54}"/>
              </a:ext>
            </a:extLst>
          </p:cNvPr>
          <p:cNvSpPr txBox="1">
            <a:spLocks/>
          </p:cNvSpPr>
          <p:nvPr/>
        </p:nvSpPr>
        <p:spPr>
          <a:xfrm>
            <a:off x="2185243" y="3046997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P(dado = 3|impar)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C33297DC-BB9E-4BFB-B7AF-7FFD2A2EC3AD}"/>
              </a:ext>
            </a:extLst>
          </p:cNvPr>
          <p:cNvSpPr txBox="1">
            <a:spLocks/>
          </p:cNvSpPr>
          <p:nvPr/>
        </p:nvSpPr>
        <p:spPr>
          <a:xfrm>
            <a:off x="6573078" y="3114333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984484-E7C6-483B-904A-8ED0D5F1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22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s-ES" altLang="es-ES" sz="1400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Repaso de Conceptos Probabilísticos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7D7D90-743C-4DB5-991C-23A1BCDA3746}"/>
              </a:ext>
            </a:extLst>
          </p:cNvPr>
          <p:cNvSpPr/>
          <p:nvPr/>
        </p:nvSpPr>
        <p:spPr>
          <a:xfrm>
            <a:off x="157239" y="5917914"/>
            <a:ext cx="768626" cy="803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AE13714-C480-4D36-8233-30999C6CA9B7}"/>
              </a:ext>
            </a:extLst>
          </p:cNvPr>
          <p:cNvSpPr txBox="1">
            <a:spLocks/>
          </p:cNvSpPr>
          <p:nvPr/>
        </p:nvSpPr>
        <p:spPr>
          <a:xfrm>
            <a:off x="1277470" y="1235938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Condicional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46287278-5CCC-4B3A-93F6-C59B6498F9F3}"/>
              </a:ext>
            </a:extLst>
          </p:cNvPr>
          <p:cNvSpPr txBox="1">
            <a:spLocks/>
          </p:cNvSpPr>
          <p:nvPr/>
        </p:nvSpPr>
        <p:spPr>
          <a:xfrm>
            <a:off x="3066513" y="1913236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P(A|B)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62D218D-92A2-4697-BEED-A6D6E11C3B54}"/>
              </a:ext>
            </a:extLst>
          </p:cNvPr>
          <p:cNvSpPr txBox="1">
            <a:spLocks/>
          </p:cNvSpPr>
          <p:nvPr/>
        </p:nvSpPr>
        <p:spPr>
          <a:xfrm>
            <a:off x="2185243" y="3046997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P(dado = 3|impar)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C33297DC-BB9E-4BFB-B7AF-7FFD2A2EC3AD}"/>
              </a:ext>
            </a:extLst>
          </p:cNvPr>
          <p:cNvSpPr txBox="1">
            <a:spLocks/>
          </p:cNvSpPr>
          <p:nvPr/>
        </p:nvSpPr>
        <p:spPr>
          <a:xfrm>
            <a:off x="6573078" y="3114333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CBD856EA-B912-4F4E-A729-70E1BBE14D36}"/>
              </a:ext>
            </a:extLst>
          </p:cNvPr>
          <p:cNvSpPr txBox="1">
            <a:spLocks/>
          </p:cNvSpPr>
          <p:nvPr/>
        </p:nvSpPr>
        <p:spPr>
          <a:xfrm>
            <a:off x="7371738" y="2826163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F5C3CDF7-7576-40E7-A76B-C3B4A992ADF0}"/>
              </a:ext>
            </a:extLst>
          </p:cNvPr>
          <p:cNvSpPr txBox="1">
            <a:spLocks/>
          </p:cNvSpPr>
          <p:nvPr/>
        </p:nvSpPr>
        <p:spPr>
          <a:xfrm>
            <a:off x="7367742" y="3387064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9E4E303-214A-4780-AEDA-52C09F56E19A}"/>
              </a:ext>
            </a:extLst>
          </p:cNvPr>
          <p:cNvCxnSpPr>
            <a:cxnSpLocks/>
          </p:cNvCxnSpPr>
          <p:nvPr/>
        </p:nvCxnSpPr>
        <p:spPr>
          <a:xfrm flipH="1">
            <a:off x="7380994" y="3608075"/>
            <a:ext cx="36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9DBA0655-B09C-4FD3-BA6F-24F606A7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0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Método Básico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3DAC89-96EB-4E87-8937-13722665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Método Básico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FEF517-EFD5-4F3C-BE0E-9ED0312E740B}"/>
              </a:ext>
            </a:extLst>
          </p:cNvPr>
          <p:cNvSpPr txBox="1">
            <a:spLocks/>
          </p:cNvSpPr>
          <p:nvPr/>
        </p:nvSpPr>
        <p:spPr>
          <a:xfrm>
            <a:off x="1472188" y="1275825"/>
            <a:ext cx="9182559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mi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 de entrenamiento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 (cantidad total de oraciones)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54D2C6-13CE-43B1-95C7-3DDBF44F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40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Método Básico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FEF517-EFD5-4F3C-BE0E-9ED0312E740B}"/>
              </a:ext>
            </a:extLst>
          </p:cNvPr>
          <p:cNvSpPr txBox="1">
            <a:spLocks/>
          </p:cNvSpPr>
          <p:nvPr/>
        </p:nvSpPr>
        <p:spPr>
          <a:xfrm>
            <a:off x="1472188" y="1275825"/>
            <a:ext cx="9182559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mi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 de entrenamiento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 (cantidad total de oraciones)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72D4753-92A1-4455-971D-E5B5C0BAA01B}"/>
              </a:ext>
            </a:extLst>
          </p:cNvPr>
          <p:cNvSpPr txBox="1">
            <a:spLocks/>
          </p:cNvSpPr>
          <p:nvPr/>
        </p:nvSpPr>
        <p:spPr>
          <a:xfrm>
            <a:off x="1472187" y="2143842"/>
            <a:ext cx="9182559" cy="171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cualquier oración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tengo una función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c(x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</a:t>
            </a:r>
            <a:r>
              <a:rPr lang="es-ES" sz="20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cuenta el número de veces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esta oración fue vista en nuestros datos de entrenamiento.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E71E70-FA0C-497E-A72E-9BEE6C73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6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Método Básico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FEF517-EFD5-4F3C-BE0E-9ED0312E740B}"/>
              </a:ext>
            </a:extLst>
          </p:cNvPr>
          <p:cNvSpPr txBox="1">
            <a:spLocks/>
          </p:cNvSpPr>
          <p:nvPr/>
        </p:nvSpPr>
        <p:spPr>
          <a:xfrm>
            <a:off x="1472188" y="1275825"/>
            <a:ext cx="9182559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mi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 de entrenamiento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 (cantidad total de oraciones)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72D4753-92A1-4455-971D-E5B5C0BAA01B}"/>
              </a:ext>
            </a:extLst>
          </p:cNvPr>
          <p:cNvSpPr txBox="1">
            <a:spLocks/>
          </p:cNvSpPr>
          <p:nvPr/>
        </p:nvSpPr>
        <p:spPr>
          <a:xfrm>
            <a:off x="1472187" y="2143842"/>
            <a:ext cx="9182559" cy="171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cualquier oración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tengo una función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c(x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</a:t>
            </a:r>
            <a:r>
              <a:rPr lang="es-ES" sz="20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cuenta el número de veces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esta oración fue vista en nuestros datos de entrenamiento.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1123BEF-7C88-4D13-8C57-2937CDF2564F}"/>
              </a:ext>
            </a:extLst>
          </p:cNvPr>
          <p:cNvSpPr txBox="1">
            <a:spLocks/>
          </p:cNvSpPr>
          <p:nvPr/>
        </p:nvSpPr>
        <p:spPr>
          <a:xfrm>
            <a:off x="4086929" y="4092906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32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785B68-D38B-4E4E-A324-BCC0331C305F}"/>
              </a:ext>
            </a:extLst>
          </p:cNvPr>
          <p:cNvSpPr txBox="1">
            <a:spLocks/>
          </p:cNvSpPr>
          <p:nvPr/>
        </p:nvSpPr>
        <p:spPr>
          <a:xfrm>
            <a:off x="5572964" y="4193439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A150C2-44C1-4B3D-82C0-C481F603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59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Método Básico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FEF517-EFD5-4F3C-BE0E-9ED0312E740B}"/>
              </a:ext>
            </a:extLst>
          </p:cNvPr>
          <p:cNvSpPr txBox="1">
            <a:spLocks/>
          </p:cNvSpPr>
          <p:nvPr/>
        </p:nvSpPr>
        <p:spPr>
          <a:xfrm>
            <a:off x="1472188" y="1275825"/>
            <a:ext cx="9182559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mi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 de entrenamiento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 (cantidad total de oraciones)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72D4753-92A1-4455-971D-E5B5C0BAA01B}"/>
              </a:ext>
            </a:extLst>
          </p:cNvPr>
          <p:cNvSpPr txBox="1">
            <a:spLocks/>
          </p:cNvSpPr>
          <p:nvPr/>
        </p:nvSpPr>
        <p:spPr>
          <a:xfrm>
            <a:off x="1472187" y="2143842"/>
            <a:ext cx="9182559" cy="171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cualquier oración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tengo una función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c(x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</a:t>
            </a:r>
            <a:r>
              <a:rPr lang="es-ES" sz="20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cuenta el número de veces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esta oración fue vista en nuestros datos de entrenamiento.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1123BEF-7C88-4D13-8C57-2937CDF2564F}"/>
              </a:ext>
            </a:extLst>
          </p:cNvPr>
          <p:cNvSpPr txBox="1">
            <a:spLocks/>
          </p:cNvSpPr>
          <p:nvPr/>
        </p:nvSpPr>
        <p:spPr>
          <a:xfrm>
            <a:off x="4086929" y="4092906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32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785B68-D38B-4E4E-A324-BCC0331C305F}"/>
              </a:ext>
            </a:extLst>
          </p:cNvPr>
          <p:cNvSpPr txBox="1">
            <a:spLocks/>
          </p:cNvSpPr>
          <p:nvPr/>
        </p:nvSpPr>
        <p:spPr>
          <a:xfrm>
            <a:off x="5572964" y="4193439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3112F03-33C5-4ED2-AD02-B0A8126CE28C}"/>
              </a:ext>
            </a:extLst>
          </p:cNvPr>
          <p:cNvSpPr txBox="1">
            <a:spLocks/>
          </p:cNvSpPr>
          <p:nvPr/>
        </p:nvSpPr>
        <p:spPr>
          <a:xfrm>
            <a:off x="6372930" y="3981523"/>
            <a:ext cx="1366339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(x</a:t>
            </a:r>
            <a:r>
              <a:rPr lang="es-ES" sz="32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5A619E-7BA9-47A2-AC69-6D9C3340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4. Método Básico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FEF517-EFD5-4F3C-BE0E-9ED0312E740B}"/>
              </a:ext>
            </a:extLst>
          </p:cNvPr>
          <p:cNvSpPr txBox="1">
            <a:spLocks/>
          </p:cNvSpPr>
          <p:nvPr/>
        </p:nvSpPr>
        <p:spPr>
          <a:xfrm>
            <a:off x="1472188" y="1275825"/>
            <a:ext cx="9182559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Dado mi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CORPUS de entrenamiento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N (cantidad total de oraciones)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72D4753-92A1-4455-971D-E5B5C0BAA01B}"/>
              </a:ext>
            </a:extLst>
          </p:cNvPr>
          <p:cNvSpPr txBox="1">
            <a:spLocks/>
          </p:cNvSpPr>
          <p:nvPr/>
        </p:nvSpPr>
        <p:spPr>
          <a:xfrm>
            <a:off x="1472187" y="2143842"/>
            <a:ext cx="9182559" cy="171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Para cualquier oración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tengo una función 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c(x</a:t>
            </a:r>
            <a:r>
              <a:rPr lang="es-ES" sz="2400" b="1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</a:t>
            </a:r>
            <a:r>
              <a:rPr lang="es-ES" sz="20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cuenta el número de veces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 que esta oración fue vista en nuestros datos de entrenamiento.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1123BEF-7C88-4D13-8C57-2937CDF2564F}"/>
              </a:ext>
            </a:extLst>
          </p:cNvPr>
          <p:cNvSpPr txBox="1">
            <a:spLocks/>
          </p:cNvSpPr>
          <p:nvPr/>
        </p:nvSpPr>
        <p:spPr>
          <a:xfrm>
            <a:off x="4086929" y="4092906"/>
            <a:ext cx="5295608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32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785B68-D38B-4E4E-A324-BCC0331C305F}"/>
              </a:ext>
            </a:extLst>
          </p:cNvPr>
          <p:cNvSpPr txBox="1">
            <a:spLocks/>
          </p:cNvSpPr>
          <p:nvPr/>
        </p:nvSpPr>
        <p:spPr>
          <a:xfrm>
            <a:off x="5572964" y="4193439"/>
            <a:ext cx="561002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=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3112F03-33C5-4ED2-AD02-B0A8126CE28C}"/>
              </a:ext>
            </a:extLst>
          </p:cNvPr>
          <p:cNvSpPr txBox="1">
            <a:spLocks/>
          </p:cNvSpPr>
          <p:nvPr/>
        </p:nvSpPr>
        <p:spPr>
          <a:xfrm>
            <a:off x="6372930" y="3981523"/>
            <a:ext cx="1366339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c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(x</a:t>
            </a:r>
            <a:r>
              <a:rPr lang="es-ES" sz="32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)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9F262B2-470B-4CBE-A52C-BFCD25860E0A}"/>
              </a:ext>
            </a:extLst>
          </p:cNvPr>
          <p:cNvSpPr txBox="1">
            <a:spLocks/>
          </p:cNvSpPr>
          <p:nvPr/>
        </p:nvSpPr>
        <p:spPr>
          <a:xfrm>
            <a:off x="6716591" y="4667232"/>
            <a:ext cx="1366339" cy="912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3200" dirty="0">
                <a:latin typeface="Century Gothic" panose="020B0502020202020204" pitchFamily="34" charset="0"/>
                <a:cs typeface="Aharoni" panose="02010803020104030203" pitchFamily="2" charset="-79"/>
              </a:rPr>
              <a:t>N</a:t>
            </a:r>
            <a:endParaRPr lang="es-PE" sz="32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E0F026E-D25F-46FB-9AC9-8FC3E0474A1A}"/>
              </a:ext>
            </a:extLst>
          </p:cNvPr>
          <p:cNvCxnSpPr>
            <a:cxnSpLocks/>
          </p:cNvCxnSpPr>
          <p:nvPr/>
        </p:nvCxnSpPr>
        <p:spPr>
          <a:xfrm flipH="1">
            <a:off x="6506352" y="4888174"/>
            <a:ext cx="9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73C3143-A019-4CF8-8538-E4AA890D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21166C-354B-4C06-A8A7-520826F0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90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3BE64B-C079-4B01-A822-94446BA88DDB}"/>
              </a:ext>
            </a:extLst>
          </p:cNvPr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9EC30D-21F5-4EA2-B0DB-A6E21C9F9225}"/>
              </a:ext>
            </a:extLst>
          </p:cNvPr>
          <p:cNvSpPr txBox="1">
            <a:spLocks/>
          </p:cNvSpPr>
          <p:nvPr/>
        </p:nvSpPr>
        <p:spPr>
          <a:xfrm>
            <a:off x="2295105" y="1616765"/>
            <a:ext cx="7601789" cy="212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32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¿Hay algún problema con este método?</a:t>
            </a:r>
            <a:endParaRPr lang="es-PE" sz="32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F5F1BE-7F28-4A59-BA84-00E9FE76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99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C9721EC-48EE-4609-8641-10E2E9418EAF}"/>
                  </a:ext>
                </a:extLst>
              </p14:cNvPr>
              <p14:cNvContentPartPr/>
              <p14:nvPr/>
            </p14:nvContentPartPr>
            <p14:xfrm>
              <a:off x="3313800" y="3277080"/>
              <a:ext cx="41040" cy="928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C9721EC-48EE-4609-8641-10E2E9418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4440" y="3267720"/>
                <a:ext cx="59760" cy="111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E885DEC-AE37-4CC6-B176-BF0E8B9A2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1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72B8BD"/>
                </a:solidFill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solidFill>
                <a:srgbClr val="72B8BD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AA5821-C35E-4964-82C3-A38EDD477EB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79A3E9-8CC8-4D11-BAF0-843BF9D6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30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14BA77-F128-48F0-9402-B174F3C537E1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D9666C-22E1-4AC3-86F7-C5DCB5E30812}"/>
              </a:ext>
            </a:extLst>
          </p:cNvPr>
          <p:cNvSpPr txBox="1">
            <a:spLocks/>
          </p:cNvSpPr>
          <p:nvPr/>
        </p:nvSpPr>
        <p:spPr>
          <a:xfrm>
            <a:off x="1803493" y="1805912"/>
            <a:ext cx="9182559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Tipo de proceso ESTOCASTICO, el cual tiene una secuencia de variables aleatorias 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1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, 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2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,…, 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n</a:t>
            </a:r>
            <a:r>
              <a:rPr lang="es-ES" sz="1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B56C11-B96A-44B0-9393-36E934E9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3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14BA77-F128-48F0-9402-B174F3C537E1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D9666C-22E1-4AC3-86F7-C5DCB5E30812}"/>
              </a:ext>
            </a:extLst>
          </p:cNvPr>
          <p:cNvSpPr txBox="1">
            <a:spLocks/>
          </p:cNvSpPr>
          <p:nvPr/>
        </p:nvSpPr>
        <p:spPr>
          <a:xfrm>
            <a:off x="1803493" y="1805912"/>
            <a:ext cx="9182559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Tipo de proceso ESTOCASTICO, el cual tiene una secuencia de variables aleatorias 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1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, 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2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,…, 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n</a:t>
            </a:r>
            <a:r>
              <a:rPr lang="es-ES" sz="1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1C4D5D3-CB2B-474B-B21E-3F081045790B}"/>
              </a:ext>
            </a:extLst>
          </p:cNvPr>
          <p:cNvSpPr txBox="1">
            <a:spLocks/>
          </p:cNvSpPr>
          <p:nvPr/>
        </p:nvSpPr>
        <p:spPr>
          <a:xfrm>
            <a:off x="1829997" y="2800548"/>
            <a:ext cx="9182559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n</a:t>
            </a:r>
            <a:r>
              <a:rPr lang="es-ES" sz="1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cada variable aleatoria es el proceso de sacar una palabra del vocabulario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EA66C8-B1AC-49B8-AAC9-5CC7085F0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9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F14BA77-F128-48F0-9402-B174F3C537E1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D9666C-22E1-4AC3-86F7-C5DCB5E30812}"/>
              </a:ext>
            </a:extLst>
          </p:cNvPr>
          <p:cNvSpPr txBox="1">
            <a:spLocks/>
          </p:cNvSpPr>
          <p:nvPr/>
        </p:nvSpPr>
        <p:spPr>
          <a:xfrm>
            <a:off x="1803493" y="1805912"/>
            <a:ext cx="9182559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Tipo de proceso ESTOCASTICO, el cual tiene una secuencia de variables aleatorias 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1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, 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2</a:t>
            </a: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,…, 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n</a:t>
            </a:r>
            <a:r>
              <a:rPr lang="es-ES" sz="1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1C4D5D3-CB2B-474B-B21E-3F081045790B}"/>
              </a:ext>
            </a:extLst>
          </p:cNvPr>
          <p:cNvSpPr txBox="1">
            <a:spLocks/>
          </p:cNvSpPr>
          <p:nvPr/>
        </p:nvSpPr>
        <p:spPr>
          <a:xfrm>
            <a:off x="1829997" y="2800548"/>
            <a:ext cx="9182559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Bookman Old Style" panose="02050604050505020204" pitchFamily="18" charset="0"/>
                <a:cs typeface="Aharoni" panose="02010803020104030203" pitchFamily="2" charset="-79"/>
              </a:rPr>
              <a:t>X</a:t>
            </a:r>
            <a:r>
              <a:rPr lang="es-ES" sz="1800" baseline="-25000" dirty="0">
                <a:latin typeface="Bookman Old Style" panose="02050604050505020204" pitchFamily="18" charset="0"/>
                <a:cs typeface="Aharoni" panose="02010803020104030203" pitchFamily="2" charset="-79"/>
              </a:rPr>
              <a:t>n</a:t>
            </a:r>
            <a:r>
              <a:rPr lang="es-ES" sz="18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cada variable aleatoria es el proceso de sacar una palabra del vocabulario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Matemática">
            <a:extLst>
              <a:ext uri="{FF2B5EF4-FFF2-40B4-BE49-F238E27FC236}">
                <a16:creationId xmlns:a16="http://schemas.microsoft.com/office/drawing/2014/main" id="{D2B806C7-D3B8-4FAE-AB8D-64067AF4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72" y="4368800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36CC05E3-B582-4116-9D4B-7723833244D5}"/>
              </a:ext>
            </a:extLst>
          </p:cNvPr>
          <p:cNvSpPr/>
          <p:nvPr/>
        </p:nvSpPr>
        <p:spPr>
          <a:xfrm>
            <a:off x="5611685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C77FF15-17F9-4506-96AE-D3968D6A28B6}"/>
              </a:ext>
            </a:extLst>
          </p:cNvPr>
          <p:cNvSpPr txBox="1">
            <a:spLocks/>
          </p:cNvSpPr>
          <p:nvPr/>
        </p:nvSpPr>
        <p:spPr>
          <a:xfrm>
            <a:off x="3515967" y="4769342"/>
            <a:ext cx="43400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800" b="1" dirty="0">
                <a:latin typeface="Century Gothic" panose="020B0502020202020204" pitchFamily="34" charset="0"/>
                <a:cs typeface="Aharoni" panose="02010803020104030203" pitchFamily="2" charset="-79"/>
              </a:rPr>
              <a:t>V</a:t>
            </a:r>
            <a:endParaRPr lang="es-PE" sz="28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12C5208-A91B-4FEC-8D21-9D0DD9A26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15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7432F2-3A41-49AD-806C-FC89AD1C64B9}"/>
              </a:ext>
            </a:extLst>
          </p:cNvPr>
          <p:cNvSpPr txBox="1">
            <a:spLocks/>
          </p:cNvSpPr>
          <p:nvPr/>
        </p:nvSpPr>
        <p:spPr>
          <a:xfrm>
            <a:off x="1829997" y="1901144"/>
            <a:ext cx="918255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una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oración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se puede ver como un proceso aleatorio.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E6A218-2154-4F61-957C-DF98D6CC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30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7432F2-3A41-49AD-806C-FC89AD1C64B9}"/>
              </a:ext>
            </a:extLst>
          </p:cNvPr>
          <p:cNvSpPr txBox="1">
            <a:spLocks/>
          </p:cNvSpPr>
          <p:nvPr/>
        </p:nvSpPr>
        <p:spPr>
          <a:xfrm>
            <a:off x="1829997" y="1901144"/>
            <a:ext cx="918255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una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oración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se puede ver como un proceso aleatorio.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5698A2-6FDA-4603-B7A5-6DB35BC05B81}"/>
              </a:ext>
            </a:extLst>
          </p:cNvPr>
          <p:cNvSpPr txBox="1">
            <a:spLocks/>
          </p:cNvSpPr>
          <p:nvPr/>
        </p:nvSpPr>
        <p:spPr>
          <a:xfrm>
            <a:off x="2481603" y="2573296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C0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solidFill>
                <a:srgbClr val="C0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4D1AAC-2AC7-4E29-B40C-D9EDDE8A3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06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7432F2-3A41-49AD-806C-FC89AD1C64B9}"/>
              </a:ext>
            </a:extLst>
          </p:cNvPr>
          <p:cNvSpPr txBox="1">
            <a:spLocks/>
          </p:cNvSpPr>
          <p:nvPr/>
        </p:nvSpPr>
        <p:spPr>
          <a:xfrm>
            <a:off x="1829997" y="1901144"/>
            <a:ext cx="918255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una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oración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se puede ver como un proceso aleatorio.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2" descr="Matemática">
            <a:extLst>
              <a:ext uri="{FF2B5EF4-FFF2-40B4-BE49-F238E27FC236}">
                <a16:creationId xmlns:a16="http://schemas.microsoft.com/office/drawing/2014/main" id="{5F798FB6-5DCA-4985-A29B-332DFD14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9" y="4289886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68C698-A2B9-43ED-AD14-0723EC2461A4}"/>
              </a:ext>
            </a:extLst>
          </p:cNvPr>
          <p:cNvSpPr txBox="1">
            <a:spLocks/>
          </p:cNvSpPr>
          <p:nvPr/>
        </p:nvSpPr>
        <p:spPr>
          <a:xfrm>
            <a:off x="2481603" y="2573296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7E10F5F-12F6-4AAB-96BF-27516B2BCCA9}"/>
              </a:ext>
            </a:extLst>
          </p:cNvPr>
          <p:cNvSpPr/>
          <p:nvPr/>
        </p:nvSpPr>
        <p:spPr>
          <a:xfrm>
            <a:off x="2481603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43B2F2E-C633-4238-9978-CCB91E7515A2}"/>
              </a:ext>
            </a:extLst>
          </p:cNvPr>
          <p:cNvSpPr txBox="1">
            <a:spLocks/>
          </p:cNvSpPr>
          <p:nvPr/>
        </p:nvSpPr>
        <p:spPr>
          <a:xfrm>
            <a:off x="5117826" y="3508910"/>
            <a:ext cx="5132731" cy="292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 donde saco una palabra aleatoria, saco la siguiente palabra aleatoria, luego la siguiente y que cada proceso de sacar una palabra aleatoria pueda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estar condicionada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a la palabras anteriores para que así ojala las oraciones con mas sentido tengan mayor probabilidad.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5D31EF7-BED8-442F-8F3C-49A47E6371FB}"/>
              </a:ext>
            </a:extLst>
          </p:cNvPr>
          <p:cNvSpPr txBox="1">
            <a:spLocks/>
          </p:cNvSpPr>
          <p:nvPr/>
        </p:nvSpPr>
        <p:spPr>
          <a:xfrm>
            <a:off x="2368953" y="4783787"/>
            <a:ext cx="709613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A9FB6CF-9B47-42E5-B671-CC9669AA7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271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2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chemeClr val="tx2"/>
                </a:solidFill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solidFill>
                <a:schemeClr val="tx2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7432F2-3A41-49AD-806C-FC89AD1C64B9}"/>
              </a:ext>
            </a:extLst>
          </p:cNvPr>
          <p:cNvSpPr txBox="1">
            <a:spLocks/>
          </p:cNvSpPr>
          <p:nvPr/>
        </p:nvSpPr>
        <p:spPr>
          <a:xfrm>
            <a:off x="1829997" y="1901144"/>
            <a:ext cx="918255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una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oración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se puede ver como un proceso aleatorio.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2" descr="Matemática">
            <a:extLst>
              <a:ext uri="{FF2B5EF4-FFF2-40B4-BE49-F238E27FC236}">
                <a16:creationId xmlns:a16="http://schemas.microsoft.com/office/drawing/2014/main" id="{5F798FB6-5DCA-4985-A29B-332DFD14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9" y="4289886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68C698-A2B9-43ED-AD14-0723EC2461A4}"/>
              </a:ext>
            </a:extLst>
          </p:cNvPr>
          <p:cNvSpPr txBox="1">
            <a:spLocks/>
          </p:cNvSpPr>
          <p:nvPr/>
        </p:nvSpPr>
        <p:spPr>
          <a:xfrm>
            <a:off x="2481603" y="2573296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7E10F5F-12F6-4AAB-96BF-27516B2BCCA9}"/>
              </a:ext>
            </a:extLst>
          </p:cNvPr>
          <p:cNvSpPr/>
          <p:nvPr/>
        </p:nvSpPr>
        <p:spPr>
          <a:xfrm>
            <a:off x="2481603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031B69-E035-4A89-9548-3431F638D513}"/>
              </a:ext>
            </a:extLst>
          </p:cNvPr>
          <p:cNvSpPr/>
          <p:nvPr/>
        </p:nvSpPr>
        <p:spPr>
          <a:xfrm>
            <a:off x="3519565" y="4294347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43B2F2E-C633-4238-9978-CCB91E7515A2}"/>
              </a:ext>
            </a:extLst>
          </p:cNvPr>
          <p:cNvSpPr txBox="1">
            <a:spLocks/>
          </p:cNvSpPr>
          <p:nvPr/>
        </p:nvSpPr>
        <p:spPr>
          <a:xfrm>
            <a:off x="5164112" y="3359254"/>
            <a:ext cx="5132731" cy="292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 donde saco una palabra aleatoria, saco la siguiente palabra aleatoria, luego la siguiente y que cada proceso de sacar una palabra aleatoria pueda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estar condicionada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a la palabras anteriores para que así ojala las oraciones con mas sentido tengan mayor probabilidad.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5D31EF7-BED8-442F-8F3C-49A47E6371FB}"/>
              </a:ext>
            </a:extLst>
          </p:cNvPr>
          <p:cNvSpPr txBox="1">
            <a:spLocks/>
          </p:cNvSpPr>
          <p:nvPr/>
        </p:nvSpPr>
        <p:spPr>
          <a:xfrm>
            <a:off x="2368953" y="4783787"/>
            <a:ext cx="709613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“EL”</a:t>
            </a:r>
            <a:endParaRPr lang="es-PE" sz="18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1F68B183-731A-4952-8B99-C51A16245A4E}"/>
              </a:ext>
            </a:extLst>
          </p:cNvPr>
          <p:cNvSpPr txBox="1">
            <a:spLocks/>
          </p:cNvSpPr>
          <p:nvPr/>
        </p:nvSpPr>
        <p:spPr>
          <a:xfrm>
            <a:off x="3174569" y="4783787"/>
            <a:ext cx="1286955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“PERRO”</a:t>
            </a:r>
            <a:endParaRPr lang="es-PE" sz="18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F93BF16-B29D-4AB1-855F-46A28379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2718263"/>
            <a:ext cx="6438016" cy="24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0723885-7AAE-4927-837C-910B28297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92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solidFill>
                <a:srgbClr val="FF0000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7432F2-3A41-49AD-806C-FC89AD1C64B9}"/>
              </a:ext>
            </a:extLst>
          </p:cNvPr>
          <p:cNvSpPr txBox="1">
            <a:spLocks/>
          </p:cNvSpPr>
          <p:nvPr/>
        </p:nvSpPr>
        <p:spPr>
          <a:xfrm>
            <a:off x="1829997" y="1901144"/>
            <a:ext cx="918255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una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oración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se puede ver como un proceso aleatorio.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2" descr="Matemática">
            <a:extLst>
              <a:ext uri="{FF2B5EF4-FFF2-40B4-BE49-F238E27FC236}">
                <a16:creationId xmlns:a16="http://schemas.microsoft.com/office/drawing/2014/main" id="{5F798FB6-5DCA-4985-A29B-332DFD14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9" y="4289886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68C698-A2B9-43ED-AD14-0723EC2461A4}"/>
              </a:ext>
            </a:extLst>
          </p:cNvPr>
          <p:cNvSpPr txBox="1">
            <a:spLocks/>
          </p:cNvSpPr>
          <p:nvPr/>
        </p:nvSpPr>
        <p:spPr>
          <a:xfrm>
            <a:off x="2481603" y="2573296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7E10F5F-12F6-4AAB-96BF-27516B2BCCA9}"/>
              </a:ext>
            </a:extLst>
          </p:cNvPr>
          <p:cNvSpPr/>
          <p:nvPr/>
        </p:nvSpPr>
        <p:spPr>
          <a:xfrm>
            <a:off x="2481603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031B69-E035-4A89-9548-3431F638D513}"/>
              </a:ext>
            </a:extLst>
          </p:cNvPr>
          <p:cNvSpPr/>
          <p:nvPr/>
        </p:nvSpPr>
        <p:spPr>
          <a:xfrm>
            <a:off x="3519565" y="4294347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0AF8DC-D174-4E59-AC6F-CB1FBBF0D34C}"/>
              </a:ext>
            </a:extLst>
          </p:cNvPr>
          <p:cNvSpPr/>
          <p:nvPr/>
        </p:nvSpPr>
        <p:spPr>
          <a:xfrm>
            <a:off x="4557527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43B2F2E-C633-4238-9978-CCB91E7515A2}"/>
              </a:ext>
            </a:extLst>
          </p:cNvPr>
          <p:cNvSpPr txBox="1">
            <a:spLocks/>
          </p:cNvSpPr>
          <p:nvPr/>
        </p:nvSpPr>
        <p:spPr>
          <a:xfrm>
            <a:off x="5424830" y="3160947"/>
            <a:ext cx="5132731" cy="292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 donde saco una palabra aleatoria, saco la siguiente palabra aleatoria, luego la siguiente y que cada proceso de sacar una palabra aleatoria pueda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estar condicionada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a la palabras anteriores para que así ojala las oraciones con mas sentido tengan mayor probabilidad.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5D31EF7-BED8-442F-8F3C-49A47E6371FB}"/>
              </a:ext>
            </a:extLst>
          </p:cNvPr>
          <p:cNvSpPr txBox="1">
            <a:spLocks/>
          </p:cNvSpPr>
          <p:nvPr/>
        </p:nvSpPr>
        <p:spPr>
          <a:xfrm>
            <a:off x="2368953" y="4783787"/>
            <a:ext cx="709613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1F68B183-731A-4952-8B99-C51A16245A4E}"/>
              </a:ext>
            </a:extLst>
          </p:cNvPr>
          <p:cNvSpPr txBox="1">
            <a:spLocks/>
          </p:cNvSpPr>
          <p:nvPr/>
        </p:nvSpPr>
        <p:spPr>
          <a:xfrm>
            <a:off x="3174569" y="4783787"/>
            <a:ext cx="1286955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“PERRO”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F531813-3017-4F37-8DD1-660B14A05AD0}"/>
              </a:ext>
            </a:extLst>
          </p:cNvPr>
          <p:cNvSpPr txBox="1">
            <a:spLocks/>
          </p:cNvSpPr>
          <p:nvPr/>
        </p:nvSpPr>
        <p:spPr>
          <a:xfrm>
            <a:off x="4212831" y="4775886"/>
            <a:ext cx="1286956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“LADRA”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540D3D0-1B0E-45AA-988B-63BC57540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18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7432F2-3A41-49AD-806C-FC89AD1C64B9}"/>
              </a:ext>
            </a:extLst>
          </p:cNvPr>
          <p:cNvSpPr txBox="1">
            <a:spLocks/>
          </p:cNvSpPr>
          <p:nvPr/>
        </p:nvSpPr>
        <p:spPr>
          <a:xfrm>
            <a:off x="1829997" y="1901144"/>
            <a:ext cx="9182559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Entonces una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oración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 se puede ver como un proceso aleatorio.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2" descr="Matemática">
            <a:extLst>
              <a:ext uri="{FF2B5EF4-FFF2-40B4-BE49-F238E27FC236}">
                <a16:creationId xmlns:a16="http://schemas.microsoft.com/office/drawing/2014/main" id="{5F798FB6-5DCA-4985-A29B-332DFD14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9" y="4289886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68C698-A2B9-43ED-AD14-0723EC2461A4}"/>
              </a:ext>
            </a:extLst>
          </p:cNvPr>
          <p:cNvSpPr txBox="1">
            <a:spLocks/>
          </p:cNvSpPr>
          <p:nvPr/>
        </p:nvSpPr>
        <p:spPr>
          <a:xfrm>
            <a:off x="2481603" y="2573296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7E10F5F-12F6-4AAB-96BF-27516B2BCCA9}"/>
              </a:ext>
            </a:extLst>
          </p:cNvPr>
          <p:cNvSpPr/>
          <p:nvPr/>
        </p:nvSpPr>
        <p:spPr>
          <a:xfrm>
            <a:off x="2481603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031B69-E035-4A89-9548-3431F638D513}"/>
              </a:ext>
            </a:extLst>
          </p:cNvPr>
          <p:cNvSpPr/>
          <p:nvPr/>
        </p:nvSpPr>
        <p:spPr>
          <a:xfrm>
            <a:off x="3519565" y="4294347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0AF8DC-D174-4E59-AC6F-CB1FBBF0D34C}"/>
              </a:ext>
            </a:extLst>
          </p:cNvPr>
          <p:cNvSpPr/>
          <p:nvPr/>
        </p:nvSpPr>
        <p:spPr>
          <a:xfrm>
            <a:off x="4557527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1ADB9C-A876-4202-AD87-A85ED0E69678}"/>
              </a:ext>
            </a:extLst>
          </p:cNvPr>
          <p:cNvSpPr/>
          <p:nvPr/>
        </p:nvSpPr>
        <p:spPr>
          <a:xfrm>
            <a:off x="5611685" y="4289886"/>
            <a:ext cx="484315" cy="48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43B2F2E-C633-4238-9978-CCB91E7515A2}"/>
              </a:ext>
            </a:extLst>
          </p:cNvPr>
          <p:cNvSpPr txBox="1">
            <a:spLocks/>
          </p:cNvSpPr>
          <p:nvPr/>
        </p:nvSpPr>
        <p:spPr>
          <a:xfrm>
            <a:off x="6851376" y="3429000"/>
            <a:ext cx="5132731" cy="292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En donde saco una palabra aleatoria, saco la siguiente palabra aleatoria, luego la siguiente y que cada proceso de sacar una palabra aleatoria pueda </a:t>
            </a:r>
            <a:r>
              <a:rPr lang="es-ES" sz="1800" b="1" u="sng" dirty="0">
                <a:latin typeface="Century Gothic" panose="020B0502020202020204" pitchFamily="34" charset="0"/>
                <a:cs typeface="Aharoni" panose="02010803020104030203" pitchFamily="2" charset="-79"/>
              </a:rPr>
              <a:t>estar condicionada</a:t>
            </a: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a la palabras anteriores para que así ojala las oraciones con mas sentido tengan mayor probabilidad.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5D31EF7-BED8-442F-8F3C-49A47E6371FB}"/>
              </a:ext>
            </a:extLst>
          </p:cNvPr>
          <p:cNvSpPr txBox="1">
            <a:spLocks/>
          </p:cNvSpPr>
          <p:nvPr/>
        </p:nvSpPr>
        <p:spPr>
          <a:xfrm>
            <a:off x="2368953" y="4783787"/>
            <a:ext cx="709613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“EL”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1F68B183-731A-4952-8B99-C51A16245A4E}"/>
              </a:ext>
            </a:extLst>
          </p:cNvPr>
          <p:cNvSpPr txBox="1">
            <a:spLocks/>
          </p:cNvSpPr>
          <p:nvPr/>
        </p:nvSpPr>
        <p:spPr>
          <a:xfrm>
            <a:off x="3174569" y="4783787"/>
            <a:ext cx="1286955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“PERRO”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F531813-3017-4F37-8DD1-660B14A05AD0}"/>
              </a:ext>
            </a:extLst>
          </p:cNvPr>
          <p:cNvSpPr txBox="1">
            <a:spLocks/>
          </p:cNvSpPr>
          <p:nvPr/>
        </p:nvSpPr>
        <p:spPr>
          <a:xfrm>
            <a:off x="4212831" y="4775886"/>
            <a:ext cx="1286956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“LADRA”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BD41ED1-779B-4CA6-9961-40E7E7C8F608}"/>
              </a:ext>
            </a:extLst>
          </p:cNvPr>
          <p:cNvSpPr txBox="1">
            <a:spLocks/>
          </p:cNvSpPr>
          <p:nvPr/>
        </p:nvSpPr>
        <p:spPr>
          <a:xfrm>
            <a:off x="5340625" y="4745633"/>
            <a:ext cx="1138553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000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“FUERTE”</a:t>
            </a:r>
            <a:endParaRPr lang="es-PE" sz="1800" b="1" dirty="0">
              <a:solidFill>
                <a:srgbClr val="FF000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74D1358-D383-49EA-877F-6547E674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223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BA318A-326F-446A-B4FF-62FA6E4A4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2334" y="2478686"/>
            <a:ext cx="5907331" cy="93095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005AC688-C005-494C-B48A-A40A1641AD07}"/>
              </a:ext>
            </a:extLst>
          </p:cNvPr>
          <p:cNvSpPr txBox="1">
            <a:spLocks/>
          </p:cNvSpPr>
          <p:nvPr/>
        </p:nvSpPr>
        <p:spPr>
          <a:xfrm>
            <a:off x="1734463" y="1823233"/>
            <a:ext cx="783261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Nuestro objetivo es tener un modelo así: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99297A-B140-45B3-927B-D644C750A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0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BA318A-326F-446A-B4FF-62FA6E4A4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2334" y="2478686"/>
            <a:ext cx="5907331" cy="93095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005AC688-C005-494C-B48A-A40A1641AD07}"/>
              </a:ext>
            </a:extLst>
          </p:cNvPr>
          <p:cNvSpPr txBox="1">
            <a:spLocks/>
          </p:cNvSpPr>
          <p:nvPr/>
        </p:nvSpPr>
        <p:spPr>
          <a:xfrm>
            <a:off x="1734463" y="1823233"/>
            <a:ext cx="783261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Nuestro objetivo es tener un modelo así: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68FBC44-75C1-4152-A72E-2534A47DCD4F}"/>
              </a:ext>
            </a:extLst>
          </p:cNvPr>
          <p:cNvSpPr txBox="1">
            <a:spLocks/>
          </p:cNvSpPr>
          <p:nvPr/>
        </p:nvSpPr>
        <p:spPr>
          <a:xfrm>
            <a:off x="1829997" y="3409639"/>
            <a:ext cx="9523803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Normalmente, se asume que la longitud n es fijo (con la idea de  que todas las oraciones tengan el mismo numero de palabras).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09E0E4-AF68-4365-8E53-2F58A8CAF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885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BA318A-326F-446A-B4FF-62FA6E4A4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2334" y="2478686"/>
            <a:ext cx="5907331" cy="93095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005AC688-C005-494C-B48A-A40A1641AD07}"/>
              </a:ext>
            </a:extLst>
          </p:cNvPr>
          <p:cNvSpPr txBox="1">
            <a:spLocks/>
          </p:cNvSpPr>
          <p:nvPr/>
        </p:nvSpPr>
        <p:spPr>
          <a:xfrm>
            <a:off x="1734463" y="1823233"/>
            <a:ext cx="783261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Nuestro objetivo es tener un modelo así: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68FBC44-75C1-4152-A72E-2534A47DCD4F}"/>
              </a:ext>
            </a:extLst>
          </p:cNvPr>
          <p:cNvSpPr txBox="1">
            <a:spLocks/>
          </p:cNvSpPr>
          <p:nvPr/>
        </p:nvSpPr>
        <p:spPr>
          <a:xfrm>
            <a:off x="1829997" y="3409639"/>
            <a:ext cx="9523803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Normalmente, se asume que la longitud n es fijo (con la idea de  que todas las oraciones tengan el mismo numero de palabras).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4B9C765-F937-4473-BAA9-11813BDB248A}"/>
              </a:ext>
            </a:extLst>
          </p:cNvPr>
          <p:cNvSpPr txBox="1">
            <a:spLocks/>
          </p:cNvSpPr>
          <p:nvPr/>
        </p:nvSpPr>
        <p:spPr>
          <a:xfrm>
            <a:off x="1909246" y="4612327"/>
            <a:ext cx="143394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98B60D-1542-4900-8C4C-287880A81F70}"/>
              </a:ext>
            </a:extLst>
          </p:cNvPr>
          <p:cNvSpPr txBox="1">
            <a:spLocks/>
          </p:cNvSpPr>
          <p:nvPr/>
        </p:nvSpPr>
        <p:spPr>
          <a:xfrm>
            <a:off x="3104921" y="4633661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B698BC-65D9-41D4-9322-98E9C2A50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00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BA318A-326F-446A-B4FF-62FA6E4A4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2334" y="2478686"/>
            <a:ext cx="5907331" cy="93095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005AC688-C005-494C-B48A-A40A1641AD07}"/>
              </a:ext>
            </a:extLst>
          </p:cNvPr>
          <p:cNvSpPr txBox="1">
            <a:spLocks/>
          </p:cNvSpPr>
          <p:nvPr/>
        </p:nvSpPr>
        <p:spPr>
          <a:xfrm>
            <a:off x="1734463" y="1823233"/>
            <a:ext cx="783261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Nuestro objetivo es tener un modelo así: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68FBC44-75C1-4152-A72E-2534A47DCD4F}"/>
              </a:ext>
            </a:extLst>
          </p:cNvPr>
          <p:cNvSpPr txBox="1">
            <a:spLocks/>
          </p:cNvSpPr>
          <p:nvPr/>
        </p:nvSpPr>
        <p:spPr>
          <a:xfrm>
            <a:off x="1829997" y="3409639"/>
            <a:ext cx="9523803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Normalmente, se asume que la longitud n es fijo (con la idea de  que todas las oraciones tengan el mismo numero de palabras).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4B9C765-F937-4473-BAA9-11813BDB248A}"/>
              </a:ext>
            </a:extLst>
          </p:cNvPr>
          <p:cNvSpPr txBox="1">
            <a:spLocks/>
          </p:cNvSpPr>
          <p:nvPr/>
        </p:nvSpPr>
        <p:spPr>
          <a:xfrm>
            <a:off x="1909246" y="4612327"/>
            <a:ext cx="143394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98B60D-1542-4900-8C4C-287880A81F70}"/>
              </a:ext>
            </a:extLst>
          </p:cNvPr>
          <p:cNvSpPr txBox="1">
            <a:spLocks/>
          </p:cNvSpPr>
          <p:nvPr/>
        </p:nvSpPr>
        <p:spPr>
          <a:xfrm>
            <a:off x="3104921" y="4633661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5EEF4B8-6C9C-4B76-A4F7-4C7F4C0F4437}"/>
              </a:ext>
            </a:extLst>
          </p:cNvPr>
          <p:cNvSpPr txBox="1">
            <a:spLocks/>
          </p:cNvSpPr>
          <p:nvPr/>
        </p:nvSpPr>
        <p:spPr>
          <a:xfrm>
            <a:off x="2646636" y="5224338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63467EF-ED65-41F5-80D2-E27AC0EB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83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5BA318A-326F-446A-B4FF-62FA6E4A4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2334" y="2478686"/>
            <a:ext cx="5907331" cy="93095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005AC688-C005-494C-B48A-A40A1641AD07}"/>
              </a:ext>
            </a:extLst>
          </p:cNvPr>
          <p:cNvSpPr txBox="1">
            <a:spLocks/>
          </p:cNvSpPr>
          <p:nvPr/>
        </p:nvSpPr>
        <p:spPr>
          <a:xfrm>
            <a:off x="1734463" y="1823233"/>
            <a:ext cx="7832618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Nuestro objetivo es tener un modelo así: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68FBC44-75C1-4152-A72E-2534A47DCD4F}"/>
              </a:ext>
            </a:extLst>
          </p:cNvPr>
          <p:cNvSpPr txBox="1">
            <a:spLocks/>
          </p:cNvSpPr>
          <p:nvPr/>
        </p:nvSpPr>
        <p:spPr>
          <a:xfrm>
            <a:off x="1829997" y="3409639"/>
            <a:ext cx="9523803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Normalmente, se asume que la longitud n es fijo (con la idea de  que todas las oraciones tengan el mismo numero de palabras).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4B9C765-F937-4473-BAA9-11813BDB248A}"/>
              </a:ext>
            </a:extLst>
          </p:cNvPr>
          <p:cNvSpPr txBox="1">
            <a:spLocks/>
          </p:cNvSpPr>
          <p:nvPr/>
        </p:nvSpPr>
        <p:spPr>
          <a:xfrm>
            <a:off x="1909246" y="4612327"/>
            <a:ext cx="143394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Ejemplo: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C98B60D-1542-4900-8C4C-287880A81F70}"/>
              </a:ext>
            </a:extLst>
          </p:cNvPr>
          <p:cNvSpPr txBox="1">
            <a:spLocks/>
          </p:cNvSpPr>
          <p:nvPr/>
        </p:nvSpPr>
        <p:spPr>
          <a:xfrm>
            <a:off x="3104921" y="4633661"/>
            <a:ext cx="3437741" cy="77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latin typeface="Century Gothic" panose="020B0502020202020204" pitchFamily="34" charset="0"/>
                <a:cs typeface="Aharoni" panose="02010803020104030203" pitchFamily="2" charset="-79"/>
              </a:rPr>
              <a:t>“EL PERRO LADRA FUERTE”</a:t>
            </a:r>
            <a:endParaRPr lang="es-PE" sz="18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5EEF4B8-6C9C-4B76-A4F7-4C7F4C0F4437}"/>
              </a:ext>
            </a:extLst>
          </p:cNvPr>
          <p:cNvSpPr txBox="1">
            <a:spLocks/>
          </p:cNvSpPr>
          <p:nvPr/>
        </p:nvSpPr>
        <p:spPr>
          <a:xfrm>
            <a:off x="2646636" y="5224338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Picture 2" descr="Icono de pregunta amarillo (símbolo png)">
            <a:extLst>
              <a:ext uri="{FF2B5EF4-FFF2-40B4-BE49-F238E27FC236}">
                <a16:creationId xmlns:a16="http://schemas.microsoft.com/office/drawing/2014/main" id="{26A0EB67-CBAD-4194-BACC-3B67E06A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7" y="5183878"/>
            <a:ext cx="877134" cy="8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60157F1-8AD3-4877-9DB1-45B5565D1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19C7EB-5DA8-4D67-B463-02EAAB2D9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251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98CDCA-B7CC-4DAD-9C5B-952FA26D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70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FD86042-6BA7-47B4-91B1-CCEB8BB7A4D0}"/>
              </a:ext>
            </a:extLst>
          </p:cNvPr>
          <p:cNvSpPr txBox="1">
            <a:spLocks/>
          </p:cNvSpPr>
          <p:nvPr/>
        </p:nvSpPr>
        <p:spPr>
          <a:xfrm>
            <a:off x="7940808" y="2657148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P(A,B)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B446244-9C58-48C7-9C9C-071A193A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1. Motivación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50" name="Picture 2" descr="1 Introducción - Tecnología Industrial Bachillerato">
            <a:extLst>
              <a:ext uri="{FF2B5EF4-FFF2-40B4-BE49-F238E27FC236}">
                <a16:creationId xmlns:a16="http://schemas.microsoft.com/office/drawing/2014/main" id="{5636E619-4240-48AF-98AD-CBC2CA968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2718263"/>
            <a:ext cx="6438016" cy="24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F0A1B8A-2C35-433B-9A72-2C8F288BCE46}"/>
              </a:ext>
            </a:extLst>
          </p:cNvPr>
          <p:cNvSpPr txBox="1">
            <a:spLocks/>
          </p:cNvSpPr>
          <p:nvPr/>
        </p:nvSpPr>
        <p:spPr>
          <a:xfrm>
            <a:off x="1263224" y="1168602"/>
            <a:ext cx="7452437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Century Gothic" panose="020B0502020202020204" pitchFamily="34" charset="0"/>
                <a:cs typeface="Aharoni" panose="02010803020104030203" pitchFamily="2" charset="-79"/>
              </a:rPr>
              <a:t>Problema: </a:t>
            </a:r>
            <a:r>
              <a:rPr lang="es-ES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Speech Recognition (reconocimiento de voz)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F3F04C-0D32-4282-8E99-6FB1C1417DCA}"/>
              </a:ext>
            </a:extLst>
          </p:cNvPr>
          <p:cNvSpPr txBox="1">
            <a:spLocks/>
          </p:cNvSpPr>
          <p:nvPr/>
        </p:nvSpPr>
        <p:spPr>
          <a:xfrm>
            <a:off x="2393929" y="1956197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597320-AF2D-491D-A104-D03CC1912600}"/>
              </a:ext>
            </a:extLst>
          </p:cNvPr>
          <p:cNvSpPr txBox="1">
            <a:spLocks/>
          </p:cNvSpPr>
          <p:nvPr/>
        </p:nvSpPr>
        <p:spPr>
          <a:xfrm>
            <a:off x="8785490" y="1992569"/>
            <a:ext cx="1369689" cy="63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OUTPUT</a:t>
            </a:r>
            <a:endParaRPr lang="es-PE" sz="2000" dirty="0">
              <a:solidFill>
                <a:srgbClr val="FF5B77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67889F6-BC8E-43C5-9739-3C05098E2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155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FD86042-6BA7-47B4-91B1-CCEB8BB7A4D0}"/>
              </a:ext>
            </a:extLst>
          </p:cNvPr>
          <p:cNvSpPr txBox="1">
            <a:spLocks/>
          </p:cNvSpPr>
          <p:nvPr/>
        </p:nvSpPr>
        <p:spPr>
          <a:xfrm>
            <a:off x="7940808" y="2657148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P(A,B)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266F501-AEA3-4F89-8FF4-46EB6F011383}"/>
              </a:ext>
            </a:extLst>
          </p:cNvPr>
          <p:cNvSpPr txBox="1">
            <a:spLocks/>
          </p:cNvSpPr>
          <p:nvPr/>
        </p:nvSpPr>
        <p:spPr>
          <a:xfrm>
            <a:off x="7965614" y="3340176"/>
            <a:ext cx="338818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P(A|B,C) = P(A,B,C)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67FF729-F0C1-4E89-8217-95594BE82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02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FD86042-6BA7-47B4-91B1-CCEB8BB7A4D0}"/>
              </a:ext>
            </a:extLst>
          </p:cNvPr>
          <p:cNvSpPr txBox="1">
            <a:spLocks/>
          </p:cNvSpPr>
          <p:nvPr/>
        </p:nvSpPr>
        <p:spPr>
          <a:xfrm>
            <a:off x="7940808" y="2657148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P(A,B)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266F501-AEA3-4F89-8FF4-46EB6F011383}"/>
              </a:ext>
            </a:extLst>
          </p:cNvPr>
          <p:cNvSpPr txBox="1">
            <a:spLocks/>
          </p:cNvSpPr>
          <p:nvPr/>
        </p:nvSpPr>
        <p:spPr>
          <a:xfrm>
            <a:off x="7965614" y="3340176"/>
            <a:ext cx="338818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P(A|B,C) = P(A,B,C)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EFD18-98CC-49EC-869E-2B4A7A611AE3}"/>
              </a:ext>
            </a:extLst>
          </p:cNvPr>
          <p:cNvSpPr txBox="1">
            <a:spLocks/>
          </p:cNvSpPr>
          <p:nvPr/>
        </p:nvSpPr>
        <p:spPr>
          <a:xfrm>
            <a:off x="7940808" y="4059784"/>
            <a:ext cx="428906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P(A|B,C,D) = P(A,B,C,D)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00957A2-7663-4427-BEBB-3F2BB39B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906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FD86042-6BA7-47B4-91B1-CCEB8BB7A4D0}"/>
              </a:ext>
            </a:extLst>
          </p:cNvPr>
          <p:cNvSpPr txBox="1">
            <a:spLocks/>
          </p:cNvSpPr>
          <p:nvPr/>
        </p:nvSpPr>
        <p:spPr>
          <a:xfrm>
            <a:off x="7940808" y="2657148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P(A,B)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266F501-AEA3-4F89-8FF4-46EB6F011383}"/>
              </a:ext>
            </a:extLst>
          </p:cNvPr>
          <p:cNvSpPr txBox="1">
            <a:spLocks/>
          </p:cNvSpPr>
          <p:nvPr/>
        </p:nvSpPr>
        <p:spPr>
          <a:xfrm>
            <a:off x="7965614" y="3340176"/>
            <a:ext cx="338818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P(A|B,C) = P(A,B,C)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EFD18-98CC-49EC-869E-2B4A7A611AE3}"/>
              </a:ext>
            </a:extLst>
          </p:cNvPr>
          <p:cNvSpPr txBox="1">
            <a:spLocks/>
          </p:cNvSpPr>
          <p:nvPr/>
        </p:nvSpPr>
        <p:spPr>
          <a:xfrm>
            <a:off x="7940808" y="4059784"/>
            <a:ext cx="428906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P(A|B,C,D) = P(A,B,C,D)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Picture 2" descr="Icono de pregunta amarillo (símbolo png)">
            <a:extLst>
              <a:ext uri="{FF2B5EF4-FFF2-40B4-BE49-F238E27FC236}">
                <a16:creationId xmlns:a16="http://schemas.microsoft.com/office/drawing/2014/main" id="{6EFB7851-DDAC-45B0-9F3F-2AB63CB2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00" y="5023853"/>
            <a:ext cx="877134" cy="8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F4013D-D8BC-453D-A72A-83ED20C4E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341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FD86042-6BA7-47B4-91B1-CCEB8BB7A4D0}"/>
              </a:ext>
            </a:extLst>
          </p:cNvPr>
          <p:cNvSpPr txBox="1">
            <a:spLocks/>
          </p:cNvSpPr>
          <p:nvPr/>
        </p:nvSpPr>
        <p:spPr>
          <a:xfrm>
            <a:off x="7940808" y="2657148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P(A,B)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266F501-AEA3-4F89-8FF4-46EB6F011383}"/>
              </a:ext>
            </a:extLst>
          </p:cNvPr>
          <p:cNvSpPr txBox="1">
            <a:spLocks/>
          </p:cNvSpPr>
          <p:nvPr/>
        </p:nvSpPr>
        <p:spPr>
          <a:xfrm>
            <a:off x="7965614" y="3340176"/>
            <a:ext cx="338818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P(A|B,C) = P(A,B,C)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EFD18-98CC-49EC-869E-2B4A7A611AE3}"/>
              </a:ext>
            </a:extLst>
          </p:cNvPr>
          <p:cNvSpPr txBox="1">
            <a:spLocks/>
          </p:cNvSpPr>
          <p:nvPr/>
        </p:nvSpPr>
        <p:spPr>
          <a:xfrm>
            <a:off x="7940808" y="4059784"/>
            <a:ext cx="428906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P(A|B,C,D) = P(A,B,C,D)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Picture 2" descr="Icono de pregunta amarillo (símbolo png)">
            <a:extLst>
              <a:ext uri="{FF2B5EF4-FFF2-40B4-BE49-F238E27FC236}">
                <a16:creationId xmlns:a16="http://schemas.microsoft.com/office/drawing/2014/main" id="{6EFB7851-DDAC-45B0-9F3F-2AB63CB2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00" y="5023853"/>
            <a:ext cx="877134" cy="8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D83FC89-6E3D-49DB-BF74-524725DE7CBA}"/>
              </a:ext>
            </a:extLst>
          </p:cNvPr>
          <p:cNvSpPr txBox="1">
            <a:spLocks/>
          </p:cNvSpPr>
          <p:nvPr/>
        </p:nvSpPr>
        <p:spPr>
          <a:xfrm>
            <a:off x="1979866" y="5452088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B5BFE8A-7BF4-496F-B172-D5E58BC85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117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36793C-19D2-4649-83D6-6B92225EE263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422BF-6ABC-4C39-BD42-B52FE486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3" t="59163" r="28370" b="30021"/>
          <a:stretch/>
        </p:blipFill>
        <p:spPr>
          <a:xfrm>
            <a:off x="3149302" y="1805912"/>
            <a:ext cx="5893396" cy="92875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AA7C9F37-3122-4022-A148-277C39E816AD}"/>
              </a:ext>
            </a:extLst>
          </p:cNvPr>
          <p:cNvSpPr/>
          <p:nvPr/>
        </p:nvSpPr>
        <p:spPr>
          <a:xfrm rot="16200000">
            <a:off x="5978443" y="-123487"/>
            <a:ext cx="365125" cy="57633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9AA4244-3509-44EB-B179-E511E65C5E39}"/>
              </a:ext>
            </a:extLst>
          </p:cNvPr>
          <p:cNvSpPr txBox="1">
            <a:spLocks/>
          </p:cNvSpPr>
          <p:nvPr/>
        </p:nvSpPr>
        <p:spPr>
          <a:xfrm>
            <a:off x="4829818" y="2734669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Probabilidad Conjunta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FD86042-6BA7-47B4-91B1-CCEB8BB7A4D0}"/>
              </a:ext>
            </a:extLst>
          </p:cNvPr>
          <p:cNvSpPr txBox="1">
            <a:spLocks/>
          </p:cNvSpPr>
          <p:nvPr/>
        </p:nvSpPr>
        <p:spPr>
          <a:xfrm>
            <a:off x="7940808" y="2657148"/>
            <a:ext cx="2788384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P(A|B) = P(A,B)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266F501-AEA3-4F89-8FF4-46EB6F011383}"/>
              </a:ext>
            </a:extLst>
          </p:cNvPr>
          <p:cNvSpPr txBox="1">
            <a:spLocks/>
          </p:cNvSpPr>
          <p:nvPr/>
        </p:nvSpPr>
        <p:spPr>
          <a:xfrm>
            <a:off x="7965614" y="3340176"/>
            <a:ext cx="338818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P(A|B,C) = P(A,B,C)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EFD18-98CC-49EC-869E-2B4A7A611AE3}"/>
              </a:ext>
            </a:extLst>
          </p:cNvPr>
          <p:cNvSpPr txBox="1">
            <a:spLocks/>
          </p:cNvSpPr>
          <p:nvPr/>
        </p:nvSpPr>
        <p:spPr>
          <a:xfrm>
            <a:off x="7940808" y="4059784"/>
            <a:ext cx="4289069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P(A|B,C,D) = P(A,B,C,D)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4" name="Picture 2" descr="Icono de pregunta amarillo (símbolo png)">
            <a:extLst>
              <a:ext uri="{FF2B5EF4-FFF2-40B4-BE49-F238E27FC236}">
                <a16:creationId xmlns:a16="http://schemas.microsoft.com/office/drawing/2014/main" id="{6EFB7851-DDAC-45B0-9F3F-2AB63CB2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000" y="5023853"/>
            <a:ext cx="877134" cy="8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D83FC89-6E3D-49DB-BF74-524725DE7CBA}"/>
              </a:ext>
            </a:extLst>
          </p:cNvPr>
          <p:cNvSpPr txBox="1">
            <a:spLocks/>
          </p:cNvSpPr>
          <p:nvPr/>
        </p:nvSpPr>
        <p:spPr>
          <a:xfrm>
            <a:off x="1979866" y="5452088"/>
            <a:ext cx="8526588" cy="1224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P(X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1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“El”,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2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“perro”,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3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“ladra”, X</a:t>
            </a:r>
            <a:r>
              <a:rPr lang="es-ES" sz="2400" baseline="-25000" dirty="0">
                <a:latin typeface="Century Gothic" panose="020B0502020202020204" pitchFamily="34" charset="0"/>
                <a:cs typeface="Aharoni" panose="02010803020104030203" pitchFamily="2" charset="-79"/>
              </a:rPr>
              <a:t>4</a:t>
            </a:r>
            <a:r>
              <a:rPr lang="es-ES" sz="2400" dirty="0">
                <a:latin typeface="Century Gothic" panose="020B0502020202020204" pitchFamily="34" charset="0"/>
                <a:cs typeface="Aharoni" panose="02010803020104030203" pitchFamily="2" charset="-79"/>
              </a:rPr>
              <a:t> = “fuerte”)</a:t>
            </a:r>
            <a:endParaRPr lang="es-PE" sz="24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BACA7E4-844C-4E09-86F7-B9B62D4C15D0}"/>
              </a:ext>
            </a:extLst>
          </p:cNvPr>
          <p:cNvSpPr txBox="1">
            <a:spLocks/>
          </p:cNvSpPr>
          <p:nvPr/>
        </p:nvSpPr>
        <p:spPr>
          <a:xfrm>
            <a:off x="3014384" y="5085490"/>
            <a:ext cx="4603818" cy="877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Century Gothic" panose="020B0502020202020204" pitchFamily="34" charset="0"/>
                <a:cs typeface="Aharoni" panose="02010803020104030203" pitchFamily="2" charset="-79"/>
              </a:rPr>
              <a:t>¿Hay algún problema aquí?</a:t>
            </a:r>
            <a:endParaRPr lang="es-PE" sz="2400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3D85A1-0A73-42F8-8A51-38C479E37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07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05CF8C-F691-4110-8B01-038A3BC1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15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AB3525E-10A7-4926-90A5-2CE95E4C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73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66937"/>
          <a:stretch/>
        </p:blipFill>
        <p:spPr>
          <a:xfrm>
            <a:off x="2770494" y="3429000"/>
            <a:ext cx="8088707" cy="5424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1349B9-CB1E-44B1-BCD5-D76645B78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69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420FF9-0A3A-4A59-98F7-F7B03F95B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93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216C9-3EEC-4D56-B043-998F7B123E6F}" type="slidenum">
              <a:rPr lang="es-ES" altLang="es-E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s-ES" altLang="es-ES" sz="140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0" y="-106018"/>
            <a:ext cx="9978887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z="2000" dirty="0">
                <a:latin typeface="Century Gothic" panose="020B0502020202020204" pitchFamily="34" charset="0"/>
                <a:cs typeface="Aharoni" panose="02010803020104030203" pitchFamily="2" charset="-79"/>
              </a:rPr>
              <a:t>Modelo Estadístico y Probabilístico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C95361-4C4B-4F88-B99D-72432273FB6E}"/>
              </a:ext>
            </a:extLst>
          </p:cNvPr>
          <p:cNvSpPr txBox="1">
            <a:spLocks/>
          </p:cNvSpPr>
          <p:nvPr/>
        </p:nvSpPr>
        <p:spPr>
          <a:xfrm>
            <a:off x="694375" y="531292"/>
            <a:ext cx="10318181" cy="63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b="1" dirty="0">
                <a:latin typeface="Bell MT" panose="02020503060305020303" pitchFamily="18" charset="0"/>
                <a:ea typeface="+mn-ea"/>
                <a:cs typeface="+mn-cs"/>
              </a:rPr>
              <a:t>5. Método Trigramas</a:t>
            </a:r>
            <a:endParaRPr lang="es-PE" sz="2400" b="1" dirty="0"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9A17CF-9E07-4AA4-8EEC-9B921E7AEE02}"/>
              </a:ext>
            </a:extLst>
          </p:cNvPr>
          <p:cNvSpPr txBox="1">
            <a:spLocks/>
          </p:cNvSpPr>
          <p:nvPr/>
        </p:nvSpPr>
        <p:spPr>
          <a:xfrm>
            <a:off x="1432432" y="1225227"/>
            <a:ext cx="3391360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9018BEF-9E2F-4FCE-881A-95AF522D3F27}"/>
              </a:ext>
            </a:extLst>
          </p:cNvPr>
          <p:cNvSpPr txBox="1">
            <a:spLocks/>
          </p:cNvSpPr>
          <p:nvPr/>
        </p:nvSpPr>
        <p:spPr>
          <a:xfrm>
            <a:off x="2333767" y="2416923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Trata de simplificar estas probabilidades condicionales haciendo algunos supuestos de independencia.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87A2CB-A7CF-43EA-810B-16E36645054A}"/>
              </a:ext>
            </a:extLst>
          </p:cNvPr>
          <p:cNvSpPr txBox="1">
            <a:spLocks/>
          </p:cNvSpPr>
          <p:nvPr/>
        </p:nvSpPr>
        <p:spPr>
          <a:xfrm>
            <a:off x="1816843" y="1755314"/>
            <a:ext cx="6480995" cy="5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1. </a:t>
            </a:r>
            <a:r>
              <a:rPr lang="es-ES" sz="2000" u="sng" dirty="0">
                <a:solidFill>
                  <a:srgbClr val="FF5B77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Procesos de Markov de Primer Orden </a:t>
            </a:r>
            <a:endParaRPr lang="es-PE" sz="20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E580A9-EEC5-4CF0-8901-AD47CBB3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2" t="25583" r="18152" b="50000"/>
          <a:stretch/>
        </p:blipFill>
        <p:spPr>
          <a:xfrm>
            <a:off x="2770494" y="3429000"/>
            <a:ext cx="8088707" cy="177079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9878A4F-39EC-465A-87A5-B17E741502D5}"/>
              </a:ext>
            </a:extLst>
          </p:cNvPr>
          <p:cNvSpPr txBox="1">
            <a:spLocks/>
          </p:cNvSpPr>
          <p:nvPr/>
        </p:nvSpPr>
        <p:spPr>
          <a:xfrm>
            <a:off x="2333767" y="4761476"/>
            <a:ext cx="9174276" cy="797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dirty="0">
                <a:latin typeface="Century Gothic" panose="020B0502020202020204" pitchFamily="34" charset="0"/>
                <a:cs typeface="Aharoni" panose="02010803020104030203" pitchFamily="2" charset="-79"/>
              </a:rPr>
              <a:t>¿Qué dice Markov?</a:t>
            </a:r>
            <a:endParaRPr lang="es-PE" sz="1800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33F2A52-9D0A-4A61-927D-9282B5CEC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04" y="5079813"/>
            <a:ext cx="1709396" cy="1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32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</TotalTime>
  <Words>5453</Words>
  <Application>Microsoft Office PowerPoint</Application>
  <PresentationFormat>Panorámica</PresentationFormat>
  <Paragraphs>944</Paragraphs>
  <Slides>142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142</vt:i4>
      </vt:variant>
    </vt:vector>
  </HeadingPairs>
  <TitlesOfParts>
    <vt:vector size="151" baseType="lpstr">
      <vt:lpstr>Arial</vt:lpstr>
      <vt:lpstr>Bell MT</vt:lpstr>
      <vt:lpstr>Bookman Old Style</vt:lpstr>
      <vt:lpstr>Calibri</vt:lpstr>
      <vt:lpstr>Calibri Light</vt:lpstr>
      <vt:lpstr>Century Gothic</vt:lpstr>
      <vt:lpstr>Tahoma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Liseth Urpy Segundo Carpio</dc:creator>
  <cp:lastModifiedBy>USUARIO</cp:lastModifiedBy>
  <cp:revision>508</cp:revision>
  <dcterms:created xsi:type="dcterms:W3CDTF">2020-05-12T21:21:04Z</dcterms:created>
  <dcterms:modified xsi:type="dcterms:W3CDTF">2022-06-30T22:19:01Z</dcterms:modified>
</cp:coreProperties>
</file>