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5" r:id="rId2"/>
    <p:sldId id="281" r:id="rId3"/>
    <p:sldId id="296" r:id="rId4"/>
    <p:sldId id="297" r:id="rId5"/>
    <p:sldId id="295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9" r:id="rId16"/>
    <p:sldId id="307" r:id="rId17"/>
    <p:sldId id="294" r:id="rId18"/>
  </p:sldIdLst>
  <p:sldSz cx="16257588" cy="10158413"/>
  <p:notesSz cx="6858000" cy="9144000"/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34"/>
    <a:srgbClr val="CE2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1" autoAdjust="0"/>
    <p:restoredTop sz="78456" autoAdjust="0"/>
  </p:normalViewPr>
  <p:slideViewPr>
    <p:cSldViewPr snapToGrid="0" snapToObjects="1">
      <p:cViewPr>
        <p:scale>
          <a:sx n="40" d="100"/>
          <a:sy n="40" d="100"/>
        </p:scale>
        <p:origin x="1530" y="12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4FB8-E08D-2943-BA56-8D1B5F4ACD0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32A0-F33A-7A49-A1D4-AAEF7D36D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507600" y="7576261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357595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576261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charset="0"/>
                <a:ea typeface="Arial" charset="0"/>
                <a:cs typeface="Arial" charset="0"/>
              </a:rPr>
              <a:t>Name:</a:t>
            </a:r>
            <a:r>
              <a:rPr lang="de-DE" b="1" baseline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b="0" dirty="0">
                <a:latin typeface="Arial" charset="0"/>
                <a:ea typeface="Arial" charset="0"/>
                <a:cs typeface="Arial" charset="0"/>
              </a:rPr>
              <a:t>Stefan Stark, Tobia</a:t>
            </a:r>
            <a:r>
              <a:rPr lang="de-DE" b="0" baseline="0" dirty="0">
                <a:latin typeface="Arial" charset="0"/>
                <a:ea typeface="Arial" charset="0"/>
                <a:cs typeface="Arial" charset="0"/>
              </a:rPr>
              <a:t>s Burtscher</a:t>
            </a:r>
            <a:endParaRPr lang="de-DE" b="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b="1" dirty="0">
                <a:latin typeface="Arial" charset="0"/>
                <a:ea typeface="Arial" charset="0"/>
                <a:cs typeface="Arial" charset="0"/>
              </a:rPr>
              <a:t>Studiengang:</a:t>
            </a:r>
            <a:r>
              <a:rPr lang="de-DE" b="1" baseline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b="0" dirty="0" err="1">
                <a:latin typeface="Arial" charset="0"/>
                <a:ea typeface="Arial" charset="0"/>
                <a:cs typeface="Arial" charset="0"/>
              </a:rPr>
              <a:t>Mechatronics</a:t>
            </a:r>
            <a:endParaRPr lang="de-DE" b="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b="1" dirty="0">
                <a:latin typeface="Arial" charset="0"/>
                <a:ea typeface="Arial" charset="0"/>
                <a:cs typeface="Arial" charset="0"/>
              </a:rPr>
              <a:t>Semester:</a:t>
            </a:r>
            <a:r>
              <a:rPr lang="de-DE" b="1" baseline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b="0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205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153027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177207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741531" y="0"/>
            <a:ext cx="13545600" cy="1015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85800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3600000"/>
            <a:ext cx="6553440" cy="1598400"/>
          </a:xfrm>
          <a:prstGeom prst="rect">
            <a:avLst/>
          </a:prstGeom>
          <a:noFill/>
          <a:ln>
            <a:noFill/>
          </a:ln>
        </p:spPr>
        <p:txBody>
          <a:bodyPr lIns="0" tIns="0" rIns="359938" bIns="0" anchor="t" anchorCtr="0">
            <a:noAutofit/>
          </a:bodyPr>
          <a:lstStyle>
            <a:lvl1pPr algn="l">
              <a:lnSpc>
                <a:spcPts val="5000"/>
              </a:lnSpc>
              <a:defRPr sz="4000" b="0" i="0" baseline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dirty="0"/>
              <a:t>Dies ist eine Kapitelfolie. </a:t>
            </a:r>
            <a:br>
              <a:rPr lang="de-AT" dirty="0"/>
            </a:br>
            <a:r>
              <a:rPr lang="de-AT" dirty="0"/>
              <a:t>WICHTIG, nicht mehr Text </a:t>
            </a:r>
            <a:br>
              <a:rPr lang="de-AT" dirty="0"/>
            </a:br>
            <a:r>
              <a:rPr lang="de-AT" dirty="0"/>
              <a:t>als diesen hier!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 noChangeAspect="1"/>
          </p:cNvSpPr>
          <p:nvPr>
            <p:ph idx="11" hasCustomPrompt="1"/>
          </p:nvPr>
        </p:nvSpPr>
        <p:spPr>
          <a:xfrm>
            <a:off x="1080000" y="4320000"/>
            <a:ext cx="108000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6000">
              <a:lnSpc>
                <a:spcPts val="2200"/>
              </a:lnSpc>
              <a:spcBef>
                <a:spcPts val="200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baseline="0">
                <a:latin typeface="Arial"/>
                <a:cs typeface="Arial"/>
              </a:defRPr>
            </a:lvl1pPr>
            <a:lvl2pPr marL="742823" indent="-285701">
              <a:buSzPct val="40000"/>
              <a:buFont typeface="Wingdings" charset="2"/>
              <a:buChar char="u"/>
              <a:defRPr>
                <a:latin typeface="Arial"/>
                <a:cs typeface="Arial"/>
              </a:defRPr>
            </a:lvl2pPr>
          </a:lstStyle>
          <a:p>
            <a:pPr lvl="0"/>
            <a:r>
              <a:rPr lang="de-AT" noProof="0" dirty="0"/>
              <a:t>Punkt 1</a:t>
            </a:r>
          </a:p>
          <a:p>
            <a:pPr lvl="0"/>
            <a:r>
              <a:rPr lang="de-AT" noProof="0" dirty="0"/>
              <a:t>Punkt 2</a:t>
            </a:r>
          </a:p>
          <a:p>
            <a:pPr lvl="0"/>
            <a:r>
              <a:rPr lang="de-AT" noProof="0" dirty="0"/>
              <a:t>Punkt 3</a:t>
            </a:r>
          </a:p>
          <a:p>
            <a:pPr lvl="0"/>
            <a:r>
              <a:rPr lang="de-AT" noProof="0" dirty="0"/>
              <a:t>…</a:t>
            </a:r>
          </a:p>
        </p:txBody>
      </p:sp>
      <p:sp>
        <p:nvSpPr>
          <p:cNvPr id="5" name="Rectangle 2"/>
          <p:cNvSpPr>
            <a:spLocks noChangeAspect="1"/>
          </p:cNvSpPr>
          <p:nvPr userDrawn="1"/>
        </p:nvSpPr>
        <p:spPr>
          <a:xfrm>
            <a:off x="-13482" y="2582196"/>
            <a:ext cx="11132979" cy="903815"/>
          </a:xfrm>
          <a:custGeom>
            <a:avLst/>
            <a:gdLst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7200000 w 7200000"/>
              <a:gd name="connsiteY2" fmla="*/ 90000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3175"/>
              <a:gd name="connsiteX1" fmla="*/ 7200000 w 7200000"/>
              <a:gd name="connsiteY1" fmla="*/ 0 h 903175"/>
              <a:gd name="connsiteX2" fmla="*/ 6298300 w 7200000"/>
              <a:gd name="connsiteY2" fmla="*/ 903175 h 903175"/>
              <a:gd name="connsiteX3" fmla="*/ 0 w 7200000"/>
              <a:gd name="connsiteY3" fmla="*/ 900000 h 903175"/>
              <a:gd name="connsiteX4" fmla="*/ 0 w 7200000"/>
              <a:gd name="connsiteY4" fmla="*/ 0 h 903175"/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5936350 w 7200000"/>
              <a:gd name="connsiteY2" fmla="*/ 86825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6350"/>
              <a:gd name="connsiteX1" fmla="*/ 7200000 w 7200000"/>
              <a:gd name="connsiteY1" fmla="*/ 0 h 906350"/>
              <a:gd name="connsiteX2" fmla="*/ 6295125 w 7200000"/>
              <a:gd name="connsiteY2" fmla="*/ 906350 h 906350"/>
              <a:gd name="connsiteX3" fmla="*/ 0 w 7200000"/>
              <a:gd name="connsiteY3" fmla="*/ 900000 h 906350"/>
              <a:gd name="connsiteX4" fmla="*/ 0 w 7200000"/>
              <a:gd name="connsiteY4" fmla="*/ 0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262237 w 7462237"/>
              <a:gd name="connsiteY3" fmla="*/ 900000 h 906350"/>
              <a:gd name="connsiteX4" fmla="*/ 0 w 7462237"/>
              <a:gd name="connsiteY4" fmla="*/ 11919 h 906350"/>
              <a:gd name="connsiteX0" fmla="*/ 11919 w 7474156"/>
              <a:gd name="connsiteY0" fmla="*/ 11919 h 906350"/>
              <a:gd name="connsiteX1" fmla="*/ 7474156 w 7474156"/>
              <a:gd name="connsiteY1" fmla="*/ 0 h 906350"/>
              <a:gd name="connsiteX2" fmla="*/ 6569281 w 7474156"/>
              <a:gd name="connsiteY2" fmla="*/ 906350 h 906350"/>
              <a:gd name="connsiteX3" fmla="*/ 0 w 7474156"/>
              <a:gd name="connsiteY3" fmla="*/ 905959 h 906350"/>
              <a:gd name="connsiteX4" fmla="*/ 11919 w 7474156"/>
              <a:gd name="connsiteY4" fmla="*/ 11919 h 906350"/>
              <a:gd name="connsiteX0" fmla="*/ 0 w 7462237"/>
              <a:gd name="connsiteY0" fmla="*/ 11919 h 911918"/>
              <a:gd name="connsiteX1" fmla="*/ 7462237 w 7462237"/>
              <a:gd name="connsiteY1" fmla="*/ 0 h 911918"/>
              <a:gd name="connsiteX2" fmla="*/ 6557362 w 7462237"/>
              <a:gd name="connsiteY2" fmla="*/ 906350 h 911918"/>
              <a:gd name="connsiteX3" fmla="*/ 5960 w 7462237"/>
              <a:gd name="connsiteY3" fmla="*/ 911918 h 911918"/>
              <a:gd name="connsiteX4" fmla="*/ 0 w 7462237"/>
              <a:gd name="connsiteY4" fmla="*/ 11919 h 911918"/>
              <a:gd name="connsiteX0" fmla="*/ 12092 w 7474329"/>
              <a:gd name="connsiteY0" fmla="*/ 11919 h 906350"/>
              <a:gd name="connsiteX1" fmla="*/ 7474329 w 7474329"/>
              <a:gd name="connsiteY1" fmla="*/ 0 h 906350"/>
              <a:gd name="connsiteX2" fmla="*/ 6569454 w 7474329"/>
              <a:gd name="connsiteY2" fmla="*/ 906350 h 906350"/>
              <a:gd name="connsiteX3" fmla="*/ 172 w 7474329"/>
              <a:gd name="connsiteY3" fmla="*/ 905959 h 906350"/>
              <a:gd name="connsiteX4" fmla="*/ 12092 w 7474329"/>
              <a:gd name="connsiteY4" fmla="*/ 11919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11920 w 7462237"/>
              <a:gd name="connsiteY3" fmla="*/ 899999 h 906350"/>
              <a:gd name="connsiteX4" fmla="*/ 0 w 7462237"/>
              <a:gd name="connsiteY4" fmla="*/ 11919 h 906350"/>
              <a:gd name="connsiteX0" fmla="*/ 0 w 7456277"/>
              <a:gd name="connsiteY0" fmla="*/ 0 h 912309"/>
              <a:gd name="connsiteX1" fmla="*/ 7456277 w 7456277"/>
              <a:gd name="connsiteY1" fmla="*/ 5959 h 912309"/>
              <a:gd name="connsiteX2" fmla="*/ 6551402 w 7456277"/>
              <a:gd name="connsiteY2" fmla="*/ 912309 h 912309"/>
              <a:gd name="connsiteX3" fmla="*/ 5960 w 7456277"/>
              <a:gd name="connsiteY3" fmla="*/ 905958 h 912309"/>
              <a:gd name="connsiteX4" fmla="*/ 0 w 7456277"/>
              <a:gd name="connsiteY4" fmla="*/ 0 h 912309"/>
              <a:gd name="connsiteX0" fmla="*/ 0 w 8723782"/>
              <a:gd name="connsiteY0" fmla="*/ 0 h 912309"/>
              <a:gd name="connsiteX1" fmla="*/ 8723782 w 8723782"/>
              <a:gd name="connsiteY1" fmla="*/ 5959 h 912309"/>
              <a:gd name="connsiteX2" fmla="*/ 7818907 w 8723782"/>
              <a:gd name="connsiteY2" fmla="*/ 912309 h 912309"/>
              <a:gd name="connsiteX3" fmla="*/ 1273465 w 8723782"/>
              <a:gd name="connsiteY3" fmla="*/ 905958 h 912309"/>
              <a:gd name="connsiteX4" fmla="*/ 0 w 8723782"/>
              <a:gd name="connsiteY4" fmla="*/ 0 h 912309"/>
              <a:gd name="connsiteX0" fmla="*/ 22313 w 8746095"/>
              <a:gd name="connsiteY0" fmla="*/ 0 h 912309"/>
              <a:gd name="connsiteX1" fmla="*/ 8746095 w 8746095"/>
              <a:gd name="connsiteY1" fmla="*/ 5959 h 912309"/>
              <a:gd name="connsiteX2" fmla="*/ 7841220 w 8746095"/>
              <a:gd name="connsiteY2" fmla="*/ 912309 h 912309"/>
              <a:gd name="connsiteX3" fmla="*/ 107 w 8746095"/>
              <a:gd name="connsiteY3" fmla="*/ 905958 h 912309"/>
              <a:gd name="connsiteX4" fmla="*/ 22313 w 8746095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20044 w 8766032"/>
              <a:gd name="connsiteY3" fmla="*/ 905958 h 912309"/>
              <a:gd name="connsiteX4" fmla="*/ 0 w 8766032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35888 w 8766032"/>
              <a:gd name="connsiteY3" fmla="*/ 900677 h 912309"/>
              <a:gd name="connsiteX4" fmla="*/ 0 w 8766032"/>
              <a:gd name="connsiteY4" fmla="*/ 0 h 912309"/>
              <a:gd name="connsiteX0" fmla="*/ 19687 w 8730264"/>
              <a:gd name="connsiteY0" fmla="*/ 1963 h 906350"/>
              <a:gd name="connsiteX1" fmla="*/ 8730264 w 8730264"/>
              <a:gd name="connsiteY1" fmla="*/ 0 h 906350"/>
              <a:gd name="connsiteX2" fmla="*/ 7825389 w 8730264"/>
              <a:gd name="connsiteY2" fmla="*/ 906350 h 906350"/>
              <a:gd name="connsiteX3" fmla="*/ 120 w 8730264"/>
              <a:gd name="connsiteY3" fmla="*/ 894718 h 906350"/>
              <a:gd name="connsiteX4" fmla="*/ 19687 w 8730264"/>
              <a:gd name="connsiteY4" fmla="*/ 1963 h 906350"/>
              <a:gd name="connsiteX0" fmla="*/ 1553 w 8730615"/>
              <a:gd name="connsiteY0" fmla="*/ 1963 h 906350"/>
              <a:gd name="connsiteX1" fmla="*/ 8730615 w 8730615"/>
              <a:gd name="connsiteY1" fmla="*/ 0 h 906350"/>
              <a:gd name="connsiteX2" fmla="*/ 7825740 w 8730615"/>
              <a:gd name="connsiteY2" fmla="*/ 906350 h 906350"/>
              <a:gd name="connsiteX3" fmla="*/ 471 w 8730615"/>
              <a:gd name="connsiteY3" fmla="*/ 894718 h 906350"/>
              <a:gd name="connsiteX4" fmla="*/ 1553 w 8730615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51732 w 8729062"/>
              <a:gd name="connsiteY3" fmla="*/ 900000 h 906350"/>
              <a:gd name="connsiteX4" fmla="*/ 0 w 8729062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1559 w 8729062"/>
              <a:gd name="connsiteY3" fmla="*/ 900000 h 906350"/>
              <a:gd name="connsiteX4" fmla="*/ 0 w 8729062"/>
              <a:gd name="connsiteY4" fmla="*/ 1963 h 906350"/>
              <a:gd name="connsiteX0" fmla="*/ 0 w 11195812"/>
              <a:gd name="connsiteY0" fmla="*/ 1963 h 906350"/>
              <a:gd name="connsiteX1" fmla="*/ 11195812 w 11195812"/>
              <a:gd name="connsiteY1" fmla="*/ 0 h 906350"/>
              <a:gd name="connsiteX2" fmla="*/ 10290937 w 11195812"/>
              <a:gd name="connsiteY2" fmla="*/ 906350 h 906350"/>
              <a:gd name="connsiteX3" fmla="*/ 2468309 w 11195812"/>
              <a:gd name="connsiteY3" fmla="*/ 900000 h 906350"/>
              <a:gd name="connsiteX4" fmla="*/ 0 w 11195812"/>
              <a:gd name="connsiteY4" fmla="*/ 1963 h 906350"/>
              <a:gd name="connsiteX0" fmla="*/ 0 w 11195812"/>
              <a:gd name="connsiteY0" fmla="*/ 1963 h 906390"/>
              <a:gd name="connsiteX1" fmla="*/ 11195812 w 11195812"/>
              <a:gd name="connsiteY1" fmla="*/ 0 h 906390"/>
              <a:gd name="connsiteX2" fmla="*/ 10290937 w 11195812"/>
              <a:gd name="connsiteY2" fmla="*/ 906350 h 906390"/>
              <a:gd name="connsiteX3" fmla="*/ 7950 w 11195812"/>
              <a:gd name="connsiteY3" fmla="*/ 906390 h 906390"/>
              <a:gd name="connsiteX4" fmla="*/ 0 w 11195812"/>
              <a:gd name="connsiteY4" fmla="*/ 1963 h 906390"/>
              <a:gd name="connsiteX0" fmla="*/ 8248 w 11204060"/>
              <a:gd name="connsiteY0" fmla="*/ 1963 h 909585"/>
              <a:gd name="connsiteX1" fmla="*/ 11204060 w 11204060"/>
              <a:gd name="connsiteY1" fmla="*/ 0 h 909585"/>
              <a:gd name="connsiteX2" fmla="*/ 10299185 w 11204060"/>
              <a:gd name="connsiteY2" fmla="*/ 906350 h 909585"/>
              <a:gd name="connsiteX3" fmla="*/ 222 w 11204060"/>
              <a:gd name="connsiteY3" fmla="*/ 909585 h 909585"/>
              <a:gd name="connsiteX4" fmla="*/ 8248 w 11204060"/>
              <a:gd name="connsiteY4" fmla="*/ 1963 h 9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4060" h="909585">
                <a:moveTo>
                  <a:pt x="8248" y="1963"/>
                </a:moveTo>
                <a:lnTo>
                  <a:pt x="11204060" y="0"/>
                </a:lnTo>
                <a:lnTo>
                  <a:pt x="10299185" y="906350"/>
                </a:lnTo>
                <a:lnTo>
                  <a:pt x="222" y="909585"/>
                </a:lnTo>
                <a:cubicBezTo>
                  <a:pt x="-1765" y="609585"/>
                  <a:pt x="10235" y="301963"/>
                  <a:pt x="8248" y="1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2649466"/>
            <a:ext cx="8639313" cy="713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Einzeiliger Titel bis hier.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 noChangeAspect="1"/>
          </p:cNvSpPr>
          <p:nvPr>
            <p:ph type="pic" sz="quarter" idx="13"/>
          </p:nvPr>
        </p:nvSpPr>
        <p:spPr>
          <a:xfrm>
            <a:off x="12507689" y="1672934"/>
            <a:ext cx="3749899" cy="8517628"/>
          </a:xfrm>
          <a:custGeom>
            <a:avLst/>
            <a:gdLst/>
            <a:ahLst/>
            <a:cxnLst/>
            <a:rect l="l" t="t" r="r" b="b"/>
            <a:pathLst>
              <a:path w="2520000" h="5724000">
                <a:moveTo>
                  <a:pt x="0" y="0"/>
                </a:moveTo>
                <a:lnTo>
                  <a:pt x="2520000" y="0"/>
                </a:lnTo>
                <a:lnTo>
                  <a:pt x="2520000" y="5724000"/>
                </a:lnTo>
                <a:lnTo>
                  <a:pt x="1440000" y="5724000"/>
                </a:lnTo>
                <a:lnTo>
                  <a:pt x="0" y="4284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Click </a:t>
            </a:r>
            <a:r>
              <a:rPr lang="de-AT" noProof="0" dirty="0" err="1"/>
              <a:t>to</a:t>
            </a:r>
            <a:r>
              <a:rPr lang="de-AT" noProof="0" dirty="0"/>
              <a:t> </a:t>
            </a:r>
            <a:r>
              <a:rPr lang="de-AT" noProof="0" dirty="0" err="1"/>
              <a:t>edit</a:t>
            </a:r>
            <a:r>
              <a:rPr lang="de-AT" noProof="0" dirty="0"/>
              <a:t>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9" y="2411999"/>
            <a:ext cx="10440000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48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4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Click </a:t>
            </a:r>
            <a:r>
              <a:rPr lang="de-AT" noProof="0" dirty="0" err="1"/>
              <a:t>to</a:t>
            </a:r>
            <a:r>
              <a:rPr lang="de-AT" noProof="0" dirty="0"/>
              <a:t> </a:t>
            </a:r>
            <a:r>
              <a:rPr lang="de-AT" noProof="0" dirty="0" err="1"/>
              <a:t>edit</a:t>
            </a:r>
            <a:r>
              <a:rPr lang="de-AT" noProof="0" dirty="0"/>
              <a:t>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8570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folie-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2202126" y="7486666"/>
            <a:ext cx="12572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charset="0"/>
                <a:ea typeface="Arial" charset="0"/>
                <a:cs typeface="Arial" charset="0"/>
              </a:rPr>
              <a:t>Name: </a:t>
            </a:r>
            <a:r>
              <a:rPr lang="de-DE" dirty="0">
                <a:latin typeface="Arial" charset="0"/>
                <a:ea typeface="Arial" charset="0"/>
                <a:cs typeface="Arial" charset="0"/>
              </a:rPr>
              <a:t>Stefan</a:t>
            </a:r>
            <a:r>
              <a:rPr lang="de-DE" baseline="0" dirty="0">
                <a:latin typeface="Arial" charset="0"/>
                <a:ea typeface="Arial" charset="0"/>
                <a:cs typeface="Arial" charset="0"/>
              </a:rPr>
              <a:t> Stark, Tobias Burtscher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b="1" dirty="0">
                <a:latin typeface="Arial" charset="0"/>
                <a:ea typeface="Arial" charset="0"/>
                <a:cs typeface="Arial" charset="0"/>
              </a:rPr>
              <a:t>Kontakt: </a:t>
            </a:r>
            <a:r>
              <a:rPr lang="de-DE" dirty="0">
                <a:latin typeface="Arial" charset="0"/>
                <a:ea typeface="Arial" charset="0"/>
                <a:cs typeface="Arial" charset="0"/>
              </a:rPr>
              <a:t>stefan.stark@students.fhv.at,</a:t>
            </a:r>
            <a:r>
              <a:rPr lang="de-DE" baseline="0" dirty="0">
                <a:latin typeface="Arial" charset="0"/>
                <a:ea typeface="Arial" charset="0"/>
                <a:cs typeface="Arial" charset="0"/>
              </a:rPr>
              <a:t> tobias.burtscher@students.fhv.at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b="1" dirty="0">
                <a:latin typeface="Arial" charset="0"/>
                <a:ea typeface="Arial" charset="0"/>
                <a:cs typeface="Arial" charset="0"/>
              </a:rPr>
              <a:t>Studiengang,</a:t>
            </a:r>
            <a:r>
              <a:rPr lang="de-DE" b="1" baseline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b="1" dirty="0">
                <a:latin typeface="Arial" charset="0"/>
                <a:ea typeface="Arial" charset="0"/>
                <a:cs typeface="Arial" charset="0"/>
              </a:rPr>
              <a:t>Semester: </a:t>
            </a:r>
            <a:r>
              <a:rPr lang="de-DE" dirty="0">
                <a:latin typeface="Arial" charset="0"/>
                <a:ea typeface="Arial" charset="0"/>
                <a:cs typeface="Arial" charset="0"/>
              </a:rPr>
              <a:t>MEM3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507378" y="2574758"/>
            <a:ext cx="9288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 err="1"/>
              <a:t>Thank</a:t>
            </a:r>
            <a:r>
              <a:rPr lang="de-AT" sz="4800" b="1" dirty="0"/>
              <a:t> </a:t>
            </a:r>
            <a:r>
              <a:rPr lang="de-AT" sz="4800" b="1" dirty="0" err="1"/>
              <a:t>you</a:t>
            </a:r>
            <a:r>
              <a:rPr lang="de-AT" sz="4800" b="1" dirty="0"/>
              <a:t> </a:t>
            </a:r>
            <a:r>
              <a:rPr lang="de-AT" sz="4800" b="1" dirty="0" err="1"/>
              <a:t>for</a:t>
            </a:r>
            <a:r>
              <a:rPr lang="de-AT" sz="4800" b="1" dirty="0"/>
              <a:t> </a:t>
            </a:r>
            <a:r>
              <a:rPr lang="de-AT" sz="4800" b="1" dirty="0" err="1"/>
              <a:t>your</a:t>
            </a:r>
            <a:r>
              <a:rPr lang="de-AT" sz="4800" b="1" dirty="0"/>
              <a:t> </a:t>
            </a:r>
            <a:r>
              <a:rPr lang="de-AT" sz="4800" b="1" dirty="0" err="1"/>
              <a:t>attention</a:t>
            </a:r>
            <a:r>
              <a:rPr lang="de-AT" sz="4800" b="1" dirty="0"/>
              <a:t>!</a:t>
            </a:r>
          </a:p>
          <a:p>
            <a:pPr algn="ctr"/>
            <a:endParaRPr lang="de-AT" sz="4800" b="1" dirty="0"/>
          </a:p>
          <a:p>
            <a:pPr algn="ctr"/>
            <a:r>
              <a:rPr lang="de-AT" sz="4800" b="1" dirty="0" err="1"/>
              <a:t>Questions</a:t>
            </a:r>
            <a:r>
              <a:rPr lang="de-AT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809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23969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415220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507600" y="7578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17060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11889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1682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507600" y="7578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24163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1112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Semester:</a:t>
            </a:r>
          </a:p>
        </p:txBody>
      </p:sp>
    </p:spTree>
    <p:extLst>
      <p:ext uri="{BB962C8B-B14F-4D97-AF65-F5344CB8AC3E}">
        <p14:creationId xmlns:p14="http://schemas.microsoft.com/office/powerpoint/2010/main" val="26189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4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58" r:id="rId13"/>
    <p:sldLayoutId id="2147483659" r:id="rId14"/>
    <p:sldLayoutId id="2147483660" r:id="rId15"/>
    <p:sldLayoutId id="2147483661" r:id="rId16"/>
    <p:sldLayoutId id="2147483682" r:id="rId17"/>
  </p:sldLayoutIdLst>
  <p:hf hdr="0" ftr="0" dt="0"/>
  <p:txStyles>
    <p:titleStyle>
      <a:lvl1pPr algn="l" defTabSz="754700" rtl="0" eaLnBrk="1" latinLnBrk="0" hangingPunct="1">
        <a:lnSpc>
          <a:spcPts val="5000"/>
        </a:lnSpc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566025" indent="-566025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1226388" indent="-471688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8867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26414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33961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»"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1508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055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602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149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7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4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88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35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2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29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76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Color </a:t>
            </a:r>
            <a:r>
              <a:rPr lang="de-DE" dirty="0" err="1"/>
              <a:t>based</a:t>
            </a:r>
            <a:r>
              <a:rPr lang="de-DE" dirty="0"/>
              <a:t> Face </a:t>
            </a:r>
            <a:r>
              <a:rPr lang="de-DE" dirty="0" err="1"/>
              <a:t>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3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a Face?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248441" y="3342532"/>
            <a:ext cx="5521327" cy="4173347"/>
          </a:xfrm>
        </p:spPr>
      </p:pic>
      <p:pic>
        <p:nvPicPr>
          <p:cNvPr id="5" name="Grafik 4"/>
          <p:cNvPicPr/>
          <p:nvPr/>
        </p:nvPicPr>
        <p:blipFill rotWithShape="1">
          <a:blip r:embed="rId3"/>
          <a:srcRect l="56602" t="10085" r="1262" b="3055"/>
          <a:stretch/>
        </p:blipFill>
        <p:spPr>
          <a:xfrm>
            <a:off x="9641431" y="3342532"/>
            <a:ext cx="5299327" cy="4173347"/>
          </a:xfrm>
          <a:prstGeom prst="rect">
            <a:avLst/>
          </a:prstGeom>
        </p:spPr>
      </p:pic>
      <p:sp>
        <p:nvSpPr>
          <p:cNvPr id="6" name="Pfeil: nach rechts 5"/>
          <p:cNvSpPr/>
          <p:nvPr/>
        </p:nvSpPr>
        <p:spPr>
          <a:xfrm>
            <a:off x="6993986" y="5197642"/>
            <a:ext cx="2342147" cy="391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6993986" y="4572000"/>
            <a:ext cx="2261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/>
              <a:t>Thresholding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34887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Blob</a:t>
            </a:r>
            <a:r>
              <a:rPr lang="de-AT" dirty="0"/>
              <a:t>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7895560" cy="6840000"/>
          </a:xfrm>
        </p:spPr>
        <p:txBody>
          <a:bodyPr/>
          <a:lstStyle/>
          <a:p>
            <a:pPr marL="0" indent="0">
              <a:buNone/>
            </a:pPr>
            <a:r>
              <a:rPr lang="de-AT" b="1" dirty="0"/>
              <a:t>Small Area: </a:t>
            </a:r>
            <a:br>
              <a:rPr lang="de-AT" b="1" dirty="0"/>
            </a:br>
            <a:r>
              <a:rPr lang="de-AT" dirty="0" err="1"/>
              <a:t>Blobs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pixels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rejected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Euler </a:t>
            </a:r>
            <a:r>
              <a:rPr lang="de-AT" b="1" dirty="0" err="1"/>
              <a:t>Number</a:t>
            </a:r>
            <a:r>
              <a:rPr lang="de-AT" b="1" dirty="0"/>
              <a:t>: </a:t>
            </a:r>
            <a:br>
              <a:rPr lang="de-AT" b="1" dirty="0"/>
            </a:br>
            <a:r>
              <a:rPr lang="de-AT" dirty="0" err="1"/>
              <a:t>Blob</a:t>
            </a:r>
            <a:r>
              <a:rPr lang="de-AT" dirty="0"/>
              <a:t> must </a:t>
            </a:r>
            <a:r>
              <a:rPr lang="de-AT" dirty="0" err="1"/>
              <a:t>contain</a:t>
            </a:r>
            <a:r>
              <a:rPr lang="de-AT" dirty="0"/>
              <a:t> </a:t>
            </a:r>
            <a:r>
              <a:rPr lang="de-AT" dirty="0" err="1"/>
              <a:t>holes</a:t>
            </a:r>
            <a:r>
              <a:rPr lang="de-AT" dirty="0"/>
              <a:t>, </a:t>
            </a:r>
            <a:r>
              <a:rPr lang="en-GB" dirty="0"/>
              <a:t>E = C – H &lt; 0</a:t>
            </a:r>
            <a:endParaRPr lang="de-AT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 err="1"/>
              <a:t>Eccentricity</a:t>
            </a:r>
            <a:r>
              <a:rPr lang="de-AT" b="1" dirty="0"/>
              <a:t>: </a:t>
            </a:r>
            <a:br>
              <a:rPr lang="de-AT" b="1" dirty="0"/>
            </a:br>
            <a:r>
              <a:rPr lang="de-AT" dirty="0"/>
              <a:t>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smaller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0.91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 err="1"/>
              <a:t>Bounding</a:t>
            </a:r>
            <a:r>
              <a:rPr lang="de-AT" b="1" dirty="0"/>
              <a:t> Box Properties: </a:t>
            </a:r>
            <a:br>
              <a:rPr lang="de-AT" b="1" dirty="0"/>
            </a:br>
            <a:r>
              <a:rPr lang="de-AT" dirty="0"/>
              <a:t>Height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width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smaller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0.5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/>
          <p:nvPr/>
        </p:nvPicPr>
        <p:blipFill rotWithShape="1">
          <a:blip r:embed="rId2"/>
          <a:srcRect l="56602" t="10085" r="1262" b="3055"/>
          <a:stretch/>
        </p:blipFill>
        <p:spPr>
          <a:xfrm>
            <a:off x="9641431" y="3342532"/>
            <a:ext cx="5299327" cy="4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</a:t>
            </a:r>
            <a:endParaRPr lang="de-AT" dirty="0"/>
          </a:p>
        </p:txBody>
      </p:sp>
      <p:pic>
        <p:nvPicPr>
          <p:cNvPr id="5" name="Inhaltsplatzhalter 3"/>
          <p:cNvPicPr>
            <a:picLocks/>
          </p:cNvPicPr>
          <p:nvPr/>
        </p:nvPicPr>
        <p:blipFill rotWithShape="1">
          <a:blip r:embed="rId2"/>
          <a:srcRect l="3300" t="10150" r="3592" b="3306"/>
          <a:stretch/>
        </p:blipFill>
        <p:spPr>
          <a:xfrm>
            <a:off x="9588923" y="3375662"/>
            <a:ext cx="5521327" cy="4173347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 rotWithShape="1">
          <a:blip r:embed="rId3"/>
          <a:srcRect l="56602" t="10085" r="1262" b="3055"/>
          <a:stretch/>
        </p:blipFill>
        <p:spPr>
          <a:xfrm>
            <a:off x="1360790" y="3375662"/>
            <a:ext cx="5299327" cy="4173347"/>
          </a:xfrm>
          <a:prstGeom prst="rect">
            <a:avLst/>
          </a:prstGeom>
        </p:spPr>
      </p:pic>
      <p:sp>
        <p:nvSpPr>
          <p:cNvPr id="9" name="Pfeil: nach rechts 8"/>
          <p:cNvSpPr/>
          <p:nvPr/>
        </p:nvSpPr>
        <p:spPr>
          <a:xfrm>
            <a:off x="6993986" y="5197642"/>
            <a:ext cx="2342147" cy="391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6993986" y="4572000"/>
            <a:ext cx="2301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/>
              <a:t>Blob</a:t>
            </a:r>
            <a:r>
              <a:rPr lang="de-AT" b="1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74899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Face </a:t>
            </a:r>
            <a:r>
              <a:rPr lang="de-AT" dirty="0" err="1"/>
              <a:t>Detection</a:t>
            </a:r>
            <a:r>
              <a:rPr lang="de-AT" dirty="0"/>
              <a:t> in a Video Stream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</a:t>
            </a:r>
          </a:p>
          <a:p>
            <a:endParaRPr lang="en-GB" dirty="0"/>
          </a:p>
          <a:p>
            <a:r>
              <a:rPr lang="en-GB" dirty="0"/>
              <a:t>Take a snapshot of the video stream</a:t>
            </a:r>
          </a:p>
          <a:p>
            <a:r>
              <a:rPr lang="en-GB" dirty="0"/>
              <a:t>Let it run through the face detection algorithm</a:t>
            </a:r>
          </a:p>
          <a:p>
            <a:r>
              <a:rPr lang="en-GB" dirty="0"/>
              <a:t>Plot the snapshot with rectangles around faces</a:t>
            </a:r>
          </a:p>
          <a:p>
            <a:r>
              <a:rPr lang="en-GB" dirty="0"/>
              <a:t>Take a new snapshot when former snapshot is fully processed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600" dirty="0"/>
              <a:t>						</a:t>
            </a:r>
          </a:p>
          <a:p>
            <a:pPr marL="0" indent="0">
              <a:buNone/>
            </a:pPr>
            <a:r>
              <a:rPr lang="en-GB" sz="3600" dirty="0"/>
              <a:t>						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5317958" y="6184232"/>
            <a:ext cx="399448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5722009" y="7070939"/>
            <a:ext cx="3999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Is it fast enough?</a:t>
            </a:r>
          </a:p>
        </p:txBody>
      </p:sp>
    </p:spTree>
    <p:extLst>
      <p:ext uri="{BB962C8B-B14F-4D97-AF65-F5344CB8AC3E}">
        <p14:creationId xmlns:p14="http://schemas.microsoft.com/office/powerpoint/2010/main" val="16189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Computation</a:t>
            </a:r>
            <a:r>
              <a:rPr lang="de-AT" dirty="0"/>
              <a:t> Time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b="1" dirty="0" err="1"/>
              <a:t>Highly</a:t>
            </a:r>
            <a:r>
              <a:rPr lang="de-AT" b="1" dirty="0"/>
              <a:t> </a:t>
            </a:r>
            <a:r>
              <a:rPr lang="de-AT" b="1" dirty="0" err="1"/>
              <a:t>depends</a:t>
            </a:r>
            <a:r>
              <a:rPr lang="de-AT" b="1" dirty="0"/>
              <a:t> on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/>
              <a:t>size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/>
              <a:t>image</a:t>
            </a:r>
            <a:br>
              <a:rPr lang="de-AT" dirty="0"/>
            </a:br>
            <a:br>
              <a:rPr lang="de-AT" dirty="0"/>
            </a:br>
            <a:r>
              <a:rPr lang="de-AT" dirty="0"/>
              <a:t> -&gt;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</a:t>
            </a:r>
            <a:r>
              <a:rPr lang="de-AT" dirty="0" err="1"/>
              <a:t>size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en-GB" dirty="0"/>
              <a:t>1548x2048 pixels </a:t>
            </a:r>
            <a:br>
              <a:rPr lang="de-AT" dirty="0"/>
            </a:br>
            <a:r>
              <a:rPr lang="de-AT" dirty="0"/>
              <a:t> -&gt; </a:t>
            </a:r>
            <a:r>
              <a:rPr lang="de-AT" dirty="0" err="1"/>
              <a:t>processing</a:t>
            </a:r>
            <a:r>
              <a:rPr lang="de-AT" dirty="0"/>
              <a:t> an </a:t>
            </a:r>
            <a:r>
              <a:rPr lang="de-AT" dirty="0" err="1"/>
              <a:t>plotting</a:t>
            </a:r>
            <a:r>
              <a:rPr lang="de-AT" dirty="0"/>
              <a:t> </a:t>
            </a:r>
            <a:r>
              <a:rPr lang="de-AT" dirty="0" err="1"/>
              <a:t>takes</a:t>
            </a:r>
            <a:r>
              <a:rPr lang="de-AT" dirty="0"/>
              <a:t> 1.241 </a:t>
            </a:r>
            <a:r>
              <a:rPr lang="de-AT" dirty="0" err="1"/>
              <a:t>seconds</a:t>
            </a:r>
            <a:br>
              <a:rPr lang="de-AT" dirty="0"/>
            </a:br>
            <a:endParaRPr lang="de-AT" dirty="0"/>
          </a:p>
          <a:p>
            <a:r>
              <a:rPr lang="de-AT" b="1" dirty="0"/>
              <a:t>Video </a:t>
            </a:r>
            <a:r>
              <a:rPr lang="de-AT" b="1" dirty="0" err="1"/>
              <a:t>resolution</a:t>
            </a:r>
            <a:r>
              <a:rPr lang="de-AT" b="1" dirty="0"/>
              <a:t> </a:t>
            </a:r>
            <a:r>
              <a:rPr lang="de-AT" b="1" dirty="0" err="1"/>
              <a:t>is</a:t>
            </a:r>
            <a:r>
              <a:rPr lang="de-AT" b="1" dirty="0"/>
              <a:t> </a:t>
            </a:r>
            <a:r>
              <a:rPr lang="de-AT" b="1" dirty="0" err="1"/>
              <a:t>set</a:t>
            </a:r>
            <a:r>
              <a:rPr lang="de-AT" b="1" dirty="0"/>
              <a:t> </a:t>
            </a:r>
            <a:r>
              <a:rPr lang="de-AT" b="1" dirty="0" err="1"/>
              <a:t>to</a:t>
            </a:r>
            <a:r>
              <a:rPr lang="de-AT" b="1" dirty="0"/>
              <a:t> 320x240</a:t>
            </a:r>
            <a:br>
              <a:rPr lang="de-AT" dirty="0"/>
            </a:br>
            <a:br>
              <a:rPr lang="de-AT" dirty="0"/>
            </a:br>
            <a:r>
              <a:rPr lang="de-AT" dirty="0"/>
              <a:t> -&gt; </a:t>
            </a:r>
            <a:r>
              <a:rPr lang="de-AT" dirty="0" err="1"/>
              <a:t>Taking</a:t>
            </a:r>
            <a:r>
              <a:rPr lang="de-AT" dirty="0"/>
              <a:t> </a:t>
            </a:r>
            <a:r>
              <a:rPr lang="de-AT" dirty="0" err="1"/>
              <a:t>snapshot</a:t>
            </a:r>
            <a:r>
              <a:rPr lang="de-AT" dirty="0"/>
              <a:t> </a:t>
            </a:r>
            <a:r>
              <a:rPr lang="de-AT" dirty="0" err="1"/>
              <a:t>takes</a:t>
            </a:r>
            <a:r>
              <a:rPr lang="de-AT" dirty="0"/>
              <a:t> 0.08 – 0.1 </a:t>
            </a:r>
            <a:r>
              <a:rPr lang="de-AT" dirty="0" err="1"/>
              <a:t>seconds</a:t>
            </a:r>
            <a:br>
              <a:rPr lang="de-AT" dirty="0"/>
            </a:br>
            <a:r>
              <a:rPr lang="de-AT" dirty="0"/>
              <a:t> -&gt; Processing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plotting</a:t>
            </a:r>
            <a:r>
              <a:rPr lang="de-AT" dirty="0"/>
              <a:t> </a:t>
            </a:r>
            <a:r>
              <a:rPr lang="de-AT" dirty="0" err="1"/>
              <a:t>takes</a:t>
            </a:r>
            <a:r>
              <a:rPr lang="de-AT" dirty="0"/>
              <a:t>: 0.04 – 0.09 </a:t>
            </a:r>
            <a:r>
              <a:rPr lang="de-AT" dirty="0" err="1"/>
              <a:t>seconds</a:t>
            </a:r>
            <a:br>
              <a:rPr lang="de-AT" dirty="0"/>
            </a:br>
            <a:endParaRPr lang="de-AT" dirty="0"/>
          </a:p>
          <a:p>
            <a:r>
              <a:rPr lang="de-AT" b="1" dirty="0" err="1"/>
              <a:t>Worst</a:t>
            </a:r>
            <a:r>
              <a:rPr lang="de-AT" b="1" dirty="0"/>
              <a:t> </a:t>
            </a:r>
            <a:r>
              <a:rPr lang="de-AT" b="1" dirty="0" err="1"/>
              <a:t>case</a:t>
            </a:r>
            <a:r>
              <a:rPr lang="de-AT" b="1" dirty="0"/>
              <a:t> </a:t>
            </a:r>
            <a:r>
              <a:rPr lang="de-AT" b="1" dirty="0" err="1"/>
              <a:t>for</a:t>
            </a:r>
            <a:r>
              <a:rPr lang="de-AT" b="1" dirty="0"/>
              <a:t> </a:t>
            </a:r>
            <a:r>
              <a:rPr lang="de-AT" b="1" dirty="0" err="1"/>
              <a:t>one</a:t>
            </a:r>
            <a:r>
              <a:rPr lang="de-AT" b="1" dirty="0"/>
              <a:t> </a:t>
            </a:r>
            <a:r>
              <a:rPr lang="de-AT" b="1" dirty="0" err="1"/>
              <a:t>snapshot</a:t>
            </a:r>
            <a:r>
              <a:rPr lang="de-AT" b="1" dirty="0"/>
              <a:t>:</a:t>
            </a:r>
            <a:br>
              <a:rPr lang="de-AT" b="1" dirty="0"/>
            </a:br>
            <a:br>
              <a:rPr lang="de-AT" dirty="0"/>
            </a:br>
            <a:r>
              <a:rPr lang="de-AT" dirty="0"/>
              <a:t> -&gt; 0.19 </a:t>
            </a:r>
            <a:r>
              <a:rPr lang="de-AT" dirty="0" err="1"/>
              <a:t>seconds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>
                <a:solidFill>
                  <a:srgbClr val="C00000"/>
                </a:solidFill>
                <a:sym typeface="Wingdings" panose="05000000000000000000" pitchFamily="2" charset="2"/>
              </a:rPr>
              <a:t>5.26 </a:t>
            </a:r>
            <a:r>
              <a:rPr lang="de-AT" dirty="0" err="1">
                <a:solidFill>
                  <a:srgbClr val="C00000"/>
                </a:solidFill>
                <a:sym typeface="Wingdings" panose="05000000000000000000" pitchFamily="2" charset="2"/>
              </a:rPr>
              <a:t>fps</a:t>
            </a:r>
            <a:endParaRPr lang="de-A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8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Simulink &amp; </a:t>
            </a:r>
            <a:r>
              <a:rPr lang="de-AT" dirty="0" err="1"/>
              <a:t>Raspberry</a:t>
            </a:r>
            <a:r>
              <a:rPr lang="de-AT" dirty="0"/>
              <a:t> 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2000"/>
            <a:ext cx="12539749" cy="2424696"/>
          </a:xfrm>
        </p:spPr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alorithm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modeled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Simulink </a:t>
            </a:r>
            <a:r>
              <a:rPr lang="de-AT" dirty="0" err="1"/>
              <a:t>blocks</a:t>
            </a:r>
            <a:r>
              <a:rPr lang="de-AT" dirty="0"/>
              <a:t> - </a:t>
            </a:r>
            <a:r>
              <a:rPr lang="de-AT" dirty="0" err="1"/>
              <a:t>ready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      </a:t>
            </a:r>
            <a:r>
              <a:rPr lang="de-AT" dirty="0" err="1"/>
              <a:t>blocks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downloaded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Raspberry</a:t>
            </a:r>
            <a:r>
              <a:rPr lang="de-AT" dirty="0"/>
              <a:t> Pi</a:t>
            </a:r>
          </a:p>
          <a:p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faster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coding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Raspberry</a:t>
            </a:r>
            <a:r>
              <a:rPr lang="de-AT" dirty="0"/>
              <a:t> Pi in </a:t>
            </a:r>
            <a:r>
              <a:rPr lang="de-AT" dirty="0" err="1"/>
              <a:t>Phyton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9" y="5490096"/>
            <a:ext cx="15474941" cy="27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Findings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Resolution of the image/video must be predefined </a:t>
            </a:r>
            <a:r>
              <a:rPr lang="en-GB" dirty="0">
                <a:sym typeface="Wingdings" panose="05000000000000000000" pitchFamily="2" charset="2"/>
              </a:rPr>
              <a:t> influences blob analysis and computation time</a:t>
            </a:r>
            <a:endParaRPr lang="en-GB" dirty="0"/>
          </a:p>
          <a:p>
            <a:r>
              <a:rPr lang="en-GB" dirty="0"/>
              <a:t>Thresholding values are different for different cameras</a:t>
            </a:r>
            <a:endParaRPr lang="de-AT" dirty="0"/>
          </a:p>
          <a:p>
            <a:r>
              <a:rPr lang="en-GB" dirty="0"/>
              <a:t>Lighting conditions can affect the algorithm – e.g. shadows</a:t>
            </a:r>
            <a:endParaRPr lang="de-AT" dirty="0"/>
          </a:p>
          <a:p>
            <a:r>
              <a:rPr lang="en-GB" dirty="0"/>
              <a:t>Simulink blocks do not support all region properties (e.g. no Euler number) -&gt; in contrast to the MATLAB algorithms morphological operations are used</a:t>
            </a:r>
            <a:r>
              <a:rPr lang="en-GB" dirty="0">
                <a:highlight>
                  <a:srgbClr val="FFFF00"/>
                </a:highlight>
              </a:rPr>
              <a:t>?</a:t>
            </a:r>
          </a:p>
          <a:p>
            <a:r>
              <a:rPr lang="de-AT" dirty="0"/>
              <a:t>The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faster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coding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Raspberry</a:t>
            </a:r>
            <a:r>
              <a:rPr lang="de-AT" dirty="0"/>
              <a:t> Pi in </a:t>
            </a:r>
            <a:r>
              <a:rPr lang="de-AT" dirty="0" err="1"/>
              <a:t>Phyton</a:t>
            </a:r>
            <a:r>
              <a:rPr lang="de-AT" dirty="0"/>
              <a:t> (</a:t>
            </a:r>
            <a:r>
              <a:rPr lang="de-AT" dirty="0" err="1"/>
              <a:t>instead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downloading</a:t>
            </a:r>
            <a:r>
              <a:rPr lang="de-AT" dirty="0"/>
              <a:t> Simulink </a:t>
            </a:r>
            <a:r>
              <a:rPr lang="de-AT" dirty="0" err="1"/>
              <a:t>blocks</a:t>
            </a:r>
            <a:r>
              <a:rPr lang="de-AT" dirty="0"/>
              <a:t>)</a:t>
            </a:r>
          </a:p>
          <a:p>
            <a:r>
              <a:rPr lang="de-AT" dirty="0"/>
              <a:t>The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gets</a:t>
            </a:r>
            <a:r>
              <a:rPr lang="de-AT" dirty="0"/>
              <a:t> </a:t>
            </a:r>
            <a:r>
              <a:rPr lang="de-AT" dirty="0" err="1"/>
              <a:t>faster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Raspberry</a:t>
            </a:r>
            <a:r>
              <a:rPr lang="de-AT" dirty="0"/>
              <a:t> Pi 3</a:t>
            </a:r>
          </a:p>
        </p:txBody>
      </p:sp>
    </p:spTree>
    <p:extLst>
      <p:ext uri="{BB962C8B-B14F-4D97-AF65-F5344CB8AC3E}">
        <p14:creationId xmlns:p14="http://schemas.microsoft.com/office/powerpoint/2010/main" val="341266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0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9" y="3994484"/>
            <a:ext cx="13742905" cy="5029200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 Research								</a:t>
            </a:r>
          </a:p>
          <a:p>
            <a:r>
              <a:rPr lang="de-DE" dirty="0" err="1"/>
              <a:t>YCbCr</a:t>
            </a:r>
            <a:r>
              <a:rPr lang="de-DE" dirty="0"/>
              <a:t> Color Space </a:t>
            </a:r>
          </a:p>
          <a:p>
            <a:r>
              <a:rPr lang="de-DE" dirty="0" err="1"/>
              <a:t>Blob</a:t>
            </a:r>
            <a:r>
              <a:rPr lang="de-DE" dirty="0"/>
              <a:t> Analysis</a:t>
            </a:r>
          </a:p>
          <a:p>
            <a:r>
              <a:rPr lang="de-DE" dirty="0"/>
              <a:t>Face </a:t>
            </a:r>
            <a:r>
              <a:rPr lang="de-DE" dirty="0" err="1"/>
              <a:t>Detection</a:t>
            </a:r>
            <a:r>
              <a:rPr lang="de-DE" dirty="0"/>
              <a:t> in a Video Stream</a:t>
            </a:r>
          </a:p>
          <a:p>
            <a:r>
              <a:rPr lang="de-DE" dirty="0" err="1"/>
              <a:t>Algorithm</a:t>
            </a:r>
            <a:r>
              <a:rPr lang="de-DE" dirty="0"/>
              <a:t> on a </a:t>
            </a:r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r>
              <a:rPr lang="de-DE" dirty="0"/>
              <a:t>Live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List </a:t>
            </a:r>
            <a:r>
              <a:rPr lang="de-DE" sz="3600" dirty="0" err="1"/>
              <a:t>of</a:t>
            </a:r>
            <a:r>
              <a:rPr lang="de-DE" sz="3600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4817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707938"/>
          </a:xfrm>
        </p:spPr>
        <p:txBody>
          <a:bodyPr/>
          <a:lstStyle/>
          <a:p>
            <a:r>
              <a:rPr lang="de-DE" dirty="0"/>
              <a:t>Chosen Topic: </a:t>
            </a:r>
            <a:r>
              <a:rPr lang="de-DE" dirty="0">
                <a:solidFill>
                  <a:srgbClr val="BD0034"/>
                </a:solidFill>
              </a:rPr>
              <a:t>Face </a:t>
            </a:r>
            <a:r>
              <a:rPr lang="de-DE" dirty="0" err="1">
                <a:solidFill>
                  <a:srgbClr val="BD0034"/>
                </a:solidFill>
              </a:rPr>
              <a:t>Recoginition</a:t>
            </a:r>
            <a:endParaRPr lang="de-DE" dirty="0">
              <a:solidFill>
                <a:srgbClr val="BD0034"/>
              </a:solidFill>
            </a:endParaRP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5"/>
          <a:stretch/>
        </p:blipFill>
        <p:spPr>
          <a:xfrm>
            <a:off x="1080000" y="3805397"/>
            <a:ext cx="15051991" cy="45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Chosen Part: </a:t>
            </a:r>
            <a:r>
              <a:rPr lang="de-DE" dirty="0">
                <a:solidFill>
                  <a:srgbClr val="C00000"/>
                </a:solidFill>
              </a:rPr>
              <a:t>Face </a:t>
            </a:r>
            <a:r>
              <a:rPr lang="de-DE" dirty="0" err="1">
                <a:solidFill>
                  <a:srgbClr val="C00000"/>
                </a:solidFill>
              </a:rPr>
              <a:t>Detection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9"/>
          <a:stretch/>
        </p:blipFill>
        <p:spPr>
          <a:xfrm>
            <a:off x="2162841" y="3087940"/>
            <a:ext cx="12250991" cy="54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-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Benefit</a:t>
            </a:r>
            <a:endParaRPr lang="de-DE" dirty="0"/>
          </a:p>
          <a:p>
            <a:pPr lvl="1"/>
            <a:r>
              <a:rPr lang="de-DE" dirty="0"/>
              <a:t>Approach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Orientation invariant</a:t>
            </a:r>
          </a:p>
          <a:p>
            <a:pPr lvl="1"/>
            <a:endParaRPr lang="de-DE" dirty="0"/>
          </a:p>
          <a:p>
            <a:r>
              <a:rPr lang="de-DE" dirty="0"/>
              <a:t>Approach</a:t>
            </a:r>
          </a:p>
          <a:p>
            <a:pPr lvl="1"/>
            <a:r>
              <a:rPr lang="de-DE" dirty="0"/>
              <a:t>Video </a:t>
            </a:r>
            <a:r>
              <a:rPr lang="de-DE" dirty="0" err="1"/>
              <a:t>conferencing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on </a:t>
            </a:r>
            <a:r>
              <a:rPr lang="de-DE" dirty="0" err="1"/>
              <a:t>speaker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Goal</a:t>
            </a:r>
          </a:p>
          <a:p>
            <a:pPr lvl="1"/>
            <a:r>
              <a:rPr lang="de-DE" dirty="0"/>
              <a:t>Face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Raspberry</a:t>
            </a:r>
            <a:r>
              <a:rPr lang="de-DE" dirty="0"/>
              <a:t> Pi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Raspberry</a:t>
            </a:r>
            <a:r>
              <a:rPr lang="de-DE" dirty="0"/>
              <a:t> Pi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68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– </a:t>
            </a:r>
            <a:r>
              <a:rPr lang="de-DE" dirty="0" err="1"/>
              <a:t>YCbCr</a:t>
            </a:r>
            <a:r>
              <a:rPr lang="de-DE" dirty="0"/>
              <a:t> Space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YCbCr</a:t>
            </a:r>
            <a:r>
              <a:rPr lang="de-DE" dirty="0"/>
              <a:t> Space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into</a:t>
            </a:r>
            <a:endParaRPr lang="de-DE" dirty="0"/>
          </a:p>
          <a:p>
            <a:pPr lvl="1"/>
            <a:r>
              <a:rPr lang="de-DE" dirty="0" err="1"/>
              <a:t>Luminance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(Y)</a:t>
            </a:r>
          </a:p>
          <a:p>
            <a:pPr lvl="1"/>
            <a:r>
              <a:rPr lang="de-DE" dirty="0" err="1"/>
              <a:t>Chrominance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(</a:t>
            </a:r>
            <a:r>
              <a:rPr lang="de-DE" dirty="0" err="1"/>
              <a:t>Cb</a:t>
            </a:r>
            <a:r>
              <a:rPr lang="de-DE" dirty="0"/>
              <a:t>, </a:t>
            </a:r>
            <a:r>
              <a:rPr lang="de-DE" dirty="0" err="1"/>
              <a:t>Cr</a:t>
            </a:r>
            <a:r>
              <a:rPr lang="de-DE" dirty="0"/>
              <a:t>)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8"/>
          <a:stretch/>
        </p:blipFill>
        <p:spPr>
          <a:xfrm>
            <a:off x="1585223" y="4201617"/>
            <a:ext cx="11498963" cy="5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– </a:t>
            </a:r>
            <a:r>
              <a:rPr lang="de-DE" dirty="0" err="1"/>
              <a:t>YCbCr</a:t>
            </a:r>
            <a:r>
              <a:rPr lang="de-DE" dirty="0"/>
              <a:t> Space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Thresholding</a:t>
            </a:r>
            <a:r>
              <a:rPr lang="de-DE" dirty="0"/>
              <a:t> = </a:t>
            </a:r>
            <a:r>
              <a:rPr lang="de-DE" dirty="0" err="1"/>
              <a:t>remove</a:t>
            </a:r>
            <a:r>
              <a:rPr lang="de-DE" dirty="0"/>
              <a:t> all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54" y="3413551"/>
            <a:ext cx="11176472" cy="66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– </a:t>
            </a:r>
            <a:r>
              <a:rPr lang="de-DE" dirty="0" err="1"/>
              <a:t>YCbCr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098174"/>
            <a:ext cx="14365306" cy="6299868"/>
          </a:xfrm>
        </p:spPr>
      </p:pic>
    </p:spTree>
    <p:extLst>
      <p:ext uri="{BB962C8B-B14F-4D97-AF65-F5344CB8AC3E}">
        <p14:creationId xmlns:p14="http://schemas.microsoft.com/office/powerpoint/2010/main" val="41873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– </a:t>
            </a:r>
            <a:r>
              <a:rPr lang="de-DE" dirty="0" err="1"/>
              <a:t>YCbCr</a:t>
            </a:r>
            <a:r>
              <a:rPr lang="de-DE" dirty="0"/>
              <a:t> Space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6"/>
          <a:stretch/>
        </p:blipFill>
        <p:spPr>
          <a:xfrm>
            <a:off x="1080000" y="1911477"/>
            <a:ext cx="6187074" cy="2570691"/>
          </a:xfr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6" y="4482168"/>
            <a:ext cx="13223548" cy="56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6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C11635"/>
      </a:accent1>
      <a:accent2>
        <a:srgbClr val="C02745"/>
      </a:accent2>
      <a:accent3>
        <a:srgbClr val="DE8091"/>
      </a:accent3>
      <a:accent4>
        <a:srgbClr val="EBB0BB"/>
      </a:accent4>
      <a:accent5>
        <a:srgbClr val="777777"/>
      </a:accent5>
      <a:accent6>
        <a:srgbClr val="A5A5A5"/>
      </a:accent6>
      <a:hlink>
        <a:srgbClr val="C11635"/>
      </a:hlink>
      <a:folHlink>
        <a:srgbClr val="C11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328</Words>
  <Application>Microsoft Office PowerPoint</Application>
  <PresentationFormat>Benutzerdefiniert</PresentationFormat>
  <Paragraphs>72</Paragraphs>
  <Slides>17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Default Theme</vt:lpstr>
      <vt:lpstr>Color based Face Detection</vt:lpstr>
      <vt:lpstr>PowerPoint-Präsentation</vt:lpstr>
      <vt:lpstr>Where – Did we find this topic?</vt:lpstr>
      <vt:lpstr>Where – Did we find this topic?</vt:lpstr>
      <vt:lpstr>Where - Is this approach used?</vt:lpstr>
      <vt:lpstr>Why – YCbCr Space</vt:lpstr>
      <vt:lpstr>Why – YCbCr Space Thresholding</vt:lpstr>
      <vt:lpstr>Why – YCbCr space Thresholding</vt:lpstr>
      <vt:lpstr>Why – YCbCr Space Thresholding</vt:lpstr>
      <vt:lpstr>Is it really a Face?</vt:lpstr>
      <vt:lpstr>Blob Analysis</vt:lpstr>
      <vt:lpstr>Result</vt:lpstr>
      <vt:lpstr>Face Detection in a Video Stream</vt:lpstr>
      <vt:lpstr>Computation Time</vt:lpstr>
      <vt:lpstr>Simulink &amp; Raspberry Pi</vt:lpstr>
      <vt:lpstr>Result and Findings</vt:lpstr>
      <vt:lpstr>PowerPoint-Präsentation</vt:lpstr>
    </vt:vector>
  </TitlesOfParts>
  <Manager>Steafn Stark</Manager>
  <Company>University of Applied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Services;Burtscher Tobias;Stefan Stark</dc:creator>
  <cp:lastModifiedBy>Tobias Burtscher</cp:lastModifiedBy>
  <cp:revision>78</cp:revision>
  <dcterms:created xsi:type="dcterms:W3CDTF">2015-08-04T13:07:46Z</dcterms:created>
  <dcterms:modified xsi:type="dcterms:W3CDTF">2016-12-20T11:11:12Z</dcterms:modified>
</cp:coreProperties>
</file>