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64" r:id="rId4"/>
    <p:sldId id="265" r:id="rId5"/>
    <p:sldId id="266" r:id="rId6"/>
    <p:sldId id="268" r:id="rId7"/>
    <p:sldId id="267" r:id="rId8"/>
    <p:sldId id="269" r:id="rId9"/>
    <p:sldId id="270" r:id="rId10"/>
    <p:sldId id="272" r:id="rId11"/>
    <p:sldId id="273" r:id="rId12"/>
    <p:sldId id="274" r:id="rId13"/>
    <p:sldId id="271" r:id="rId14"/>
    <p:sldId id="275" r:id="rId15"/>
    <p:sldId id="276" r:id="rId16"/>
    <p:sldId id="262" r:id="rId17"/>
    <p:sldId id="277" r:id="rId18"/>
    <p:sldId id="278" r:id="rId19"/>
    <p:sldId id="279" r:id="rId20"/>
    <p:sldId id="280" r:id="rId21"/>
    <p:sldId id="281" r:id="rId22"/>
    <p:sldId id="282" r:id="rId23"/>
    <p:sldId id="286" r:id="rId24"/>
    <p:sldId id="287" r:id="rId25"/>
    <p:sldId id="283" r:id="rId26"/>
    <p:sldId id="288" r:id="rId27"/>
    <p:sldId id="28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58"/>
    <p:restoredTop sz="94658"/>
  </p:normalViewPr>
  <p:slideViewPr>
    <p:cSldViewPr snapToGrid="0" snapToObjects="1">
      <p:cViewPr>
        <p:scale>
          <a:sx n="130" d="100"/>
          <a:sy n="130" d="100"/>
        </p:scale>
        <p:origin x="-312" y="10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A01594-32B7-1042-9F33-887EB5174068}" type="datetimeFigureOut">
              <a:rPr lang="en-US" smtClean="0"/>
              <a:t>3/25/17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730A7-7DDD-FD4C-9849-5DFB228EFE5A}" type="slidenum">
              <a:rPr lang="en-US" smtClean="0"/>
              <a:t>‹#›</a:t>
            </a:fld>
            <a:endParaRPr lang="en-US"/>
          </a:p>
        </p:txBody>
      </p:sp>
    </p:spTree>
    <p:extLst>
      <p:ext uri="{BB962C8B-B14F-4D97-AF65-F5344CB8AC3E}">
        <p14:creationId xmlns:p14="http://schemas.microsoft.com/office/powerpoint/2010/main" val="1883398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A01594-32B7-1042-9F33-887EB5174068}" type="datetimeFigureOut">
              <a:rPr lang="en-US" smtClean="0"/>
              <a:t>3/25/17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730A7-7DDD-FD4C-9849-5DFB228EFE5A}" type="slidenum">
              <a:rPr lang="en-US" smtClean="0"/>
              <a:t>‹#›</a:t>
            </a:fld>
            <a:endParaRPr lang="en-US"/>
          </a:p>
        </p:txBody>
      </p:sp>
    </p:spTree>
    <p:extLst>
      <p:ext uri="{BB962C8B-B14F-4D97-AF65-F5344CB8AC3E}">
        <p14:creationId xmlns:p14="http://schemas.microsoft.com/office/powerpoint/2010/main" val="108880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A01594-32B7-1042-9F33-887EB5174068}" type="datetimeFigureOut">
              <a:rPr lang="en-US" smtClean="0"/>
              <a:t>3/25/17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730A7-7DDD-FD4C-9849-5DFB228EFE5A}" type="slidenum">
              <a:rPr lang="en-US" smtClean="0"/>
              <a:t>‹#›</a:t>
            </a:fld>
            <a:endParaRPr lang="en-US"/>
          </a:p>
        </p:txBody>
      </p:sp>
    </p:spTree>
    <p:extLst>
      <p:ext uri="{BB962C8B-B14F-4D97-AF65-F5344CB8AC3E}">
        <p14:creationId xmlns:p14="http://schemas.microsoft.com/office/powerpoint/2010/main" val="290781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A01594-32B7-1042-9F33-887EB5174068}" type="datetimeFigureOut">
              <a:rPr lang="en-US" smtClean="0"/>
              <a:t>3/25/17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730A7-7DDD-FD4C-9849-5DFB228EFE5A}" type="slidenum">
              <a:rPr lang="en-US" smtClean="0"/>
              <a:t>‹#›</a:t>
            </a:fld>
            <a:endParaRPr lang="en-US"/>
          </a:p>
        </p:txBody>
      </p:sp>
    </p:spTree>
    <p:extLst>
      <p:ext uri="{BB962C8B-B14F-4D97-AF65-F5344CB8AC3E}">
        <p14:creationId xmlns:p14="http://schemas.microsoft.com/office/powerpoint/2010/main" val="1987236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A01594-32B7-1042-9F33-887EB5174068}" type="datetimeFigureOut">
              <a:rPr lang="en-US" smtClean="0"/>
              <a:t>3/25/17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730A7-7DDD-FD4C-9849-5DFB228EFE5A}" type="slidenum">
              <a:rPr lang="en-US" smtClean="0"/>
              <a:t>‹#›</a:t>
            </a:fld>
            <a:endParaRPr lang="en-US"/>
          </a:p>
        </p:txBody>
      </p:sp>
    </p:spTree>
    <p:extLst>
      <p:ext uri="{BB962C8B-B14F-4D97-AF65-F5344CB8AC3E}">
        <p14:creationId xmlns:p14="http://schemas.microsoft.com/office/powerpoint/2010/main" val="1258757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A01594-32B7-1042-9F33-887EB5174068}" type="datetimeFigureOut">
              <a:rPr lang="en-US" smtClean="0"/>
              <a:t>3/25/17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730A7-7DDD-FD4C-9849-5DFB228EFE5A}" type="slidenum">
              <a:rPr lang="en-US" smtClean="0"/>
              <a:t>‹#›</a:t>
            </a:fld>
            <a:endParaRPr lang="en-US"/>
          </a:p>
        </p:txBody>
      </p:sp>
    </p:spTree>
    <p:extLst>
      <p:ext uri="{BB962C8B-B14F-4D97-AF65-F5344CB8AC3E}">
        <p14:creationId xmlns:p14="http://schemas.microsoft.com/office/powerpoint/2010/main" val="1072164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A01594-32B7-1042-9F33-887EB5174068}" type="datetimeFigureOut">
              <a:rPr lang="en-US" smtClean="0"/>
              <a:t>3/25/17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0730A7-7DDD-FD4C-9849-5DFB228EFE5A}" type="slidenum">
              <a:rPr lang="en-US" smtClean="0"/>
              <a:t>‹#›</a:t>
            </a:fld>
            <a:endParaRPr lang="en-US"/>
          </a:p>
        </p:txBody>
      </p:sp>
    </p:spTree>
    <p:extLst>
      <p:ext uri="{BB962C8B-B14F-4D97-AF65-F5344CB8AC3E}">
        <p14:creationId xmlns:p14="http://schemas.microsoft.com/office/powerpoint/2010/main" val="337654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A01594-32B7-1042-9F33-887EB5174068}" type="datetimeFigureOut">
              <a:rPr lang="en-US" smtClean="0"/>
              <a:t>3/25/17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0730A7-7DDD-FD4C-9849-5DFB228EFE5A}" type="slidenum">
              <a:rPr lang="en-US" smtClean="0"/>
              <a:t>‹#›</a:t>
            </a:fld>
            <a:endParaRPr lang="en-US"/>
          </a:p>
        </p:txBody>
      </p:sp>
    </p:spTree>
    <p:extLst>
      <p:ext uri="{BB962C8B-B14F-4D97-AF65-F5344CB8AC3E}">
        <p14:creationId xmlns:p14="http://schemas.microsoft.com/office/powerpoint/2010/main" val="1306814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A01594-32B7-1042-9F33-887EB5174068}" type="datetimeFigureOut">
              <a:rPr lang="en-US" smtClean="0"/>
              <a:t>3/25/17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0730A7-7DDD-FD4C-9849-5DFB228EFE5A}" type="slidenum">
              <a:rPr lang="en-US" smtClean="0"/>
              <a:t>‹#›</a:t>
            </a:fld>
            <a:endParaRPr lang="en-US"/>
          </a:p>
        </p:txBody>
      </p:sp>
    </p:spTree>
    <p:extLst>
      <p:ext uri="{BB962C8B-B14F-4D97-AF65-F5344CB8AC3E}">
        <p14:creationId xmlns:p14="http://schemas.microsoft.com/office/powerpoint/2010/main" val="1319203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A01594-32B7-1042-9F33-887EB5174068}" type="datetimeFigureOut">
              <a:rPr lang="en-US" smtClean="0"/>
              <a:t>3/25/17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730A7-7DDD-FD4C-9849-5DFB228EFE5A}" type="slidenum">
              <a:rPr lang="en-US" smtClean="0"/>
              <a:t>‹#›</a:t>
            </a:fld>
            <a:endParaRPr lang="en-US"/>
          </a:p>
        </p:txBody>
      </p:sp>
    </p:spTree>
    <p:extLst>
      <p:ext uri="{BB962C8B-B14F-4D97-AF65-F5344CB8AC3E}">
        <p14:creationId xmlns:p14="http://schemas.microsoft.com/office/powerpoint/2010/main" val="1229481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A01594-32B7-1042-9F33-887EB5174068}" type="datetimeFigureOut">
              <a:rPr lang="en-US" smtClean="0"/>
              <a:t>3/25/17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730A7-7DDD-FD4C-9849-5DFB228EFE5A}" type="slidenum">
              <a:rPr lang="en-US" smtClean="0"/>
              <a:t>‹#›</a:t>
            </a:fld>
            <a:endParaRPr lang="en-US"/>
          </a:p>
        </p:txBody>
      </p:sp>
    </p:spTree>
    <p:extLst>
      <p:ext uri="{BB962C8B-B14F-4D97-AF65-F5344CB8AC3E}">
        <p14:creationId xmlns:p14="http://schemas.microsoft.com/office/powerpoint/2010/main" val="8062551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01594-32B7-1042-9F33-887EB5174068}" type="datetimeFigureOut">
              <a:rPr lang="en-US" smtClean="0"/>
              <a:t>3/25/17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0730A7-7DDD-FD4C-9849-5DFB228EFE5A}" type="slidenum">
              <a:rPr lang="en-US" smtClean="0"/>
              <a:t>‹#›</a:t>
            </a:fld>
            <a:endParaRPr lang="en-US"/>
          </a:p>
        </p:txBody>
      </p:sp>
    </p:spTree>
    <p:extLst>
      <p:ext uri="{BB962C8B-B14F-4D97-AF65-F5344CB8AC3E}">
        <p14:creationId xmlns:p14="http://schemas.microsoft.com/office/powerpoint/2010/main" val="863092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2.png"/><Relationship Id="rId7"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hsilbert.net/source/2014/06/bivariate-normal-ellipse-plotting-in-pytho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Clustering with GMM and K-means</a:t>
            </a:r>
            <a:br>
              <a:rPr lang="en-US" sz="4800" dirty="0" smtClean="0"/>
            </a:br>
            <a:endParaRPr lang="en-US" sz="4800" dirty="0"/>
          </a:p>
        </p:txBody>
      </p:sp>
      <p:sp>
        <p:nvSpPr>
          <p:cNvPr id="3" name="Subtitle 2"/>
          <p:cNvSpPr>
            <a:spLocks noGrp="1"/>
          </p:cNvSpPr>
          <p:nvPr>
            <p:ph type="subTitle" idx="1"/>
          </p:nvPr>
        </p:nvSpPr>
        <p:spPr/>
        <p:txBody>
          <a:bodyPr>
            <a:normAutofit lnSpcReduction="10000"/>
          </a:bodyPr>
          <a:lstStyle/>
          <a:p>
            <a:r>
              <a:rPr lang="en-US" dirty="0" smtClean="0"/>
              <a:t>Esteban (EJ) Guillen</a:t>
            </a:r>
          </a:p>
          <a:p>
            <a:r>
              <a:rPr lang="en-US" dirty="0" smtClean="0"/>
              <a:t>Computer Science Department</a:t>
            </a:r>
          </a:p>
          <a:p>
            <a:r>
              <a:rPr lang="en-US" dirty="0" smtClean="0"/>
              <a:t>University of New Mexico</a:t>
            </a:r>
          </a:p>
          <a:p>
            <a:r>
              <a:rPr lang="en-US" dirty="0" smtClean="0"/>
              <a:t>Sandia National Labs </a:t>
            </a:r>
            <a:endParaRPr lang="en-US" dirty="0"/>
          </a:p>
        </p:txBody>
      </p:sp>
    </p:spTree>
    <p:extLst>
      <p:ext uri="{BB962C8B-B14F-4D97-AF65-F5344CB8AC3E}">
        <p14:creationId xmlns:p14="http://schemas.microsoft.com/office/powerpoint/2010/main" val="362170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a:t>
            </a:r>
            <a:r>
              <a:rPr lang="en-US" dirty="0" err="1" smtClean="0"/>
              <a:t>Mahalanobis</a:t>
            </a:r>
            <a:r>
              <a:rPr lang="en-US" dirty="0" smtClean="0"/>
              <a:t>) Algorithm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589657"/>
                <a:ext cx="10515600" cy="1552031"/>
              </a:xfrm>
            </p:spPr>
            <p:txBody>
              <a:bodyPr>
                <a:normAutofit fontScale="92500" lnSpcReduction="20000"/>
              </a:bodyPr>
              <a:lstStyle/>
              <a:p>
                <a:r>
                  <a:rPr lang="en-US" dirty="0" smtClean="0"/>
                  <a:t>Input </a:t>
                </a:r>
                <a:r>
                  <a:rPr lang="mr-IN" dirty="0" smtClean="0"/>
                  <a:t>–</a:t>
                </a:r>
                <a:r>
                  <a:rPr lang="en-US" dirty="0" smtClean="0"/>
                  <a:t> Number of clusters K, data X</a:t>
                </a:r>
              </a:p>
              <a:p>
                <a:r>
                  <a:rPr lang="en-US" dirty="0" smtClean="0"/>
                  <a:t>Initialize the parameters for each cluster k:  </a:t>
                </a:r>
                <a14:m>
                  <m:oMath xmlns:m="http://schemas.openxmlformats.org/officeDocument/2006/math">
                    <m:sSub>
                      <m:sSubPr>
                        <m:ctrlPr>
                          <a:rPr lang="en-US" i="1" smtClean="0">
                            <a:latin typeface="Cambria Math" charset="0"/>
                          </a:rPr>
                        </m:ctrlPr>
                      </m:sSubPr>
                      <m:e>
                        <m:r>
                          <a:rPr lang="en-US" i="1" smtClean="0">
                            <a:latin typeface="Cambria Math" charset="0"/>
                            <a:ea typeface="Cambria Math" charset="0"/>
                            <a:cs typeface="Cambria Math" charset="0"/>
                          </a:rPr>
                          <m:t>𝜇</m:t>
                        </m:r>
                      </m:e>
                      <m:sub>
                        <m:r>
                          <a:rPr lang="en-US" b="0" i="1" smtClean="0">
                            <a:latin typeface="Cambria Math" charset="0"/>
                          </a:rPr>
                          <m:t>𝑘</m:t>
                        </m:r>
                      </m:sub>
                    </m:sSub>
                  </m:oMath>
                </a14:m>
                <a:r>
                  <a:rPr lang="en-US" dirty="0" smtClean="0"/>
                  <a:t>and </a:t>
                </a:r>
                <a14:m>
                  <m:oMath xmlns:m="http://schemas.openxmlformats.org/officeDocument/2006/math">
                    <m:sSub>
                      <m:sSubPr>
                        <m:ctrlPr>
                          <a:rPr lang="en-US" i="1" smtClean="0">
                            <a:latin typeface="Cambria Math" charset="0"/>
                          </a:rPr>
                        </m:ctrlPr>
                      </m:sSubPr>
                      <m:e>
                        <m:r>
                          <m:rPr>
                            <m:sty m:val="p"/>
                          </m:rPr>
                          <a:rPr lang="el-GR" i="1" smtClean="0">
                            <a:latin typeface="Cambria Math" charset="0"/>
                            <a:ea typeface="Cambria Math" charset="0"/>
                            <a:cs typeface="Cambria Math" charset="0"/>
                          </a:rPr>
                          <m:t>Σ</m:t>
                        </m:r>
                      </m:e>
                      <m:sub>
                        <m:r>
                          <a:rPr lang="en-US" b="0" i="1" smtClean="0">
                            <a:latin typeface="Cambria Math" charset="0"/>
                          </a:rPr>
                          <m:t>𝑘</m:t>
                        </m:r>
                      </m:sub>
                    </m:sSub>
                  </m:oMath>
                </a14:m>
                <a:endParaRPr lang="en-US" dirty="0" smtClean="0"/>
              </a:p>
              <a:p>
                <a:r>
                  <a:rPr lang="en-US" dirty="0" smtClean="0"/>
                  <a:t>Iterate</a:t>
                </a:r>
              </a:p>
              <a:p>
                <a:pPr lvl="1"/>
                <a:r>
                  <a:rPr lang="en-US" dirty="0" smtClean="0"/>
                  <a:t>E-Step: estimate the cluster responsibilities given current parameter estimates</a:t>
                </a:r>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589657"/>
                <a:ext cx="10515600" cy="1552031"/>
              </a:xfrm>
              <a:blipFill rotWithShape="0">
                <a:blip r:embed="rId2"/>
                <a:stretch>
                  <a:fillRect l="-928" t="-9843" b="-393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3618632" y="3261066"/>
                <a:ext cx="3409075" cy="61786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b="0" i="1" smtClean="0">
                              <a:latin typeface="Cambria Math" charset="0"/>
                            </a:rPr>
                            <m:t>𝑟</m:t>
                          </m:r>
                        </m:e>
                        <m:sub>
                          <m:r>
                            <a:rPr lang="en-US" b="0" i="1" smtClean="0">
                              <a:latin typeface="Cambria Math" charset="0"/>
                            </a:rPr>
                            <m:t>𝑖𝑘</m:t>
                          </m:r>
                        </m:sub>
                      </m:sSub>
                      <m:r>
                        <a:rPr lang="en-US" b="0" i="1" smtClean="0">
                          <a:latin typeface="Cambria Math" charset="0"/>
                        </a:rPr>
                        <m:t>=</m:t>
                      </m:r>
                      <m:d>
                        <m:dPr>
                          <m:begChr m:val="{"/>
                          <m:endChr m:val=""/>
                          <m:ctrlPr>
                            <a:rPr lang="mr-IN" b="0" i="1" smtClean="0">
                              <a:latin typeface="Cambria Math" charset="0"/>
                            </a:rPr>
                          </m:ctrlPr>
                        </m:dPr>
                        <m:e>
                          <m:eqArr>
                            <m:eqArrPr>
                              <m:ctrlPr>
                                <a:rPr lang="mr-IN" b="0" i="1" smtClean="0">
                                  <a:latin typeface="Cambria Math" charset="0"/>
                                </a:rPr>
                              </m:ctrlPr>
                            </m:eqArrPr>
                            <m:e>
                              <m:r>
                                <a:rPr lang="en-US" b="0" i="1" smtClean="0">
                                  <a:latin typeface="Cambria Math" charset="0"/>
                                </a:rPr>
                                <m:t>1,     </m:t>
                              </m:r>
                              <m:r>
                                <a:rPr lang="en-US" b="0" i="1" smtClean="0">
                                  <a:latin typeface="Cambria Math" charset="0"/>
                                </a:rPr>
                                <m:t>𝑖𝑓</m:t>
                              </m:r>
                              <m:sSub>
                                <m:sSubPr>
                                  <m:ctrlPr>
                                    <a:rPr lang="en-US" b="0" i="1" smtClean="0">
                                      <a:latin typeface="Cambria Math" charset="0"/>
                                    </a:rPr>
                                  </m:ctrlPr>
                                </m:sSubPr>
                                <m:e>
                                  <m:r>
                                    <a:rPr lang="en-US" b="0" i="1" smtClean="0">
                                      <a:latin typeface="Cambria Math" charset="0"/>
                                    </a:rPr>
                                    <m:t>𝑟</m:t>
                                  </m:r>
                                </m:e>
                                <m:sub>
                                  <m:r>
                                    <a:rPr lang="en-US" b="0" i="1" smtClean="0">
                                      <a:latin typeface="Cambria Math" charset="0"/>
                                    </a:rPr>
                                    <m:t>𝑖</m:t>
                                  </m:r>
                                </m:sub>
                              </m:sSub>
                              <m:r>
                                <a:rPr lang="en-US" b="0" i="1" smtClean="0">
                                  <a:latin typeface="Cambria Math" charset="0"/>
                                </a:rPr>
                                <m:t>𝑖𝑠</m:t>
                              </m:r>
                              <m:r>
                                <a:rPr lang="en-US" b="0" i="1" smtClean="0">
                                  <a:latin typeface="Cambria Math" charset="0"/>
                                </a:rPr>
                                <m:t> </m:t>
                              </m:r>
                              <m:r>
                                <a:rPr lang="en-US" b="0" i="1" smtClean="0">
                                  <a:latin typeface="Cambria Math" charset="0"/>
                                </a:rPr>
                                <m:t>𝑐𝑙𝑜𝑠𝑒𝑠𝑡</m:t>
                              </m:r>
                              <m:r>
                                <a:rPr lang="en-US" b="0" i="1" smtClean="0">
                                  <a:latin typeface="Cambria Math" charset="0"/>
                                </a:rPr>
                                <m:t> </m:t>
                              </m:r>
                              <m:r>
                                <a:rPr lang="en-US" b="0" i="1" smtClean="0">
                                  <a:latin typeface="Cambria Math" charset="0"/>
                                </a:rPr>
                                <m:t>𝑡𝑜</m:t>
                              </m:r>
                              <m:r>
                                <a:rPr lang="en-US" b="0" i="1" smtClean="0">
                                  <a:latin typeface="Cambria Math" charset="0"/>
                                </a:rPr>
                                <m:t> </m:t>
                              </m:r>
                              <m:r>
                                <a:rPr lang="en-US" b="0" i="1" smtClean="0">
                                  <a:latin typeface="Cambria Math" charset="0"/>
                                </a:rPr>
                                <m:t>𝑘</m:t>
                              </m:r>
                              <m:r>
                                <a:rPr lang="en-US" b="0" i="1" smtClean="0">
                                  <a:latin typeface="Cambria Math" charset="0"/>
                                </a:rPr>
                                <m:t>  </m:t>
                              </m:r>
                            </m:e>
                            <m:e>
                              <m:r>
                                <a:rPr lang="en-US" b="0" i="1" smtClean="0">
                                  <a:latin typeface="Cambria Math" charset="0"/>
                                </a:rPr>
                                <m:t>0,                   </m:t>
                              </m:r>
                              <m:r>
                                <a:rPr lang="en-US" b="0" i="1" smtClean="0">
                                  <a:latin typeface="Cambria Math" charset="0"/>
                                </a:rPr>
                                <m:t>𝑜𝑡h𝑒𝑟𝑤𝑖𝑠𝑒</m:t>
                              </m:r>
                              <m:r>
                                <a:rPr lang="en-US" b="0" i="1" smtClean="0">
                                  <a:latin typeface="Cambria Math" charset="0"/>
                                </a:rPr>
                                <m:t>   </m:t>
                              </m:r>
                            </m:e>
                          </m:eqArr>
                        </m:e>
                      </m:d>
                    </m:oMath>
                  </m:oMathPara>
                </a14:m>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3618632" y="3261066"/>
                <a:ext cx="3409075" cy="617861"/>
              </a:xfrm>
              <a:prstGeom prst="rect">
                <a:avLst/>
              </a:prstGeom>
              <a:blipFill rotWithShape="0">
                <a:blip r:embed="rId3"/>
                <a:stretch>
                  <a:fillRect b="-990"/>
                </a:stretch>
              </a:blipFill>
            </p:spPr>
            <p:txBody>
              <a:bodyPr/>
              <a:lstStyle/>
              <a:p>
                <a:r>
                  <a:rPr lang="en-US">
                    <a:noFill/>
                  </a:rPr>
                  <a:t> </a:t>
                </a:r>
              </a:p>
            </p:txBody>
          </p:sp>
        </mc:Fallback>
      </mc:AlternateContent>
      <p:sp>
        <p:nvSpPr>
          <p:cNvPr id="5" name="Content Placeholder 2"/>
          <p:cNvSpPr txBox="1">
            <a:spLocks/>
          </p:cNvSpPr>
          <p:nvPr/>
        </p:nvSpPr>
        <p:spPr>
          <a:xfrm>
            <a:off x="838200" y="4240156"/>
            <a:ext cx="10515600" cy="5490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r>
              <a:rPr lang="en-US" sz="2200" dirty="0" smtClean="0"/>
              <a:t>M-Step: maximize likelihood over parameters given current responsibilities</a:t>
            </a:r>
            <a:endParaRPr lang="en-US" sz="2200" dirty="0"/>
          </a:p>
          <a:p>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2764651" y="4835867"/>
                <a:ext cx="1320939" cy="5808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b="0" i="1" smtClean="0">
                              <a:latin typeface="Cambria Math" charset="0"/>
                            </a:rPr>
                            <m:t>𝜇</m:t>
                          </m:r>
                        </m:e>
                        <m:sub>
                          <m:r>
                            <a:rPr lang="en-US" b="0" i="1" smtClean="0">
                              <a:latin typeface="Cambria Math" charset="0"/>
                            </a:rPr>
                            <m:t>𝑘</m:t>
                          </m:r>
                        </m:sub>
                      </m:sSub>
                      <m:r>
                        <a:rPr lang="en-US" b="0" i="1" smtClean="0">
                          <a:latin typeface="Cambria Math" charset="0"/>
                        </a:rPr>
                        <m:t>=</m:t>
                      </m:r>
                      <m:f>
                        <m:fPr>
                          <m:ctrlPr>
                            <a:rPr lang="mr-IN" b="0" i="1" smtClean="0">
                              <a:latin typeface="Cambria Math" charset="0"/>
                            </a:rPr>
                          </m:ctrlPr>
                        </m:fPr>
                        <m:num>
                          <m:nary>
                            <m:naryPr>
                              <m:chr m:val="∑"/>
                              <m:limLoc m:val="subSup"/>
                              <m:supHide m:val="on"/>
                              <m:ctrlPr>
                                <a:rPr lang="mr-IN" b="0" i="1" smtClean="0">
                                  <a:latin typeface="Cambria Math" charset="0"/>
                                </a:rPr>
                              </m:ctrlPr>
                            </m:naryPr>
                            <m:sub>
                              <m:r>
                                <m:rPr>
                                  <m:brk m:alnAt="9"/>
                                </m:rPr>
                                <a:rPr lang="en-US" b="0" i="1" smtClean="0">
                                  <a:latin typeface="Cambria Math" charset="0"/>
                                </a:rPr>
                                <m:t>𝑖</m:t>
                              </m:r>
                            </m:sub>
                            <m:sup/>
                            <m:e>
                              <m:sSub>
                                <m:sSubPr>
                                  <m:ctrlPr>
                                    <a:rPr lang="en-US" b="0" i="1" smtClean="0">
                                      <a:latin typeface="Cambria Math" charset="0"/>
                                    </a:rPr>
                                  </m:ctrlPr>
                                </m:sSubPr>
                                <m:e>
                                  <m:r>
                                    <a:rPr lang="en-US" b="0" i="1" smtClean="0">
                                      <a:latin typeface="Cambria Math" charset="0"/>
                                    </a:rPr>
                                    <m:t>𝑟</m:t>
                                  </m:r>
                                </m:e>
                                <m:sub>
                                  <m:r>
                                    <a:rPr lang="en-US" b="0" i="1" smtClean="0">
                                      <a:latin typeface="Cambria Math" charset="0"/>
                                    </a:rPr>
                                    <m:t>𝑖𝑘</m:t>
                                  </m:r>
                                </m:sub>
                              </m:sSub>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e>
                          </m:nary>
                        </m:num>
                        <m:den>
                          <m:sSub>
                            <m:sSubPr>
                              <m:ctrlPr>
                                <a:rPr lang="en-US" b="0" i="1" smtClean="0">
                                  <a:latin typeface="Cambria Math" charset="0"/>
                                </a:rPr>
                              </m:ctrlPr>
                            </m:sSubPr>
                            <m:e>
                              <m:r>
                                <a:rPr lang="en-US" b="0" i="1" smtClean="0">
                                  <a:latin typeface="Cambria Math" charset="0"/>
                                </a:rPr>
                                <m:t>𝑟</m:t>
                              </m:r>
                            </m:e>
                            <m:sub>
                              <m:r>
                                <a:rPr lang="en-US" b="0" i="1" smtClean="0">
                                  <a:latin typeface="Cambria Math" charset="0"/>
                                </a:rPr>
                                <m:t>𝑘</m:t>
                              </m:r>
                            </m:sub>
                          </m:sSub>
                        </m:den>
                      </m:f>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2764651" y="4835867"/>
                <a:ext cx="1320939" cy="58080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4482169" y="4825639"/>
                <a:ext cx="3059171" cy="6012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m:rPr>
                              <m:sty m:val="p"/>
                            </m:rPr>
                            <a:rPr lang="en-US" b="0" i="0" smtClean="0">
                              <a:latin typeface="Cambria Math" charset="0"/>
                            </a:rPr>
                            <m:t>Σ</m:t>
                          </m:r>
                        </m:e>
                        <m:sub>
                          <m:r>
                            <a:rPr lang="en-US" b="0" i="1" smtClean="0">
                              <a:latin typeface="Cambria Math" charset="0"/>
                            </a:rPr>
                            <m:t>𝑘</m:t>
                          </m:r>
                        </m:sub>
                      </m:sSub>
                      <m:r>
                        <a:rPr lang="en-US" b="0" i="1" smtClean="0">
                          <a:latin typeface="Cambria Math" charset="0"/>
                        </a:rPr>
                        <m:t>=</m:t>
                      </m:r>
                      <m:f>
                        <m:fPr>
                          <m:ctrlPr>
                            <a:rPr lang="mr-IN" b="0" i="1" smtClean="0">
                              <a:latin typeface="Cambria Math" charset="0"/>
                            </a:rPr>
                          </m:ctrlPr>
                        </m:fPr>
                        <m:num>
                          <m:nary>
                            <m:naryPr>
                              <m:chr m:val="∑"/>
                              <m:limLoc m:val="subSup"/>
                              <m:supHide m:val="on"/>
                              <m:ctrlPr>
                                <a:rPr lang="mr-IN" b="0" i="1" smtClean="0">
                                  <a:latin typeface="Cambria Math" charset="0"/>
                                </a:rPr>
                              </m:ctrlPr>
                            </m:naryPr>
                            <m:sub>
                              <m:r>
                                <m:rPr>
                                  <m:brk m:alnAt="9"/>
                                </m:rPr>
                                <a:rPr lang="en-US" b="0" i="1" smtClean="0">
                                  <a:latin typeface="Cambria Math" charset="0"/>
                                </a:rPr>
                                <m:t>𝑖</m:t>
                              </m:r>
                            </m:sub>
                            <m:sup/>
                            <m:e>
                              <m:sSub>
                                <m:sSubPr>
                                  <m:ctrlPr>
                                    <a:rPr lang="en-US" b="0" i="1" smtClean="0">
                                      <a:latin typeface="Cambria Math" charset="0"/>
                                    </a:rPr>
                                  </m:ctrlPr>
                                </m:sSubPr>
                                <m:e>
                                  <m:r>
                                    <a:rPr lang="en-US" b="0" i="1" smtClean="0">
                                      <a:latin typeface="Cambria Math" charset="0"/>
                                    </a:rPr>
                                    <m:t>𝑟</m:t>
                                  </m:r>
                                </m:e>
                                <m:sub>
                                  <m:r>
                                    <a:rPr lang="en-US" b="0" i="1" smtClean="0">
                                      <a:latin typeface="Cambria Math" charset="0"/>
                                    </a:rPr>
                                    <m:t>𝑖𝑘</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𝜇</m:t>
                                  </m:r>
                                </m:e>
                                <m:sub>
                                  <m:r>
                                    <a:rPr lang="en-US" b="0" i="1" smtClean="0">
                                      <a:latin typeface="Cambria Math" charset="0"/>
                                    </a:rPr>
                                    <m:t>𝑘</m:t>
                                  </m:r>
                                </m:sub>
                              </m:sSub>
                              <m:r>
                                <a:rPr lang="en-US" b="0" i="1" smtClean="0">
                                  <a:latin typeface="Cambria Math" charset="0"/>
                                </a:rPr>
                                <m:t>)</m:t>
                              </m:r>
                              <m:sSup>
                                <m:sSupPr>
                                  <m:ctrlPr>
                                    <a:rPr lang="en-US" b="0" i="1" smtClean="0">
                                      <a:latin typeface="Cambria Math" charset="0"/>
                                    </a:rPr>
                                  </m:ctrlPr>
                                </m:sSupPr>
                                <m:e>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𝜇</m:t>
                                      </m:r>
                                    </m:e>
                                    <m:sub>
                                      <m:r>
                                        <a:rPr lang="en-US" b="0" i="1" smtClean="0">
                                          <a:latin typeface="Cambria Math" charset="0"/>
                                        </a:rPr>
                                        <m:t>𝑘</m:t>
                                      </m:r>
                                    </m:sub>
                                  </m:sSub>
                                  <m:r>
                                    <a:rPr lang="en-US" b="0" i="1" smtClean="0">
                                      <a:latin typeface="Cambria Math" charset="0"/>
                                    </a:rPr>
                                    <m:t>)</m:t>
                                  </m:r>
                                </m:e>
                                <m:sup>
                                  <m:r>
                                    <a:rPr lang="en-US" b="0" i="1" smtClean="0">
                                      <a:latin typeface="Cambria Math" charset="0"/>
                                    </a:rPr>
                                    <m:t>𝑇</m:t>
                                  </m:r>
                                </m:sup>
                              </m:sSup>
                            </m:e>
                          </m:nary>
                        </m:num>
                        <m:den>
                          <m:sSub>
                            <m:sSubPr>
                              <m:ctrlPr>
                                <a:rPr lang="en-US" b="0" i="1" smtClean="0">
                                  <a:latin typeface="Cambria Math" charset="0"/>
                                </a:rPr>
                              </m:ctrlPr>
                            </m:sSubPr>
                            <m:e>
                              <m:r>
                                <a:rPr lang="en-US" b="0" i="1" smtClean="0">
                                  <a:latin typeface="Cambria Math" charset="0"/>
                                </a:rPr>
                                <m:t>𝑟</m:t>
                              </m:r>
                            </m:e>
                            <m:sub>
                              <m:r>
                                <a:rPr lang="en-US" b="0" i="1" smtClean="0">
                                  <a:latin typeface="Cambria Math" charset="0"/>
                                </a:rPr>
                                <m:t>𝑘</m:t>
                              </m:r>
                            </m:sub>
                          </m:sSub>
                        </m:den>
                      </m:f>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4482169" y="4825639"/>
                <a:ext cx="3059171" cy="60125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9040759" y="4914766"/>
                <a:ext cx="1877181" cy="5121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charset="0"/>
                        </a:rPr>
                        <m:t>𝑤h𝑒𝑟𝑒</m:t>
                      </m:r>
                      <m:r>
                        <a:rPr lang="en-US" b="0" i="1" smtClean="0">
                          <a:latin typeface="Cambria Math" charset="0"/>
                        </a:rPr>
                        <m:t> </m:t>
                      </m:r>
                      <m:sSub>
                        <m:sSubPr>
                          <m:ctrlPr>
                            <a:rPr lang="en-US" b="0" i="1" smtClean="0">
                              <a:latin typeface="Cambria Math" charset="0"/>
                            </a:rPr>
                          </m:ctrlPr>
                        </m:sSubPr>
                        <m:e>
                          <m:r>
                            <a:rPr lang="en-US" b="0" i="1" smtClean="0">
                              <a:latin typeface="Cambria Math" charset="0"/>
                            </a:rPr>
                            <m:t>𝑟</m:t>
                          </m:r>
                        </m:e>
                        <m:sub>
                          <m:r>
                            <a:rPr lang="en-US" b="0" i="1" smtClean="0">
                              <a:latin typeface="Cambria Math" charset="0"/>
                            </a:rPr>
                            <m:t>𝑘</m:t>
                          </m:r>
                        </m:sub>
                      </m:sSub>
                      <m:r>
                        <a:rPr lang="en-US" b="0" i="1" smtClean="0">
                          <a:latin typeface="Cambria Math" charset="0"/>
                        </a:rPr>
                        <m:t>=</m:t>
                      </m:r>
                      <m:nary>
                        <m:naryPr>
                          <m:chr m:val="∑"/>
                          <m:limLoc m:val="subSup"/>
                          <m:supHide m:val="on"/>
                          <m:ctrlPr>
                            <a:rPr lang="en-US" b="0" i="1" smtClean="0">
                              <a:latin typeface="Cambria Math" charset="0"/>
                            </a:rPr>
                          </m:ctrlPr>
                        </m:naryPr>
                        <m:sub>
                          <m:r>
                            <m:rPr>
                              <m:brk m:alnAt="9"/>
                            </m:rPr>
                            <a:rPr lang="en-US" b="0" i="1" smtClean="0">
                              <a:latin typeface="Cambria Math" charset="0"/>
                            </a:rPr>
                            <m:t>𝑖</m:t>
                          </m:r>
                        </m:sub>
                        <m:sup/>
                        <m:e>
                          <m:sSub>
                            <m:sSubPr>
                              <m:ctrlPr>
                                <a:rPr lang="en-US" b="0" i="1" smtClean="0">
                                  <a:latin typeface="Cambria Math" charset="0"/>
                                </a:rPr>
                              </m:ctrlPr>
                            </m:sSubPr>
                            <m:e>
                              <m:r>
                                <a:rPr lang="en-US" b="0" i="1" smtClean="0">
                                  <a:latin typeface="Cambria Math" charset="0"/>
                                </a:rPr>
                                <m:t>𝑟</m:t>
                              </m:r>
                            </m:e>
                            <m:sub>
                              <m:r>
                                <a:rPr lang="en-US" b="0" i="1" smtClean="0">
                                  <a:latin typeface="Cambria Math" charset="0"/>
                                </a:rPr>
                                <m:t>𝑖𝑘</m:t>
                              </m:r>
                            </m:sub>
                          </m:sSub>
                        </m:e>
                      </m:nary>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9040759" y="4914766"/>
                <a:ext cx="1877181" cy="512128"/>
              </a:xfrm>
              <a:prstGeom prst="rect">
                <a:avLst/>
              </a:prstGeom>
              <a:blipFill rotWithShape="0">
                <a:blip r:embed="rId6"/>
                <a:stretch>
                  <a:fillRect b="-1190"/>
                </a:stretch>
              </a:blipFill>
            </p:spPr>
            <p:txBody>
              <a:bodyPr/>
              <a:lstStyle/>
              <a:p>
                <a:r>
                  <a:rPr lang="en-US">
                    <a:noFill/>
                  </a:rPr>
                  <a:t> </a:t>
                </a:r>
              </a:p>
            </p:txBody>
          </p:sp>
        </mc:Fallback>
      </mc:AlternateContent>
      <p:sp>
        <p:nvSpPr>
          <p:cNvPr id="11" name="Content Placeholder 2"/>
          <p:cNvSpPr txBox="1">
            <a:spLocks/>
          </p:cNvSpPr>
          <p:nvPr/>
        </p:nvSpPr>
        <p:spPr>
          <a:xfrm>
            <a:off x="838200" y="5620486"/>
            <a:ext cx="10515600" cy="63282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r>
              <a:rPr lang="en-US" dirty="0" smtClean="0"/>
              <a:t>Termination - </a:t>
            </a:r>
            <a:r>
              <a:rPr lang="en-US" dirty="0"/>
              <a:t>I</a:t>
            </a:r>
            <a:r>
              <a:rPr lang="en-US" dirty="0" smtClean="0"/>
              <a:t>f algorithm has converged exit, else go back to E-Step</a:t>
            </a:r>
          </a:p>
          <a:p>
            <a:pPr lvl="2"/>
            <a:r>
              <a:rPr lang="en-US" dirty="0" smtClean="0"/>
              <a:t>Converged when data stops changing cluster membership</a:t>
            </a:r>
            <a:endParaRPr lang="en-US" dirty="0"/>
          </a:p>
        </p:txBody>
      </p:sp>
    </p:spTree>
    <p:extLst>
      <p:ext uri="{BB962C8B-B14F-4D97-AF65-F5344CB8AC3E}">
        <p14:creationId xmlns:p14="http://schemas.microsoft.com/office/powerpoint/2010/main" val="133148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a:t>
            </a:r>
            <a:r>
              <a:rPr lang="en-US" dirty="0" err="1" smtClean="0"/>
              <a:t>Mahalanobis</a:t>
            </a:r>
            <a:r>
              <a:rPr lang="en-US" dirty="0" smtClean="0"/>
              <a:t>) Algorithm</a:t>
            </a:r>
            <a:r>
              <a:rPr lang="en-US" dirty="0" smtClean="0"/>
              <a:t>(K=3)</a:t>
            </a:r>
            <a:endParaRPr lang="en-US" dirty="0"/>
          </a:p>
        </p:txBody>
      </p:sp>
      <p:sp>
        <p:nvSpPr>
          <p:cNvPr id="3" name="Content Placeholder 2"/>
          <p:cNvSpPr>
            <a:spLocks noGrp="1"/>
          </p:cNvSpPr>
          <p:nvPr>
            <p:ph idx="1"/>
          </p:nvPr>
        </p:nvSpPr>
        <p:spPr/>
        <p:txBody>
          <a:bodyPr/>
          <a:lstStyle/>
          <a:p>
            <a:r>
              <a:rPr lang="en-US" dirty="0" smtClean="0"/>
              <a:t>After learning the responsibility, mean, and covariance </a:t>
            </a:r>
            <a:endParaRPr lang="en-US" dirty="0"/>
          </a:p>
        </p:txBody>
      </p:sp>
      <p:sp>
        <p:nvSpPr>
          <p:cNvPr id="4" name="Oval 3"/>
          <p:cNvSpPr/>
          <p:nvPr/>
        </p:nvSpPr>
        <p:spPr>
          <a:xfrm>
            <a:off x="4180115" y="4001293"/>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709887" y="3705001"/>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464138" y="4217307"/>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869544" y="4043136"/>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259944" y="3652952"/>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19485" y="5033736"/>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923312" y="3827123"/>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602514" y="5249863"/>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978903" y="4913085"/>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885543" y="5235349"/>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255657" y="3320881"/>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204857" y="3792086"/>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18514" y="3530830"/>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603999" y="3914208"/>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856513" y="3237994"/>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82343" y="4826000"/>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3599542" y="2615178"/>
            <a:ext cx="50801" cy="3277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3650343" y="5914571"/>
            <a:ext cx="4027714" cy="1077"/>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045200" y="6052457"/>
            <a:ext cx="421910" cy="369332"/>
          </a:xfrm>
          <a:prstGeom prst="rect">
            <a:avLst/>
          </a:prstGeom>
          <a:noFill/>
        </p:spPr>
        <p:txBody>
          <a:bodyPr wrap="none" rtlCol="0">
            <a:spAutoFit/>
          </a:bodyPr>
          <a:lstStyle/>
          <a:p>
            <a:r>
              <a:rPr lang="en-US" dirty="0" smtClean="0"/>
              <a:t>X1</a:t>
            </a:r>
            <a:endParaRPr lang="en-US" dirty="0"/>
          </a:p>
        </p:txBody>
      </p:sp>
      <p:sp>
        <p:nvSpPr>
          <p:cNvPr id="28" name="TextBox 27"/>
          <p:cNvSpPr txBox="1"/>
          <p:nvPr/>
        </p:nvSpPr>
        <p:spPr>
          <a:xfrm>
            <a:off x="3106057" y="4043136"/>
            <a:ext cx="421910" cy="369332"/>
          </a:xfrm>
          <a:prstGeom prst="rect">
            <a:avLst/>
          </a:prstGeom>
          <a:noFill/>
        </p:spPr>
        <p:txBody>
          <a:bodyPr wrap="none" rtlCol="0">
            <a:spAutoFit/>
          </a:bodyPr>
          <a:lstStyle/>
          <a:p>
            <a:r>
              <a:rPr lang="en-US" dirty="0" smtClean="0"/>
              <a:t>X2</a:t>
            </a:r>
            <a:endParaRPr lang="en-US" dirty="0"/>
          </a:p>
        </p:txBody>
      </p:sp>
      <p:sp>
        <p:nvSpPr>
          <p:cNvPr id="31" name="Oval 30"/>
          <p:cNvSpPr/>
          <p:nvPr/>
        </p:nvSpPr>
        <p:spPr>
          <a:xfrm>
            <a:off x="6008914" y="3551916"/>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rot="1826940">
            <a:off x="5645846" y="3303717"/>
            <a:ext cx="1707662" cy="8075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rot="1826940">
            <a:off x="3884960" y="3593233"/>
            <a:ext cx="1366589" cy="8075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rot="278411">
            <a:off x="5185957" y="4765736"/>
            <a:ext cx="1312085" cy="8075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8587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Details</a:t>
            </a:r>
            <a:endParaRPr lang="en-US" dirty="0"/>
          </a:p>
        </p:txBody>
      </p:sp>
      <p:sp>
        <p:nvSpPr>
          <p:cNvPr id="3" name="Content Placeholder 2"/>
          <p:cNvSpPr>
            <a:spLocks noGrp="1"/>
          </p:cNvSpPr>
          <p:nvPr>
            <p:ph idx="1"/>
          </p:nvPr>
        </p:nvSpPr>
        <p:spPr/>
        <p:txBody>
          <a:bodyPr/>
          <a:lstStyle/>
          <a:p>
            <a:r>
              <a:rPr lang="en-US" dirty="0" smtClean="0"/>
              <a:t>Non convex optimization problems</a:t>
            </a:r>
          </a:p>
          <a:p>
            <a:pPr lvl="1"/>
            <a:r>
              <a:rPr lang="en-US" dirty="0" smtClean="0"/>
              <a:t>Algorithms will converge, but only guaranteed to converge to a local optimum</a:t>
            </a:r>
          </a:p>
          <a:p>
            <a:pPr lvl="1"/>
            <a:r>
              <a:rPr lang="en-US" dirty="0" smtClean="0"/>
              <a:t>Random restarts are needed to increase odds of finding a global optimum</a:t>
            </a:r>
            <a:endParaRPr lang="en-US" dirty="0" smtClean="0"/>
          </a:p>
          <a:p>
            <a:r>
              <a:rPr lang="en-US" dirty="0" smtClean="0"/>
              <a:t>To prevent the variance from going to zero, I added a small diagonal to the covariance matrix at each iteration</a:t>
            </a:r>
          </a:p>
          <a:p>
            <a:r>
              <a:rPr lang="en-US" dirty="0" smtClean="0"/>
              <a:t>If a cluster had zero points assigned to it I didn’t update the mean or covariance (just left them unchanged)</a:t>
            </a:r>
          </a:p>
          <a:p>
            <a:endParaRPr lang="en-US" dirty="0"/>
          </a:p>
        </p:txBody>
      </p:sp>
    </p:spTree>
    <p:extLst>
      <p:ext uri="{BB962C8B-B14F-4D97-AF65-F5344CB8AC3E}">
        <p14:creationId xmlns:p14="http://schemas.microsoft.com/office/powerpoint/2010/main" val="1803727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Implemented K-means (Euclidian), GMM using EM, and K-means (</a:t>
            </a:r>
            <a:r>
              <a:rPr lang="en-US" dirty="0" err="1" smtClean="0"/>
              <a:t>Mahalanobis</a:t>
            </a:r>
            <a:r>
              <a:rPr lang="en-US" dirty="0" smtClean="0"/>
              <a:t>) algorithms from scratch and run them against 3 different data sets</a:t>
            </a:r>
          </a:p>
          <a:p>
            <a:r>
              <a:rPr lang="en-US" dirty="0" smtClean="0"/>
              <a:t>Visualize the algorithms at each iteration step</a:t>
            </a:r>
          </a:p>
          <a:p>
            <a:r>
              <a:rPr lang="en-US" dirty="0" smtClean="0"/>
              <a:t> Perform 4 restarts (same data, but different initialization parameters)</a:t>
            </a:r>
          </a:p>
          <a:p>
            <a:r>
              <a:rPr lang="en-US" dirty="0" smtClean="0"/>
              <a:t>Evaluate alternative stopping criteria for GMM</a:t>
            </a:r>
            <a:endParaRPr lang="en-US" dirty="0"/>
          </a:p>
        </p:txBody>
      </p:sp>
    </p:spTree>
    <p:extLst>
      <p:ext uri="{BB962C8B-B14F-4D97-AF65-F5344CB8AC3E}">
        <p14:creationId xmlns:p14="http://schemas.microsoft.com/office/powerpoint/2010/main" val="281458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1- Data</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53403" y="1914115"/>
            <a:ext cx="5801784" cy="4351338"/>
          </a:xfrm>
        </p:spPr>
      </p:pic>
      <p:sp>
        <p:nvSpPr>
          <p:cNvPr id="8" name="Rectangle 7"/>
          <p:cNvSpPr/>
          <p:nvPr/>
        </p:nvSpPr>
        <p:spPr>
          <a:xfrm>
            <a:off x="1661653" y="2327820"/>
            <a:ext cx="3982064" cy="923330"/>
          </a:xfrm>
          <a:prstGeom prst="rect">
            <a:avLst/>
          </a:prstGeom>
        </p:spPr>
        <p:txBody>
          <a:bodyPr wrap="square">
            <a:spAutoFit/>
          </a:bodyPr>
          <a:lstStyle/>
          <a:p>
            <a:r>
              <a:rPr lang="en-US" dirty="0" smtClean="0"/>
              <a:t>mu1 = [1,2]     sigma1 = [[3,1],[1,2]]	</a:t>
            </a:r>
          </a:p>
          <a:p>
            <a:r>
              <a:rPr lang="en-US" dirty="0" smtClean="0"/>
              <a:t>mu2 = [-1,-2]   sigma2 = [[2,0],[0,1]]	</a:t>
            </a:r>
          </a:p>
          <a:p>
            <a:r>
              <a:rPr lang="en-US" dirty="0" smtClean="0"/>
              <a:t>mu3 = [3,-3]    sigma3 = [[1,.3],[.3,1]]</a:t>
            </a:r>
            <a:endParaRPr lang="en-US" dirty="0"/>
          </a:p>
        </p:txBody>
      </p:sp>
    </p:spTree>
    <p:extLst>
      <p:ext uri="{BB962C8B-B14F-4D97-AF65-F5344CB8AC3E}">
        <p14:creationId xmlns:p14="http://schemas.microsoft.com/office/powerpoint/2010/main" val="64733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1 </a:t>
            </a:r>
            <a:r>
              <a:rPr lang="mr-IN" dirty="0" smtClean="0"/>
              <a:t>–</a:t>
            </a:r>
            <a:r>
              <a:rPr lang="en-US" dirty="0"/>
              <a:t>R</a:t>
            </a:r>
            <a:r>
              <a:rPr lang="en-US" dirty="0" smtClean="0"/>
              <a:t>estart 0 </a:t>
            </a:r>
            <a:r>
              <a:rPr lang="mr-IN" dirty="0" smtClean="0"/>
              <a:t>–</a:t>
            </a:r>
            <a:r>
              <a:rPr lang="en-US" dirty="0" smtClean="0"/>
              <a:t> Initialize </a:t>
            </a:r>
            <a:r>
              <a:rPr lang="en-US" dirty="0" err="1" smtClean="0"/>
              <a:t>params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8824" y="2533547"/>
            <a:ext cx="3176775" cy="238258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5599" y="2533547"/>
            <a:ext cx="3155575" cy="236668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8292" y="2533547"/>
            <a:ext cx="3309657" cy="2386635"/>
          </a:xfrm>
          <a:prstGeom prst="rect">
            <a:avLst/>
          </a:prstGeom>
        </p:spPr>
      </p:pic>
    </p:spTree>
    <p:extLst>
      <p:ext uri="{BB962C8B-B14F-4D97-AF65-F5344CB8AC3E}">
        <p14:creationId xmlns:p14="http://schemas.microsoft.com/office/powerpoint/2010/main" val="1059886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1 </a:t>
            </a:r>
            <a:r>
              <a:rPr lang="mr-IN" dirty="0" smtClean="0"/>
              <a:t>–</a:t>
            </a:r>
            <a:r>
              <a:rPr lang="en-US" dirty="0" smtClean="0"/>
              <a:t> Restart 0 - 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4946" y="1690688"/>
            <a:ext cx="3268543" cy="245140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4517" y="1690688"/>
            <a:ext cx="3268544" cy="245140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3061" y="1674917"/>
            <a:ext cx="3289571" cy="246717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4946" y="4068098"/>
            <a:ext cx="3289571" cy="2440858"/>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1395" y="4149981"/>
            <a:ext cx="3201666" cy="235109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59939" y="4149981"/>
            <a:ext cx="3222693" cy="2295782"/>
          </a:xfrm>
          <a:prstGeom prst="rect">
            <a:avLst/>
          </a:prstGeom>
        </p:spPr>
      </p:pic>
    </p:spTree>
    <p:extLst>
      <p:ext uri="{BB962C8B-B14F-4D97-AF65-F5344CB8AC3E}">
        <p14:creationId xmlns:p14="http://schemas.microsoft.com/office/powerpoint/2010/main" val="20183686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2 - 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0953" y="1805960"/>
            <a:ext cx="5801784" cy="4351338"/>
          </a:xfrm>
        </p:spPr>
      </p:pic>
      <p:sp>
        <p:nvSpPr>
          <p:cNvPr id="5" name="Rectangle 4"/>
          <p:cNvSpPr/>
          <p:nvPr/>
        </p:nvSpPr>
        <p:spPr>
          <a:xfrm>
            <a:off x="766917" y="2072600"/>
            <a:ext cx="4935794" cy="923330"/>
          </a:xfrm>
          <a:prstGeom prst="rect">
            <a:avLst/>
          </a:prstGeom>
        </p:spPr>
        <p:txBody>
          <a:bodyPr wrap="square">
            <a:spAutoFit/>
          </a:bodyPr>
          <a:lstStyle/>
          <a:p>
            <a:r>
              <a:rPr lang="en-US" dirty="0" smtClean="0"/>
              <a:t>mu1 = [0,0]         sigma1 = [[1,-.90],[-.90,1]]	</a:t>
            </a:r>
          </a:p>
          <a:p>
            <a:r>
              <a:rPr lang="en-US" dirty="0" smtClean="0"/>
              <a:t>mu2 = [-3,-3.5]   sigma2 = [[1,.90],[.90,1]]	</a:t>
            </a:r>
          </a:p>
          <a:p>
            <a:r>
              <a:rPr lang="en-US" dirty="0" smtClean="0"/>
              <a:t>mu3 = [3,2]         sigma3 = [[1,.90],[.90,1]]</a:t>
            </a:r>
            <a:endParaRPr lang="en-US" dirty="0"/>
          </a:p>
        </p:txBody>
      </p:sp>
    </p:spTree>
    <p:extLst>
      <p:ext uri="{BB962C8B-B14F-4D97-AF65-F5344CB8AC3E}">
        <p14:creationId xmlns:p14="http://schemas.microsoft.com/office/powerpoint/2010/main" val="1951751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2 </a:t>
            </a:r>
            <a:r>
              <a:rPr lang="mr-IN" dirty="0" smtClean="0"/>
              <a:t>–</a:t>
            </a:r>
            <a:r>
              <a:rPr lang="en-US" dirty="0" smtClean="0"/>
              <a:t>Restart 0 </a:t>
            </a:r>
            <a:r>
              <a:rPr lang="mr-IN" dirty="0" smtClean="0"/>
              <a:t>–</a:t>
            </a:r>
            <a:r>
              <a:rPr lang="en-US" dirty="0" smtClean="0"/>
              <a:t> Initialize </a:t>
            </a:r>
            <a:r>
              <a:rPr lang="en-US" dirty="0" err="1" smtClean="0"/>
              <a:t>params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3353" y="2199252"/>
            <a:ext cx="3334091" cy="250056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0174" y="2277910"/>
            <a:ext cx="3352800" cy="25146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5537" y="2299316"/>
            <a:ext cx="3324258" cy="2493194"/>
          </a:xfrm>
          <a:prstGeom prst="rect">
            <a:avLst/>
          </a:prstGeom>
        </p:spPr>
      </p:pic>
    </p:spTree>
    <p:extLst>
      <p:ext uri="{BB962C8B-B14F-4D97-AF65-F5344CB8AC3E}">
        <p14:creationId xmlns:p14="http://schemas.microsoft.com/office/powerpoint/2010/main" val="12534962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2 </a:t>
            </a:r>
            <a:r>
              <a:rPr lang="mr-IN" dirty="0" smtClean="0"/>
              <a:t>–</a:t>
            </a:r>
            <a:r>
              <a:rPr lang="en-US" dirty="0" smtClean="0"/>
              <a:t> Restart 0 - 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3186" y="1690688"/>
            <a:ext cx="3205691" cy="240426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8878" y="1690688"/>
            <a:ext cx="3254478" cy="244085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3745" y="1671485"/>
            <a:ext cx="3233584" cy="242518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4065" y="3986802"/>
            <a:ext cx="3048240" cy="228618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19267" y="3986802"/>
            <a:ext cx="3187906" cy="2329325"/>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01562" y="3986801"/>
            <a:ext cx="3105767" cy="2329325"/>
          </a:xfrm>
          <a:prstGeom prst="rect">
            <a:avLst/>
          </a:prstGeom>
        </p:spPr>
      </p:pic>
    </p:spTree>
    <p:extLst>
      <p:ext uri="{BB962C8B-B14F-4D97-AF65-F5344CB8AC3E}">
        <p14:creationId xmlns:p14="http://schemas.microsoft.com/office/powerpoint/2010/main" val="647308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Brief Introduction to Clustering</a:t>
            </a:r>
          </a:p>
          <a:p>
            <a:r>
              <a:rPr lang="en-US" dirty="0" smtClean="0"/>
              <a:t>Theory</a:t>
            </a:r>
          </a:p>
          <a:p>
            <a:pPr lvl="1"/>
            <a:r>
              <a:rPr lang="en-US" dirty="0" smtClean="0"/>
              <a:t>K-means (Euclidian)</a:t>
            </a:r>
          </a:p>
          <a:p>
            <a:pPr lvl="1"/>
            <a:r>
              <a:rPr lang="en-US" dirty="0" smtClean="0"/>
              <a:t>GMM (EM)</a:t>
            </a:r>
          </a:p>
          <a:p>
            <a:pPr lvl="1"/>
            <a:r>
              <a:rPr lang="en-US" dirty="0" smtClean="0"/>
              <a:t>K-means (</a:t>
            </a:r>
            <a:r>
              <a:rPr lang="en-US" dirty="0" err="1" smtClean="0"/>
              <a:t>Mahalanobis</a:t>
            </a:r>
            <a:r>
              <a:rPr lang="en-US" dirty="0" smtClean="0"/>
              <a:t>)</a:t>
            </a:r>
          </a:p>
          <a:p>
            <a:r>
              <a:rPr lang="en-US" dirty="0" smtClean="0"/>
              <a:t>Experiments</a:t>
            </a:r>
          </a:p>
          <a:p>
            <a:pPr lvl="1"/>
            <a:r>
              <a:rPr lang="en-US" dirty="0" smtClean="0"/>
              <a:t>Data</a:t>
            </a:r>
          </a:p>
          <a:p>
            <a:pPr lvl="1"/>
            <a:r>
              <a:rPr lang="en-US" dirty="0" smtClean="0"/>
              <a:t>Results</a:t>
            </a:r>
          </a:p>
          <a:p>
            <a:r>
              <a:rPr lang="en-US" dirty="0" smtClean="0"/>
              <a:t>Demo Code</a:t>
            </a:r>
          </a:p>
          <a:p>
            <a:r>
              <a:rPr lang="en-US" dirty="0" smtClean="0"/>
              <a:t>Conclusion</a:t>
            </a:r>
          </a:p>
          <a:p>
            <a:r>
              <a:rPr lang="en-US" dirty="0" smtClean="0"/>
              <a:t>Future Work</a:t>
            </a:r>
          </a:p>
          <a:p>
            <a:endParaRPr lang="en-US" dirty="0"/>
          </a:p>
        </p:txBody>
      </p:sp>
    </p:spTree>
    <p:extLst>
      <p:ext uri="{BB962C8B-B14F-4D97-AF65-F5344CB8AC3E}">
        <p14:creationId xmlns:p14="http://schemas.microsoft.com/office/powerpoint/2010/main" val="21110562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3 - 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5083" y="1690688"/>
            <a:ext cx="5195665" cy="3896749"/>
          </a:xfrm>
        </p:spPr>
      </p:pic>
      <p:sp>
        <p:nvSpPr>
          <p:cNvPr id="5" name="Rectangle 4"/>
          <p:cNvSpPr/>
          <p:nvPr/>
        </p:nvSpPr>
        <p:spPr>
          <a:xfrm>
            <a:off x="838200" y="1954612"/>
            <a:ext cx="5034116" cy="923330"/>
          </a:xfrm>
          <a:prstGeom prst="rect">
            <a:avLst/>
          </a:prstGeom>
        </p:spPr>
        <p:txBody>
          <a:bodyPr wrap="square">
            <a:spAutoFit/>
          </a:bodyPr>
          <a:lstStyle/>
          <a:p>
            <a:r>
              <a:rPr lang="en-US" dirty="0" smtClean="0"/>
              <a:t>mu1 = [-3,3]	sigma1 = [[1,0],[0,1]]	</a:t>
            </a:r>
          </a:p>
          <a:p>
            <a:r>
              <a:rPr lang="en-US" dirty="0" smtClean="0"/>
              <a:t>mu2 = [-3,-3]	sigma2 = [[1,0],[0,1]]	</a:t>
            </a:r>
          </a:p>
          <a:p>
            <a:r>
              <a:rPr lang="en-US" dirty="0" smtClean="0"/>
              <a:t>mu3 = [4,0]	sigma3 = [[1,0],[0,1]]</a:t>
            </a:r>
            <a:endParaRPr lang="en-US" dirty="0"/>
          </a:p>
        </p:txBody>
      </p:sp>
    </p:spTree>
    <p:extLst>
      <p:ext uri="{BB962C8B-B14F-4D97-AF65-F5344CB8AC3E}">
        <p14:creationId xmlns:p14="http://schemas.microsoft.com/office/powerpoint/2010/main" val="178264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3 </a:t>
            </a:r>
            <a:r>
              <a:rPr lang="mr-IN" dirty="0" smtClean="0"/>
              <a:t>–</a:t>
            </a:r>
            <a:r>
              <a:rPr lang="en-US" dirty="0" smtClean="0"/>
              <a:t>Restart 2 </a:t>
            </a:r>
            <a:r>
              <a:rPr lang="mr-IN" dirty="0" smtClean="0"/>
              <a:t>–</a:t>
            </a:r>
            <a:r>
              <a:rPr lang="en-US" dirty="0" smtClean="0"/>
              <a:t> Initialize </a:t>
            </a:r>
            <a:r>
              <a:rPr lang="en-US" dirty="0" err="1" smtClean="0"/>
              <a:t>params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4128" y="2543380"/>
            <a:ext cx="2967020" cy="222526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2543381"/>
            <a:ext cx="2967019" cy="222526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6619" y="2514086"/>
            <a:ext cx="3006078" cy="2254559"/>
          </a:xfrm>
          <a:prstGeom prst="rect">
            <a:avLst/>
          </a:prstGeom>
        </p:spPr>
      </p:pic>
    </p:spTree>
    <p:extLst>
      <p:ext uri="{BB962C8B-B14F-4D97-AF65-F5344CB8AC3E}">
        <p14:creationId xmlns:p14="http://schemas.microsoft.com/office/powerpoint/2010/main" val="5853968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3 </a:t>
            </a:r>
            <a:r>
              <a:rPr lang="mr-IN" dirty="0" smtClean="0"/>
              <a:t>–</a:t>
            </a:r>
            <a:r>
              <a:rPr lang="en-US" dirty="0" smtClean="0"/>
              <a:t>Restart 2 </a:t>
            </a:r>
            <a:r>
              <a:rPr lang="mr-IN" dirty="0" smtClean="0"/>
              <a:t>–</a:t>
            </a:r>
            <a:r>
              <a:rPr lang="en-US" dirty="0" smtClean="0"/>
              <a:t> Final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8805" y="1769806"/>
            <a:ext cx="2902602" cy="217695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148" y="1734934"/>
            <a:ext cx="2949097" cy="221182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9987" y="1690688"/>
            <a:ext cx="3008092" cy="225606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8546" y="3991003"/>
            <a:ext cx="2885321" cy="216399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9788" y="3991003"/>
            <a:ext cx="2910457" cy="2182843"/>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49987" y="4002729"/>
            <a:ext cx="3013891" cy="2260419"/>
          </a:xfrm>
          <a:prstGeom prst="rect">
            <a:avLst/>
          </a:prstGeom>
        </p:spPr>
      </p:pic>
    </p:spTree>
    <p:extLst>
      <p:ext uri="{BB962C8B-B14F-4D97-AF65-F5344CB8AC3E}">
        <p14:creationId xmlns:p14="http://schemas.microsoft.com/office/powerpoint/2010/main" val="5939211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Experiment 4 </a:t>
            </a:r>
            <a:r>
              <a:rPr lang="mr-IN" sz="4000" dirty="0" smtClean="0"/>
              <a:t>–</a:t>
            </a:r>
            <a:r>
              <a:rPr lang="en-US" sz="4000" dirty="0" smtClean="0"/>
              <a:t> Compare Stop Criteria for GMM</a:t>
            </a:r>
            <a:endParaRPr lang="en-US" sz="4000" dirty="0"/>
          </a:p>
        </p:txBody>
      </p:sp>
      <p:sp>
        <p:nvSpPr>
          <p:cNvPr id="3" name="Content Placeholder 2"/>
          <p:cNvSpPr>
            <a:spLocks noGrp="1"/>
          </p:cNvSpPr>
          <p:nvPr>
            <p:ph idx="1"/>
          </p:nvPr>
        </p:nvSpPr>
        <p:spPr/>
        <p:txBody>
          <a:bodyPr/>
          <a:lstStyle/>
          <a:p>
            <a:r>
              <a:rPr lang="en-US" dirty="0" smtClean="0"/>
              <a:t>For experiments 1,2, and 3 the GMM algorithms stopped when the log likelihood stop increasing (difference between iteration t and t-1 fell with in some tolerance, 1e-9)</a:t>
            </a:r>
          </a:p>
          <a:p>
            <a:r>
              <a:rPr lang="en-US" dirty="0" smtClean="0"/>
              <a:t>For this experiment (using data set 2) I introduced another stopping criteria, “stable mu and Sigma” (difference between mu and Sigma between iteration t and t-1 fell with in some tolerance, 1e-9) </a:t>
            </a:r>
          </a:p>
          <a:p>
            <a:r>
              <a:rPr lang="en-US" dirty="0" smtClean="0"/>
              <a:t>The two stopping criteria were compared on how quickly they stopped the algorithm</a:t>
            </a:r>
          </a:p>
          <a:p>
            <a:pPr lvl="1"/>
            <a:r>
              <a:rPr lang="en-US" dirty="0" smtClean="0"/>
              <a:t>4 restarts with random centroids selected at the beginning of each restart</a:t>
            </a:r>
            <a:endParaRPr lang="en-US" dirty="0"/>
          </a:p>
        </p:txBody>
      </p:sp>
    </p:spTree>
    <p:extLst>
      <p:ext uri="{BB962C8B-B14F-4D97-AF65-F5344CB8AC3E}">
        <p14:creationId xmlns:p14="http://schemas.microsoft.com/office/powerpoint/2010/main" val="9035003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4 - Results</a:t>
            </a:r>
            <a:endParaRPr lang="en-US" dirty="0"/>
          </a:p>
        </p:txBody>
      </p:sp>
      <p:sp>
        <p:nvSpPr>
          <p:cNvPr id="3" name="Content Placeholder 2"/>
          <p:cNvSpPr>
            <a:spLocks noGrp="1"/>
          </p:cNvSpPr>
          <p:nvPr>
            <p:ph idx="1"/>
          </p:nvPr>
        </p:nvSpPr>
        <p:spPr/>
        <p:txBody>
          <a:bodyPr/>
          <a:lstStyle/>
          <a:p>
            <a:r>
              <a:rPr lang="en-US" dirty="0" smtClean="0"/>
              <a:t>Using the same tolerance value (1e-09) the “stable mu and Sigma” version took more iterations to converge</a:t>
            </a:r>
          </a:p>
          <a:p>
            <a:r>
              <a:rPr lang="en-US" dirty="0" smtClean="0"/>
              <a:t>In some cases it only took a few more iterations and other times it took a lot more</a:t>
            </a:r>
          </a:p>
          <a:p>
            <a:r>
              <a:rPr lang="en-US" dirty="0" smtClean="0"/>
              <a:t>The overall quality of the clusters created by the “stable mu and Sigma” version wasn’t any better than the max log likelihood version (final log likelihood values were almost the same)</a:t>
            </a:r>
          </a:p>
          <a:p>
            <a:r>
              <a:rPr lang="en-US" dirty="0" smtClean="0"/>
              <a:t>Changing the tolerance will have big effect on stopping time </a:t>
            </a:r>
          </a:p>
          <a:p>
            <a:endParaRPr lang="en-US" dirty="0"/>
          </a:p>
        </p:txBody>
      </p:sp>
    </p:spTree>
    <p:extLst>
      <p:ext uri="{BB962C8B-B14F-4D97-AF65-F5344CB8AC3E}">
        <p14:creationId xmlns:p14="http://schemas.microsoft.com/office/powerpoint/2010/main" val="15657992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Experiments</a:t>
            </a:r>
            <a:endParaRPr lang="en-US" dirty="0"/>
          </a:p>
        </p:txBody>
      </p:sp>
      <p:sp>
        <p:nvSpPr>
          <p:cNvPr id="3" name="Content Placeholder 2"/>
          <p:cNvSpPr>
            <a:spLocks noGrp="1"/>
          </p:cNvSpPr>
          <p:nvPr>
            <p:ph idx="1"/>
          </p:nvPr>
        </p:nvSpPr>
        <p:spPr/>
        <p:txBody>
          <a:bodyPr>
            <a:normAutofit fontScale="92500"/>
          </a:bodyPr>
          <a:lstStyle/>
          <a:p>
            <a:r>
              <a:rPr lang="en-US" dirty="0" smtClean="0"/>
              <a:t>GMM consistently took more iterations to converge</a:t>
            </a:r>
          </a:p>
          <a:p>
            <a:pPr lvl="1"/>
            <a:r>
              <a:rPr lang="en-US" dirty="0" smtClean="0"/>
              <a:t>Also had the most computational overhead</a:t>
            </a:r>
          </a:p>
          <a:p>
            <a:r>
              <a:rPr lang="en-US" dirty="0" smtClean="0"/>
              <a:t>GMM took more iterations but found more often found the correct clusters</a:t>
            </a:r>
          </a:p>
          <a:p>
            <a:r>
              <a:rPr lang="en-US" dirty="0" smtClean="0"/>
              <a:t>K-means (Euclidean) was fast and took the fewest iterations to converge</a:t>
            </a:r>
          </a:p>
          <a:p>
            <a:r>
              <a:rPr lang="en-US" dirty="0" smtClean="0"/>
              <a:t>K-means (</a:t>
            </a:r>
            <a:r>
              <a:rPr lang="en-US" dirty="0" err="1" smtClean="0"/>
              <a:t>Mahalanobis</a:t>
            </a:r>
            <a:r>
              <a:rPr lang="en-US" dirty="0" smtClean="0"/>
              <a:t>) had the worst performance, would get stuck in bad local optima </a:t>
            </a:r>
          </a:p>
          <a:p>
            <a:pPr lvl="1"/>
            <a:r>
              <a:rPr lang="en-US" dirty="0" smtClean="0"/>
              <a:t>Algorithm needs additional preprocessing in initialization step </a:t>
            </a:r>
          </a:p>
          <a:p>
            <a:r>
              <a:rPr lang="en-US" dirty="0" smtClean="0"/>
              <a:t>Initialization step is important</a:t>
            </a:r>
          </a:p>
          <a:p>
            <a:r>
              <a:rPr lang="en-US" dirty="0" smtClean="0"/>
              <a:t>Using the log likelihood for stopping criteria appears to converge faster than “stable mu and Sigma”</a:t>
            </a:r>
            <a:endParaRPr lang="en-US" dirty="0"/>
          </a:p>
        </p:txBody>
      </p:sp>
    </p:spTree>
    <p:extLst>
      <p:ext uri="{BB962C8B-B14F-4D97-AF65-F5344CB8AC3E}">
        <p14:creationId xmlns:p14="http://schemas.microsoft.com/office/powerpoint/2010/main" val="1476168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9399761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Successfully implemented 3 clustering algorithms using the Python language and evaluated their </a:t>
            </a:r>
            <a:r>
              <a:rPr lang="en-US" dirty="0" err="1" smtClean="0"/>
              <a:t>perfomance</a:t>
            </a:r>
            <a:endParaRPr lang="en-US" dirty="0" smtClean="0"/>
          </a:p>
          <a:p>
            <a:r>
              <a:rPr lang="en-US" dirty="0" smtClean="0"/>
              <a:t>Happy with the GMM and K-means (Euclidean)</a:t>
            </a:r>
          </a:p>
          <a:p>
            <a:pPr lvl="1"/>
            <a:r>
              <a:rPr lang="en-US" dirty="0" smtClean="0"/>
              <a:t>K-means (</a:t>
            </a:r>
            <a:r>
              <a:rPr lang="en-US" dirty="0" err="1" smtClean="0"/>
              <a:t>Mahalanobis</a:t>
            </a:r>
            <a:r>
              <a:rPr lang="en-US" dirty="0" smtClean="0"/>
              <a:t>) algorithm needs further development</a:t>
            </a:r>
          </a:p>
          <a:p>
            <a:r>
              <a:rPr lang="en-US" dirty="0" smtClean="0"/>
              <a:t>Algorithms were coded from scratch</a:t>
            </a:r>
          </a:p>
          <a:p>
            <a:pPr lvl="1"/>
            <a:r>
              <a:rPr lang="en-US" dirty="0" err="1" smtClean="0"/>
              <a:t>Numpy</a:t>
            </a:r>
            <a:r>
              <a:rPr lang="en-US" dirty="0" smtClean="0"/>
              <a:t> was used for matrix operations</a:t>
            </a:r>
          </a:p>
          <a:p>
            <a:pPr lvl="1"/>
            <a:r>
              <a:rPr lang="en-US" dirty="0" err="1" smtClean="0"/>
              <a:t>Matplotlib</a:t>
            </a:r>
            <a:r>
              <a:rPr lang="en-US" dirty="0" smtClean="0"/>
              <a:t> was used for graphing</a:t>
            </a:r>
          </a:p>
          <a:p>
            <a:pPr lvl="2"/>
            <a:r>
              <a:rPr lang="en-US" dirty="0" smtClean="0"/>
              <a:t>Library for drawing the error ellipse</a:t>
            </a:r>
          </a:p>
          <a:p>
            <a:pPr lvl="3"/>
            <a:r>
              <a:rPr lang="en-US" dirty="0" smtClean="0">
                <a:hlinkClick r:id="rId2"/>
              </a:rPr>
              <a:t>http://www.nhsilbert.net/source/2014/06/bivariate-normal-ellipse-plotting-in-python/</a:t>
            </a:r>
            <a:endParaRPr lang="en-US" dirty="0" smtClean="0"/>
          </a:p>
          <a:p>
            <a:endParaRPr lang="en-US" dirty="0" smtClean="0"/>
          </a:p>
        </p:txBody>
      </p:sp>
    </p:spTree>
    <p:extLst>
      <p:ext uri="{BB962C8B-B14F-4D97-AF65-F5344CB8AC3E}">
        <p14:creationId xmlns:p14="http://schemas.microsoft.com/office/powerpoint/2010/main" val="9489557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Evaluate different stopping criteria for K-means</a:t>
            </a:r>
          </a:p>
          <a:p>
            <a:r>
              <a:rPr lang="en-US" dirty="0" smtClean="0"/>
              <a:t>Evaluate algorithms using a real life data set</a:t>
            </a:r>
          </a:p>
          <a:p>
            <a:r>
              <a:rPr lang="en-US" dirty="0" err="1" smtClean="0"/>
              <a:t>Vectorize</a:t>
            </a:r>
            <a:r>
              <a:rPr lang="en-US" dirty="0" smtClean="0"/>
              <a:t> code (nested loops are slow)</a:t>
            </a:r>
          </a:p>
          <a:p>
            <a:r>
              <a:rPr lang="en-US" dirty="0" smtClean="0"/>
              <a:t>Run experiments to determine optimal K (number of clusters)</a:t>
            </a:r>
          </a:p>
          <a:p>
            <a:r>
              <a:rPr lang="en-US" dirty="0" smtClean="0"/>
              <a:t>Implement more intelligent initialization (K-means++)</a:t>
            </a:r>
            <a:endParaRPr lang="en-US" dirty="0"/>
          </a:p>
        </p:txBody>
      </p:sp>
    </p:spTree>
    <p:extLst>
      <p:ext uri="{BB962C8B-B14F-4D97-AF65-F5344CB8AC3E}">
        <p14:creationId xmlns:p14="http://schemas.microsoft.com/office/powerpoint/2010/main" val="692910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Data is everywhere and rapidly growing</a:t>
            </a:r>
          </a:p>
          <a:p>
            <a:r>
              <a:rPr lang="en-US" dirty="0" smtClean="0"/>
              <a:t>Most data is unlabeled (no classification assigned to it)</a:t>
            </a:r>
          </a:p>
          <a:p>
            <a:pPr lvl="1"/>
            <a:r>
              <a:rPr lang="en-US" dirty="0" smtClean="0"/>
              <a:t>Network traffic data</a:t>
            </a:r>
          </a:p>
          <a:p>
            <a:pPr lvl="1"/>
            <a:r>
              <a:rPr lang="en-US" dirty="0" smtClean="0"/>
              <a:t>Log files</a:t>
            </a:r>
          </a:p>
          <a:p>
            <a:pPr lvl="1"/>
            <a:r>
              <a:rPr lang="en-US" dirty="0" smtClean="0"/>
              <a:t>Objects in an image </a:t>
            </a:r>
          </a:p>
          <a:p>
            <a:pPr lvl="1"/>
            <a:r>
              <a:rPr lang="en-US" dirty="0" smtClean="0"/>
              <a:t>Text in an email (topic)</a:t>
            </a:r>
          </a:p>
          <a:p>
            <a:r>
              <a:rPr lang="en-US" dirty="0" smtClean="0"/>
              <a:t>Clustering is a common approach learn something from unlabeled data (unsupervised learning)</a:t>
            </a:r>
          </a:p>
          <a:p>
            <a:pPr lvl="1"/>
            <a:r>
              <a:rPr lang="en-US" dirty="0" smtClean="0"/>
              <a:t>Hierarchical </a:t>
            </a:r>
          </a:p>
          <a:p>
            <a:pPr lvl="1"/>
            <a:r>
              <a:rPr lang="en-US" dirty="0" smtClean="0"/>
              <a:t>Partitioning (focus of this work)</a:t>
            </a:r>
          </a:p>
          <a:p>
            <a:pPr lvl="2"/>
            <a:r>
              <a:rPr lang="en-US" dirty="0" smtClean="0"/>
              <a:t>K-means</a:t>
            </a:r>
          </a:p>
          <a:p>
            <a:pPr lvl="2"/>
            <a:r>
              <a:rPr lang="en-US" dirty="0" smtClean="0"/>
              <a:t>GMM</a:t>
            </a:r>
            <a:endParaRPr lang="en-US" dirty="0"/>
          </a:p>
        </p:txBody>
      </p:sp>
    </p:spTree>
    <p:extLst>
      <p:ext uri="{BB962C8B-B14F-4D97-AF65-F5344CB8AC3E}">
        <p14:creationId xmlns:p14="http://schemas.microsoft.com/office/powerpoint/2010/main" val="1664341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Content Placeholder 2"/>
          <p:cNvSpPr>
            <a:spLocks noGrp="1"/>
          </p:cNvSpPr>
          <p:nvPr>
            <p:ph idx="1"/>
          </p:nvPr>
        </p:nvSpPr>
        <p:spPr/>
        <p:txBody>
          <a:bodyPr/>
          <a:lstStyle/>
          <a:p>
            <a:r>
              <a:rPr lang="en-US" dirty="0" smtClean="0"/>
              <a:t>Construct a partition of n objects into a set of k clusters </a:t>
            </a:r>
            <a:endParaRPr lang="en-US" dirty="0"/>
          </a:p>
        </p:txBody>
      </p:sp>
      <p:sp>
        <p:nvSpPr>
          <p:cNvPr id="4" name="Oval 3"/>
          <p:cNvSpPr/>
          <p:nvPr/>
        </p:nvSpPr>
        <p:spPr>
          <a:xfrm>
            <a:off x="4180115" y="4001293"/>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709887" y="3705001"/>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464138" y="4217307"/>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869544" y="4043136"/>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259944" y="3652952"/>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19485" y="5033736"/>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923312" y="3827123"/>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602514" y="5249863"/>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045200" y="4998811"/>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885543" y="5235349"/>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255657" y="3320881"/>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204857" y="3792086"/>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18514" y="3530830"/>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603999" y="3914208"/>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856513" y="3237994"/>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82343" y="4826000"/>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3599542" y="2615178"/>
            <a:ext cx="50801" cy="3277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3650343" y="5914571"/>
            <a:ext cx="4027714" cy="1077"/>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045200" y="6052457"/>
            <a:ext cx="421910" cy="369332"/>
          </a:xfrm>
          <a:prstGeom prst="rect">
            <a:avLst/>
          </a:prstGeom>
          <a:noFill/>
        </p:spPr>
        <p:txBody>
          <a:bodyPr wrap="none" rtlCol="0">
            <a:spAutoFit/>
          </a:bodyPr>
          <a:lstStyle/>
          <a:p>
            <a:r>
              <a:rPr lang="en-US" dirty="0" smtClean="0"/>
              <a:t>X1</a:t>
            </a:r>
            <a:endParaRPr lang="en-US" dirty="0"/>
          </a:p>
        </p:txBody>
      </p:sp>
      <p:sp>
        <p:nvSpPr>
          <p:cNvPr id="28" name="TextBox 27"/>
          <p:cNvSpPr txBox="1"/>
          <p:nvPr/>
        </p:nvSpPr>
        <p:spPr>
          <a:xfrm>
            <a:off x="3106057" y="4043136"/>
            <a:ext cx="421910" cy="369332"/>
          </a:xfrm>
          <a:prstGeom prst="rect">
            <a:avLst/>
          </a:prstGeom>
          <a:noFill/>
        </p:spPr>
        <p:txBody>
          <a:bodyPr wrap="none" rtlCol="0">
            <a:spAutoFit/>
          </a:bodyPr>
          <a:lstStyle/>
          <a:p>
            <a:r>
              <a:rPr lang="en-US" dirty="0" smtClean="0"/>
              <a:t>X2</a:t>
            </a:r>
            <a:endParaRPr lang="en-US" dirty="0"/>
          </a:p>
        </p:txBody>
      </p:sp>
      <p:sp>
        <p:nvSpPr>
          <p:cNvPr id="31" name="Oval 30"/>
          <p:cNvSpPr/>
          <p:nvPr/>
        </p:nvSpPr>
        <p:spPr>
          <a:xfrm>
            <a:off x="6008914" y="3551916"/>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4723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(Euclidian) Algorithm</a:t>
            </a:r>
            <a:endParaRPr lang="en-US" dirty="0"/>
          </a:p>
        </p:txBody>
      </p:sp>
      <p:sp>
        <p:nvSpPr>
          <p:cNvPr id="3" name="Content Placeholder 2"/>
          <p:cNvSpPr>
            <a:spLocks noGrp="1"/>
          </p:cNvSpPr>
          <p:nvPr>
            <p:ph idx="1"/>
          </p:nvPr>
        </p:nvSpPr>
        <p:spPr>
          <a:xfrm>
            <a:off x="838200" y="1825625"/>
            <a:ext cx="10515600" cy="2325461"/>
          </a:xfrm>
        </p:spPr>
        <p:txBody>
          <a:bodyPr/>
          <a:lstStyle/>
          <a:p>
            <a:r>
              <a:rPr lang="en-US" dirty="0" smtClean="0"/>
              <a:t>Input </a:t>
            </a:r>
            <a:r>
              <a:rPr lang="mr-IN" dirty="0" smtClean="0"/>
              <a:t>–</a:t>
            </a:r>
            <a:r>
              <a:rPr lang="en-US" dirty="0" smtClean="0"/>
              <a:t> Number of clusters K, data X</a:t>
            </a:r>
          </a:p>
          <a:p>
            <a:r>
              <a:rPr lang="en-US" dirty="0" smtClean="0"/>
              <a:t>Initialize the K cluster centers (randomly)</a:t>
            </a:r>
          </a:p>
          <a:p>
            <a:r>
              <a:rPr lang="en-US" dirty="0" smtClean="0"/>
              <a:t>Iterate</a:t>
            </a:r>
          </a:p>
          <a:p>
            <a:pPr marL="914400" lvl="1" indent="-457200">
              <a:buFont typeface="+mj-lt"/>
              <a:buAutoNum type="arabicPeriod"/>
            </a:pPr>
            <a:r>
              <a:rPr lang="en-US" dirty="0" smtClean="0"/>
              <a:t>Assign points to the nearest cluster center (Euclidian distance)</a:t>
            </a:r>
          </a:p>
          <a:p>
            <a:pPr marL="914400" lvl="1" indent="-457200">
              <a:buFont typeface="+mj-lt"/>
              <a:buAutoNum type="arabicPeriod"/>
            </a:pPr>
            <a:r>
              <a:rPr lang="en-US" dirty="0" smtClean="0"/>
              <a:t>Re-estimate the k cluster centers (mean)</a:t>
            </a:r>
            <a:endParaRPr lang="en-US" dirty="0"/>
          </a:p>
          <a:p>
            <a:pPr lvl="2"/>
            <a:endParaRPr lang="en-US" dirty="0" smtClean="0"/>
          </a:p>
          <a:p>
            <a:pPr lvl="1"/>
            <a:endParaRPr lang="en-US" dirty="0"/>
          </a:p>
        </p:txBody>
      </p:sp>
      <mc:AlternateContent xmlns:mc="http://schemas.openxmlformats.org/markup-compatibility/2006">
        <mc:Choice xmlns:a14="http://schemas.microsoft.com/office/drawing/2010/main" Requires="a14">
          <p:sp>
            <p:nvSpPr>
              <p:cNvPr id="5" name="Rectangle 4"/>
              <p:cNvSpPr/>
              <p:nvPr/>
            </p:nvSpPr>
            <p:spPr>
              <a:xfrm>
                <a:off x="2607837" y="4151086"/>
                <a:ext cx="1845890" cy="8007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𝜇</m:t>
                          </m:r>
                        </m:e>
                        <m:sub>
                          <m:r>
                            <a:rPr lang="en-US" b="0" i="1" smtClean="0">
                              <a:latin typeface="Cambria Math" charset="0"/>
                              <a:ea typeface="Cambria Math" charset="0"/>
                              <a:cs typeface="Cambria Math" charset="0"/>
                            </a:rPr>
                            <m:t>𝑘</m:t>
                          </m:r>
                        </m:sub>
                      </m:sSub>
                      <m:r>
                        <a:rPr lang="en-US" b="0" i="1" smtClean="0">
                          <a:latin typeface="Cambria Math" charset="0"/>
                          <a:ea typeface="Cambria Math" charset="0"/>
                          <a:cs typeface="Cambria Math" charset="0"/>
                        </a:rPr>
                        <m:t>=</m:t>
                      </m:r>
                      <m:f>
                        <m:fPr>
                          <m:ctrlPr>
                            <a:rPr lang="en-US" b="0" i="1" smtClean="0">
                              <a:latin typeface="Cambria Math" charset="0"/>
                              <a:ea typeface="Cambria Math" charset="0"/>
                              <a:cs typeface="Cambria Math" charset="0"/>
                            </a:rPr>
                          </m:ctrlPr>
                        </m:fPr>
                        <m:num>
                          <m:r>
                            <a:rPr lang="en-US" b="0" i="1" smtClean="0">
                              <a:latin typeface="Cambria Math" charset="0"/>
                              <a:ea typeface="Cambria Math" charset="0"/>
                              <a:cs typeface="Cambria Math" charset="0"/>
                            </a:rPr>
                            <m:t>1</m:t>
                          </m:r>
                        </m:num>
                        <m:den>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𝑁</m:t>
                              </m:r>
                            </m:e>
                            <m:sub>
                              <m:r>
                                <a:rPr lang="en-US" b="0" i="1" smtClean="0">
                                  <a:latin typeface="Cambria Math" charset="0"/>
                                  <a:ea typeface="Cambria Math" charset="0"/>
                                  <a:cs typeface="Cambria Math" charset="0"/>
                                </a:rPr>
                                <m:t>𝑘</m:t>
                              </m:r>
                              <m:r>
                                <a:rPr lang="en-US" b="0" i="1" smtClean="0">
                                  <a:latin typeface="Cambria Math" charset="0"/>
                                  <a:ea typeface="Cambria Math" charset="0"/>
                                  <a:cs typeface="Cambria Math" charset="0"/>
                                </a:rPr>
                                <m:t> </m:t>
                              </m:r>
                            </m:sub>
                          </m:sSub>
                        </m:den>
                      </m:f>
                      <m:nary>
                        <m:naryPr>
                          <m:chr m:val="∑"/>
                          <m:supHide m:val="on"/>
                          <m:ctrlPr>
                            <a:rPr lang="is-IS" b="0" i="1" smtClean="0">
                              <a:latin typeface="Cambria Math" charset="0"/>
                            </a:rPr>
                          </m:ctrlPr>
                        </m:naryPr>
                        <m:sub>
                          <m:r>
                            <m:rPr>
                              <m:brk m:alnAt="23"/>
                            </m:rPr>
                            <a:rPr lang="en-US" b="0" i="1" smtClean="0">
                              <a:latin typeface="Cambria Math" charset="0"/>
                              <a:ea typeface="Cambria Math" charset="0"/>
                              <a:cs typeface="Cambria Math" charset="0"/>
                            </a:rPr>
                            <m:t>𝑖</m:t>
                          </m:r>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𝑧</m:t>
                              </m:r>
                            </m:e>
                            <m:sub>
                              <m:r>
                                <a:rPr lang="en-US" b="0" i="1" smtClean="0">
                                  <a:latin typeface="Cambria Math" charset="0"/>
                                  <a:ea typeface="Cambria Math" charset="0"/>
                                  <a:cs typeface="Cambria Math" charset="0"/>
                                </a:rPr>
                                <m:t>𝑖</m:t>
                              </m:r>
                            </m:sub>
                          </m:sSub>
                          <m:r>
                            <m:rPr>
                              <m:brk m:alnAt="23"/>
                            </m:rP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𝑘</m:t>
                          </m:r>
                        </m:sub>
                        <m:sup/>
                        <m:e>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𝑥</m:t>
                              </m:r>
                            </m:e>
                            <m:sub>
                              <m:r>
                                <a:rPr lang="en-US" b="0" i="1" smtClean="0">
                                  <a:latin typeface="Cambria Math" charset="0"/>
                                  <a:ea typeface="Cambria Math" charset="0"/>
                                  <a:cs typeface="Cambria Math" charset="0"/>
                                </a:rPr>
                                <m:t>𝑖</m:t>
                              </m:r>
                            </m:sub>
                          </m:sSub>
                        </m:e>
                      </m:nary>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2607837" y="4151086"/>
                <a:ext cx="1845890" cy="800732"/>
              </a:xfrm>
              <a:prstGeom prst="rect">
                <a:avLst/>
              </a:prstGeom>
              <a:blipFill rotWithShape="0">
                <a:blip r:embed="rId2"/>
                <a:stretch>
                  <a:fillRect/>
                </a:stretch>
              </a:blipFill>
            </p:spPr>
            <p:txBody>
              <a:bodyPr/>
              <a:lstStyle/>
              <a:p>
                <a:r>
                  <a:rPr lang="en-US">
                    <a:noFill/>
                  </a:rPr>
                  <a:t> </a:t>
                </a:r>
              </a:p>
            </p:txBody>
          </p:sp>
        </mc:Fallback>
      </mc:AlternateContent>
      <p:sp>
        <p:nvSpPr>
          <p:cNvPr id="6" name="Content Placeholder 2"/>
          <p:cNvSpPr txBox="1">
            <a:spLocks/>
          </p:cNvSpPr>
          <p:nvPr/>
        </p:nvSpPr>
        <p:spPr>
          <a:xfrm>
            <a:off x="838200" y="4951818"/>
            <a:ext cx="10515600" cy="1544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Termination </a:t>
            </a:r>
            <a:r>
              <a:rPr lang="mr-IN" dirty="0" smtClean="0"/>
              <a:t>–</a:t>
            </a:r>
            <a:r>
              <a:rPr lang="en-US" dirty="0" smtClean="0"/>
              <a:t> If none of the data are changing membership exit, otherwise go back to step 1. </a:t>
            </a:r>
          </a:p>
          <a:p>
            <a:endParaRPr lang="en-US" dirty="0"/>
          </a:p>
        </p:txBody>
      </p:sp>
    </p:spTree>
    <p:extLst>
      <p:ext uri="{BB962C8B-B14F-4D97-AF65-F5344CB8AC3E}">
        <p14:creationId xmlns:p14="http://schemas.microsoft.com/office/powerpoint/2010/main" val="913807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(Euclidian) Example (K=3)</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Oval 3"/>
          <p:cNvSpPr/>
          <p:nvPr/>
        </p:nvSpPr>
        <p:spPr>
          <a:xfrm>
            <a:off x="4180115" y="4001293"/>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709887" y="3705001"/>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464138" y="4217307"/>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869544" y="4043136"/>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259944" y="3652952"/>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19485" y="5033736"/>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923312" y="3827123"/>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602514" y="5249863"/>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045200" y="4998811"/>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885543" y="5235349"/>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255657" y="3320881"/>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204857" y="3792086"/>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18514" y="3530830"/>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603999" y="3914208"/>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856513" y="3237994"/>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82343" y="4826000"/>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3599542" y="2615178"/>
            <a:ext cx="50801" cy="3277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3650343" y="5914571"/>
            <a:ext cx="4027714" cy="1077"/>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045200" y="6052457"/>
            <a:ext cx="421910" cy="369332"/>
          </a:xfrm>
          <a:prstGeom prst="rect">
            <a:avLst/>
          </a:prstGeom>
          <a:noFill/>
        </p:spPr>
        <p:txBody>
          <a:bodyPr wrap="none" rtlCol="0">
            <a:spAutoFit/>
          </a:bodyPr>
          <a:lstStyle/>
          <a:p>
            <a:r>
              <a:rPr lang="en-US" dirty="0" smtClean="0"/>
              <a:t>X1</a:t>
            </a:r>
            <a:endParaRPr lang="en-US" dirty="0"/>
          </a:p>
        </p:txBody>
      </p:sp>
      <p:sp>
        <p:nvSpPr>
          <p:cNvPr id="28" name="TextBox 27"/>
          <p:cNvSpPr txBox="1"/>
          <p:nvPr/>
        </p:nvSpPr>
        <p:spPr>
          <a:xfrm>
            <a:off x="3106057" y="4043136"/>
            <a:ext cx="421910" cy="369332"/>
          </a:xfrm>
          <a:prstGeom prst="rect">
            <a:avLst/>
          </a:prstGeom>
          <a:noFill/>
        </p:spPr>
        <p:txBody>
          <a:bodyPr wrap="none" rtlCol="0">
            <a:spAutoFit/>
          </a:bodyPr>
          <a:lstStyle/>
          <a:p>
            <a:r>
              <a:rPr lang="en-US" dirty="0" smtClean="0"/>
              <a:t>X2</a:t>
            </a:r>
            <a:endParaRPr lang="en-US" dirty="0"/>
          </a:p>
        </p:txBody>
      </p:sp>
      <p:sp>
        <p:nvSpPr>
          <p:cNvPr id="31" name="Oval 30"/>
          <p:cNvSpPr/>
          <p:nvPr/>
        </p:nvSpPr>
        <p:spPr>
          <a:xfrm>
            <a:off x="6008914" y="3551916"/>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602514" y="4902265"/>
            <a:ext cx="354584" cy="461665"/>
          </a:xfrm>
          <a:prstGeom prst="rect">
            <a:avLst/>
          </a:prstGeom>
          <a:noFill/>
        </p:spPr>
        <p:txBody>
          <a:bodyPr wrap="none" rtlCol="0">
            <a:spAutoFit/>
          </a:bodyPr>
          <a:lstStyle/>
          <a:p>
            <a:r>
              <a:rPr lang="en-US" sz="2400" b="1" dirty="0" smtClean="0">
                <a:solidFill>
                  <a:srgbClr val="FF0000"/>
                </a:solidFill>
              </a:rPr>
              <a:t>X</a:t>
            </a:r>
            <a:endParaRPr lang="en-US" sz="2400" b="1" dirty="0">
              <a:solidFill>
                <a:srgbClr val="FF0000"/>
              </a:solidFill>
            </a:endParaRPr>
          </a:p>
        </p:txBody>
      </p:sp>
      <p:sp>
        <p:nvSpPr>
          <p:cNvPr id="26" name="TextBox 25"/>
          <p:cNvSpPr txBox="1"/>
          <p:nvPr/>
        </p:nvSpPr>
        <p:spPr>
          <a:xfrm>
            <a:off x="6306965" y="3429795"/>
            <a:ext cx="354584" cy="461665"/>
          </a:xfrm>
          <a:prstGeom prst="rect">
            <a:avLst/>
          </a:prstGeom>
          <a:noFill/>
        </p:spPr>
        <p:txBody>
          <a:bodyPr wrap="none" rtlCol="0">
            <a:spAutoFit/>
          </a:bodyPr>
          <a:lstStyle/>
          <a:p>
            <a:r>
              <a:rPr lang="en-US" sz="2400" b="1" dirty="0" smtClean="0">
                <a:solidFill>
                  <a:srgbClr val="FF0000"/>
                </a:solidFill>
              </a:rPr>
              <a:t>X</a:t>
            </a:r>
            <a:endParaRPr lang="en-US" sz="2400" b="1" dirty="0">
              <a:solidFill>
                <a:srgbClr val="FF0000"/>
              </a:solidFill>
            </a:endParaRPr>
          </a:p>
        </p:txBody>
      </p:sp>
      <p:sp>
        <p:nvSpPr>
          <p:cNvPr id="29" name="TextBox 28"/>
          <p:cNvSpPr txBox="1"/>
          <p:nvPr/>
        </p:nvSpPr>
        <p:spPr>
          <a:xfrm>
            <a:off x="4402462" y="3778136"/>
            <a:ext cx="354584" cy="461665"/>
          </a:xfrm>
          <a:prstGeom prst="rect">
            <a:avLst/>
          </a:prstGeom>
          <a:noFill/>
        </p:spPr>
        <p:txBody>
          <a:bodyPr wrap="none" rtlCol="0">
            <a:spAutoFit/>
          </a:bodyPr>
          <a:lstStyle/>
          <a:p>
            <a:r>
              <a:rPr lang="en-US" sz="2400" b="1" dirty="0" smtClean="0">
                <a:solidFill>
                  <a:srgbClr val="FF0000"/>
                </a:solidFill>
              </a:rPr>
              <a:t>X</a:t>
            </a:r>
            <a:endParaRPr lang="en-US" sz="2400" b="1" dirty="0">
              <a:solidFill>
                <a:srgbClr val="FF0000"/>
              </a:solidFill>
            </a:endParaRPr>
          </a:p>
        </p:txBody>
      </p:sp>
    </p:spTree>
    <p:extLst>
      <p:ext uri="{BB962C8B-B14F-4D97-AF65-F5344CB8AC3E}">
        <p14:creationId xmlns:p14="http://schemas.microsoft.com/office/powerpoint/2010/main" val="593187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Mixture Model (GMM)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Probabilistic approach</a:t>
                </a:r>
              </a:p>
              <a:p>
                <a:r>
                  <a:rPr lang="en-US" dirty="0" smtClean="0"/>
                  <a:t>Constructs k Gaussian distributions to describe (fit) the data</a:t>
                </a:r>
              </a:p>
              <a:p>
                <a:pPr lvl="1"/>
                <a:r>
                  <a:rPr lang="en-US" dirty="0" smtClean="0"/>
                  <a:t>Responsibility - </a:t>
                </a:r>
                <a14:m>
                  <m:oMath xmlns:m="http://schemas.openxmlformats.org/officeDocument/2006/math">
                    <m:sSub>
                      <m:sSubPr>
                        <m:ctrlPr>
                          <a:rPr lang="en-US" i="1" smtClean="0">
                            <a:latin typeface="Cambria Math" charset="0"/>
                          </a:rPr>
                        </m:ctrlPr>
                      </m:sSubPr>
                      <m:e>
                        <m:r>
                          <a:rPr lang="en-US" b="0" i="1" smtClean="0">
                            <a:latin typeface="Cambria Math" charset="0"/>
                          </a:rPr>
                          <m:t>𝑟</m:t>
                        </m:r>
                      </m:e>
                      <m:sub>
                        <m:r>
                          <a:rPr lang="en-US" b="0" i="1" smtClean="0">
                            <a:latin typeface="Cambria Math" charset="0"/>
                          </a:rPr>
                          <m:t>𝑖𝑘</m:t>
                        </m:r>
                      </m:sub>
                    </m:sSub>
                  </m:oMath>
                </a14:m>
                <a:endParaRPr lang="en-US" dirty="0" smtClean="0"/>
              </a:p>
              <a:p>
                <a:pPr lvl="1"/>
                <a:r>
                  <a:rPr lang="en-US" dirty="0" smtClean="0"/>
                  <a:t>Mean - </a:t>
                </a:r>
                <a14:m>
                  <m:oMath xmlns:m="http://schemas.openxmlformats.org/officeDocument/2006/math">
                    <m:sSub>
                      <m:sSubPr>
                        <m:ctrlPr>
                          <a:rPr lang="en-US" i="1" smtClean="0">
                            <a:latin typeface="Cambria Math" charset="0"/>
                          </a:rPr>
                        </m:ctrlPr>
                      </m:sSubPr>
                      <m:e>
                        <m:r>
                          <a:rPr lang="en-US" i="1" smtClean="0">
                            <a:latin typeface="Cambria Math" charset="0"/>
                            <a:ea typeface="Cambria Math" charset="0"/>
                            <a:cs typeface="Cambria Math" charset="0"/>
                          </a:rPr>
                          <m:t>𝜇</m:t>
                        </m:r>
                      </m:e>
                      <m:sub>
                        <m:r>
                          <a:rPr lang="en-US" b="0" i="1" smtClean="0">
                            <a:latin typeface="Cambria Math" charset="0"/>
                          </a:rPr>
                          <m:t>𝑘</m:t>
                        </m:r>
                      </m:sub>
                    </m:sSub>
                  </m:oMath>
                </a14:m>
                <a:endParaRPr lang="en-US" dirty="0" smtClean="0"/>
              </a:p>
              <a:p>
                <a:pPr lvl="1"/>
                <a:r>
                  <a:rPr lang="en-US" dirty="0" smtClean="0"/>
                  <a:t>Covariance - </a:t>
                </a:r>
                <a14:m>
                  <m:oMath xmlns:m="http://schemas.openxmlformats.org/officeDocument/2006/math">
                    <m:sSub>
                      <m:sSubPr>
                        <m:ctrlPr>
                          <a:rPr lang="en-US" i="1" smtClean="0">
                            <a:latin typeface="Cambria Math" charset="0"/>
                          </a:rPr>
                        </m:ctrlPr>
                      </m:sSubPr>
                      <m:e>
                        <m:r>
                          <m:rPr>
                            <m:sty m:val="p"/>
                          </m:rPr>
                          <a:rPr lang="el-GR" i="1" smtClean="0">
                            <a:latin typeface="Cambria Math" charset="0"/>
                            <a:ea typeface="Cambria Math" charset="0"/>
                            <a:cs typeface="Cambria Math" charset="0"/>
                          </a:rPr>
                          <m:t>Σ</m:t>
                        </m:r>
                      </m:e>
                      <m:sub>
                        <m:r>
                          <a:rPr lang="en-US" b="0" i="1" smtClean="0">
                            <a:latin typeface="Cambria Math" charset="0"/>
                          </a:rPr>
                          <m:t>𝑘</m:t>
                        </m:r>
                      </m:sub>
                    </m:sSub>
                  </m:oMath>
                </a14:m>
                <a:endParaRPr lang="en-US" dirty="0" smtClean="0"/>
              </a:p>
              <a:p>
                <a:pPr lvl="1"/>
                <a:r>
                  <a:rPr lang="en-US" dirty="0" smtClean="0"/>
                  <a:t>Cluster proportions - </a:t>
                </a:r>
                <a14:m>
                  <m:oMath xmlns:m="http://schemas.openxmlformats.org/officeDocument/2006/math">
                    <m:sSub>
                      <m:sSubPr>
                        <m:ctrlPr>
                          <a:rPr lang="en-US" i="1" smtClean="0">
                            <a:latin typeface="Cambria Math" charset="0"/>
                          </a:rPr>
                        </m:ctrlPr>
                      </m:sSubPr>
                      <m:e>
                        <m:r>
                          <a:rPr lang="en-US" i="1" smtClean="0">
                            <a:latin typeface="Cambria Math" charset="0"/>
                            <a:ea typeface="Cambria Math" charset="0"/>
                            <a:cs typeface="Cambria Math" charset="0"/>
                          </a:rPr>
                          <m:t>𝜋</m:t>
                        </m:r>
                      </m:e>
                      <m:sub>
                        <m:r>
                          <a:rPr lang="en-US" b="0" i="1" smtClean="0">
                            <a:latin typeface="Cambria Math" charset="0"/>
                          </a:rPr>
                          <m:t>𝑘</m:t>
                        </m:r>
                      </m:sub>
                    </m:sSub>
                  </m:oMath>
                </a14:m>
                <a:endParaRPr lang="en-US" dirty="0" smtClean="0"/>
              </a:p>
              <a:p>
                <a:r>
                  <a:rPr lang="en-US" dirty="0" smtClean="0"/>
                  <a:t>In contrast to K-means, GMM allows the data to belong to more than 1 cluster (soft assignment)</a:t>
                </a:r>
              </a:p>
              <a:p>
                <a:r>
                  <a:rPr lang="en-US" dirty="0" smtClean="0"/>
                  <a:t>Can account for clusters of various size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522"/>
                </a:stretch>
              </a:blipFill>
            </p:spPr>
            <p:txBody>
              <a:bodyPr/>
              <a:lstStyle/>
              <a:p>
                <a:r>
                  <a:rPr lang="en-US">
                    <a:noFill/>
                  </a:rPr>
                  <a:t> </a:t>
                </a:r>
              </a:p>
            </p:txBody>
          </p:sp>
        </mc:Fallback>
      </mc:AlternateContent>
    </p:spTree>
    <p:extLst>
      <p:ext uri="{BB962C8B-B14F-4D97-AF65-F5344CB8AC3E}">
        <p14:creationId xmlns:p14="http://schemas.microsoft.com/office/powerpoint/2010/main" val="668141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Maximization (EM) for GMM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589657"/>
                <a:ext cx="10515600" cy="1552031"/>
              </a:xfrm>
            </p:spPr>
            <p:txBody>
              <a:bodyPr>
                <a:normAutofit fontScale="92500" lnSpcReduction="20000"/>
              </a:bodyPr>
              <a:lstStyle/>
              <a:p>
                <a:r>
                  <a:rPr lang="en-US" dirty="0" smtClean="0"/>
                  <a:t>Input </a:t>
                </a:r>
                <a:r>
                  <a:rPr lang="mr-IN" dirty="0" smtClean="0"/>
                  <a:t>–</a:t>
                </a:r>
                <a:r>
                  <a:rPr lang="en-US" dirty="0" smtClean="0"/>
                  <a:t> Number of clusters K, data X</a:t>
                </a:r>
              </a:p>
              <a:p>
                <a:r>
                  <a:rPr lang="en-US" dirty="0" smtClean="0"/>
                  <a:t>Initialize the parameters for each cluster k:  </a:t>
                </a:r>
                <a14:m>
                  <m:oMath xmlns:m="http://schemas.openxmlformats.org/officeDocument/2006/math">
                    <m:sSub>
                      <m:sSubPr>
                        <m:ctrlPr>
                          <a:rPr lang="en-US" i="1" smtClean="0">
                            <a:latin typeface="Cambria Math" charset="0"/>
                          </a:rPr>
                        </m:ctrlPr>
                      </m:sSubPr>
                      <m:e>
                        <m:r>
                          <a:rPr lang="en-US" i="1" smtClean="0">
                            <a:latin typeface="Cambria Math" charset="0"/>
                            <a:ea typeface="Cambria Math" charset="0"/>
                            <a:cs typeface="Cambria Math" charset="0"/>
                          </a:rPr>
                          <m:t>𝜇</m:t>
                        </m:r>
                      </m:e>
                      <m:sub>
                        <m:r>
                          <a:rPr lang="en-US" b="0" i="1" smtClean="0">
                            <a:latin typeface="Cambria Math" charset="0"/>
                          </a:rPr>
                          <m:t>𝑘</m:t>
                        </m:r>
                      </m:sub>
                    </m:sSub>
                  </m:oMath>
                </a14:m>
                <a:r>
                  <a:rPr lang="en-US" dirty="0" smtClean="0"/>
                  <a:t>, </a:t>
                </a:r>
                <a14:m>
                  <m:oMath xmlns:m="http://schemas.openxmlformats.org/officeDocument/2006/math">
                    <m:sSub>
                      <m:sSubPr>
                        <m:ctrlPr>
                          <a:rPr lang="en-US" i="1" smtClean="0">
                            <a:latin typeface="Cambria Math" charset="0"/>
                          </a:rPr>
                        </m:ctrlPr>
                      </m:sSubPr>
                      <m:e>
                        <m:r>
                          <m:rPr>
                            <m:sty m:val="p"/>
                          </m:rPr>
                          <a:rPr lang="el-GR" i="1" smtClean="0">
                            <a:latin typeface="Cambria Math" charset="0"/>
                            <a:ea typeface="Cambria Math" charset="0"/>
                            <a:cs typeface="Cambria Math" charset="0"/>
                          </a:rPr>
                          <m:t>Σ</m:t>
                        </m:r>
                      </m:e>
                      <m:sub>
                        <m:r>
                          <a:rPr lang="en-US" b="0" i="1" smtClean="0">
                            <a:latin typeface="Cambria Math" charset="0"/>
                          </a:rPr>
                          <m:t>𝑘</m:t>
                        </m:r>
                      </m:sub>
                    </m:sSub>
                  </m:oMath>
                </a14:m>
                <a:r>
                  <a:rPr lang="en-US" dirty="0" smtClean="0"/>
                  <a:t>, and </a:t>
                </a:r>
                <a14:m>
                  <m:oMath xmlns:m="http://schemas.openxmlformats.org/officeDocument/2006/math">
                    <m:sSub>
                      <m:sSubPr>
                        <m:ctrlPr>
                          <a:rPr lang="en-US" i="1" smtClean="0">
                            <a:latin typeface="Cambria Math" charset="0"/>
                          </a:rPr>
                        </m:ctrlPr>
                      </m:sSubPr>
                      <m:e>
                        <m:r>
                          <a:rPr lang="en-US" i="1" smtClean="0">
                            <a:latin typeface="Cambria Math" charset="0"/>
                            <a:ea typeface="Cambria Math" charset="0"/>
                            <a:cs typeface="Cambria Math" charset="0"/>
                          </a:rPr>
                          <m:t>𝜋</m:t>
                        </m:r>
                        <m:r>
                          <m:rPr>
                            <m:nor/>
                          </m:rPr>
                          <a:rPr lang="en-US" dirty="0" smtClean="0"/>
                          <m:t> </m:t>
                        </m:r>
                      </m:e>
                      <m:sub>
                        <m:r>
                          <a:rPr lang="en-US" b="0" i="1" smtClean="0">
                            <a:latin typeface="Cambria Math" charset="0"/>
                          </a:rPr>
                          <m:t>𝑘</m:t>
                        </m:r>
                      </m:sub>
                    </m:sSub>
                  </m:oMath>
                </a14:m>
                <a:endParaRPr lang="en-US" dirty="0" smtClean="0"/>
              </a:p>
              <a:p>
                <a:r>
                  <a:rPr lang="en-US" dirty="0" smtClean="0"/>
                  <a:t>Iterate</a:t>
                </a:r>
              </a:p>
              <a:p>
                <a:pPr lvl="1"/>
                <a:r>
                  <a:rPr lang="en-US" dirty="0" smtClean="0"/>
                  <a:t>E-Step: estimate the cluster responsibilities given current parameter estimates</a:t>
                </a:r>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589657"/>
                <a:ext cx="10515600" cy="1552031"/>
              </a:xfrm>
              <a:blipFill rotWithShape="0">
                <a:blip r:embed="rId2"/>
                <a:stretch>
                  <a:fillRect l="-928" t="-9843" b="-393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1681677" y="3235148"/>
                <a:ext cx="2671372" cy="674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b="0" i="1" smtClean="0">
                              <a:latin typeface="Cambria Math" charset="0"/>
                            </a:rPr>
                            <m:t>𝑟</m:t>
                          </m:r>
                        </m:e>
                        <m:sub>
                          <m:r>
                            <a:rPr lang="en-US" b="0" i="1" smtClean="0">
                              <a:latin typeface="Cambria Math" charset="0"/>
                            </a:rPr>
                            <m:t>𝑖𝑘</m:t>
                          </m:r>
                        </m:sub>
                      </m:sSub>
                      <m:r>
                        <a:rPr lang="en-US" b="0" i="1" smtClean="0">
                          <a:latin typeface="Cambria Math" charset="0"/>
                        </a:rPr>
                        <m:t>=</m:t>
                      </m:r>
                      <m:f>
                        <m:fPr>
                          <m:ctrlPr>
                            <a:rPr lang="mr-IN" b="0" i="1" smtClean="0">
                              <a:latin typeface="Cambria Math" charset="0"/>
                            </a:rPr>
                          </m:ctrlPr>
                        </m:fPr>
                        <m:num>
                          <m:sSub>
                            <m:sSubPr>
                              <m:ctrlPr>
                                <a:rPr lang="en-US" b="0" i="1" smtClean="0">
                                  <a:latin typeface="Cambria Math" charset="0"/>
                                </a:rPr>
                              </m:ctrlPr>
                            </m:sSubPr>
                            <m:e>
                              <m:r>
                                <a:rPr lang="en-US" b="0" i="1" smtClean="0">
                                  <a:latin typeface="Cambria Math" charset="0"/>
                                  <a:ea typeface="Cambria Math" charset="0"/>
                                  <a:cs typeface="Cambria Math" charset="0"/>
                                </a:rPr>
                                <m:t>𝜋</m:t>
                              </m:r>
                            </m:e>
                            <m:sub>
                              <m:r>
                                <a:rPr lang="en-US" b="0" i="1" smtClean="0">
                                  <a:latin typeface="Cambria Math" charset="0"/>
                                </a:rPr>
                                <m:t>𝑘</m:t>
                              </m:r>
                            </m:sub>
                          </m:sSub>
                          <m:r>
                            <a:rPr lang="en-US" b="0" i="1" smtClean="0">
                              <a:latin typeface="Cambria Math" charset="0"/>
                            </a:rPr>
                            <m:t>𝑝</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𝑘</m:t>
                              </m:r>
                            </m:sub>
                            <m:sup>
                              <m:r>
                                <a:rPr lang="en-US" b="0" i="1" smtClean="0">
                                  <a:latin typeface="Cambria Math" charset="0"/>
                                </a:rPr>
                                <m:t>𝑡</m:t>
                              </m:r>
                              <m:r>
                                <a:rPr lang="en-US" b="0" i="1" smtClean="0">
                                  <a:latin typeface="Cambria Math" charset="0"/>
                                </a:rPr>
                                <m:t>−1</m:t>
                              </m:r>
                            </m:sup>
                          </m:sSubSup>
                          <m:r>
                            <a:rPr lang="en-US" b="0" i="1" smtClean="0">
                              <a:latin typeface="Cambria Math" charset="0"/>
                            </a:rPr>
                            <m:t>,</m:t>
                          </m:r>
                          <m:sSubSup>
                            <m:sSubSupPr>
                              <m:ctrlPr>
                                <a:rPr lang="en-US" b="0" i="1" smtClean="0">
                                  <a:latin typeface="Cambria Math" charset="0"/>
                                </a:rPr>
                              </m:ctrlPr>
                            </m:sSubSupPr>
                            <m:e>
                              <m:r>
                                <m:rPr>
                                  <m:sty m:val="p"/>
                                </m:rPr>
                                <a:rPr lang="en-US" b="0" i="0" smtClean="0">
                                  <a:latin typeface="Cambria Math" charset="0"/>
                                </a:rPr>
                                <m:t>Σ</m:t>
                              </m:r>
                            </m:e>
                            <m:sub>
                              <m:r>
                                <a:rPr lang="en-US" b="0" i="1" smtClean="0">
                                  <a:latin typeface="Cambria Math" charset="0"/>
                                </a:rPr>
                                <m:t>𝑘</m:t>
                              </m:r>
                            </m:sub>
                            <m:sup>
                              <m:r>
                                <a:rPr lang="en-US" b="0" i="1" smtClean="0">
                                  <a:latin typeface="Cambria Math" charset="0"/>
                                </a:rPr>
                                <m:t>𝑡</m:t>
                              </m:r>
                              <m:r>
                                <a:rPr lang="en-US" b="0" i="1" smtClean="0">
                                  <a:latin typeface="Cambria Math" charset="0"/>
                                </a:rPr>
                                <m:t>−1</m:t>
                              </m:r>
                            </m:sup>
                          </m:sSubSup>
                          <m:r>
                            <a:rPr lang="en-US" b="0" i="1" smtClean="0">
                              <a:latin typeface="Cambria Math" charset="0"/>
                            </a:rPr>
                            <m:t>)</m:t>
                          </m:r>
                        </m:num>
                        <m:den>
                          <m:nary>
                            <m:naryPr>
                              <m:chr m:val="∑"/>
                              <m:limLoc m:val="subSup"/>
                              <m:supHide m:val="on"/>
                              <m:ctrlPr>
                                <a:rPr lang="mr-IN" b="0" i="1" smtClean="0">
                                  <a:latin typeface="Cambria Math" charset="0"/>
                                </a:rPr>
                              </m:ctrlPr>
                            </m:naryPr>
                            <m:sub>
                              <m:r>
                                <m:rPr>
                                  <m:brk m:alnAt="9"/>
                                </m:rPr>
                                <a:rPr lang="en-US" b="0" i="1" smtClean="0">
                                  <a:latin typeface="Cambria Math" charset="0"/>
                                </a:rPr>
                                <m:t>𝑗</m:t>
                              </m:r>
                            </m:sub>
                            <m:sup/>
                            <m:e>
                              <m:sSub>
                                <m:sSubPr>
                                  <m:ctrlPr>
                                    <a:rPr lang="en-US" b="0" i="1" smtClean="0">
                                      <a:latin typeface="Cambria Math" charset="0"/>
                                    </a:rPr>
                                  </m:ctrlPr>
                                </m:sSubPr>
                                <m:e>
                                  <m:r>
                                    <a:rPr lang="en-US" b="0" i="1" smtClean="0">
                                      <a:latin typeface="Cambria Math" charset="0"/>
                                      <a:ea typeface="Cambria Math" charset="0"/>
                                      <a:cs typeface="Cambria Math" charset="0"/>
                                    </a:rPr>
                                    <m:t>𝜋</m:t>
                                  </m:r>
                                </m:e>
                                <m:sub>
                                  <m:r>
                                    <a:rPr lang="en-US" b="0" i="1" smtClean="0">
                                      <a:latin typeface="Cambria Math" charset="0"/>
                                      <a:ea typeface="Cambria Math" charset="0"/>
                                      <a:cs typeface="Cambria Math" charset="0"/>
                                    </a:rPr>
                                    <m:t>𝑗</m:t>
                                  </m:r>
                                </m:sub>
                              </m:sSub>
                              <m:r>
                                <a:rPr lang="en-US" b="0" i="1" smtClean="0">
                                  <a:latin typeface="Cambria Math" charset="0"/>
                                </a:rPr>
                                <m:t>𝑝</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𝑗</m:t>
                                  </m:r>
                                </m:sub>
                                <m:sup>
                                  <m:r>
                                    <a:rPr lang="en-US" b="0" i="1" smtClean="0">
                                      <a:latin typeface="Cambria Math" charset="0"/>
                                    </a:rPr>
                                    <m:t>𝑡</m:t>
                                  </m:r>
                                  <m:r>
                                    <a:rPr lang="en-US" b="0" i="1" smtClean="0">
                                      <a:latin typeface="Cambria Math" charset="0"/>
                                    </a:rPr>
                                    <m:t>−1</m:t>
                                  </m:r>
                                </m:sup>
                              </m:sSubSup>
                              <m:r>
                                <a:rPr lang="en-US" b="0" i="1" smtClean="0">
                                  <a:latin typeface="Cambria Math" charset="0"/>
                                </a:rPr>
                                <m:t>,</m:t>
                              </m:r>
                              <m:sSubSup>
                                <m:sSubSupPr>
                                  <m:ctrlPr>
                                    <a:rPr lang="en-US" b="0" i="1" smtClean="0">
                                      <a:latin typeface="Cambria Math" charset="0"/>
                                    </a:rPr>
                                  </m:ctrlPr>
                                </m:sSubSupPr>
                                <m:e>
                                  <m:r>
                                    <m:rPr>
                                      <m:sty m:val="p"/>
                                    </m:rPr>
                                    <a:rPr lang="en-US" b="0" i="0" smtClean="0">
                                      <a:latin typeface="Cambria Math" charset="0"/>
                                    </a:rPr>
                                    <m:t>Σ</m:t>
                                  </m:r>
                                </m:e>
                                <m:sub>
                                  <m:r>
                                    <a:rPr lang="en-US" b="0" i="1" smtClean="0">
                                      <a:latin typeface="Cambria Math" charset="0"/>
                                    </a:rPr>
                                    <m:t>𝑗</m:t>
                                  </m:r>
                                </m:sub>
                                <m:sup>
                                  <m:r>
                                    <a:rPr lang="en-US" b="0" i="1" smtClean="0">
                                      <a:latin typeface="Cambria Math" charset="0"/>
                                    </a:rPr>
                                    <m:t>𝑡</m:t>
                                  </m:r>
                                  <m:r>
                                    <a:rPr lang="en-US" b="0" i="1" smtClean="0">
                                      <a:latin typeface="Cambria Math" charset="0"/>
                                    </a:rPr>
                                    <m:t>−1</m:t>
                                  </m:r>
                                </m:sup>
                              </m:sSubSup>
                              <m:r>
                                <a:rPr lang="en-US" b="0" i="1" smtClean="0">
                                  <a:latin typeface="Cambria Math" charset="0"/>
                                </a:rPr>
                                <m:t>)</m:t>
                              </m:r>
                            </m:e>
                          </m:nary>
                        </m:den>
                      </m:f>
                    </m:oMath>
                  </m:oMathPara>
                </a14:m>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1681677" y="3235148"/>
                <a:ext cx="2671372" cy="674928"/>
              </a:xfrm>
              <a:prstGeom prst="rect">
                <a:avLst/>
              </a:prstGeom>
              <a:blipFill rotWithShape="0">
                <a:blip r:embed="rId3"/>
                <a:stretch>
                  <a:fillRect/>
                </a:stretch>
              </a:blipFill>
            </p:spPr>
            <p:txBody>
              <a:bodyPr/>
              <a:lstStyle/>
              <a:p>
                <a:r>
                  <a:rPr lang="en-US">
                    <a:noFill/>
                  </a:rPr>
                  <a:t> </a:t>
                </a:r>
              </a:p>
            </p:txBody>
          </p:sp>
        </mc:Fallback>
      </mc:AlternateContent>
      <p:sp>
        <p:nvSpPr>
          <p:cNvPr id="5" name="Content Placeholder 2"/>
          <p:cNvSpPr txBox="1">
            <a:spLocks/>
          </p:cNvSpPr>
          <p:nvPr/>
        </p:nvSpPr>
        <p:spPr>
          <a:xfrm>
            <a:off x="838200" y="4240156"/>
            <a:ext cx="10515600" cy="5490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r>
              <a:rPr lang="en-US" sz="2200" dirty="0" smtClean="0"/>
              <a:t>M-Step: maximize likelihood over parameters given current responsibilities</a:t>
            </a:r>
            <a:endParaRPr lang="en-US" sz="2200" dirty="0"/>
          </a:p>
          <a:p>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1397967" y="4920308"/>
                <a:ext cx="1320939" cy="5808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b="0" i="1" smtClean="0">
                              <a:latin typeface="Cambria Math" charset="0"/>
                            </a:rPr>
                            <m:t>𝜇</m:t>
                          </m:r>
                        </m:e>
                        <m:sub>
                          <m:r>
                            <a:rPr lang="en-US" b="0" i="1" smtClean="0">
                              <a:latin typeface="Cambria Math" charset="0"/>
                            </a:rPr>
                            <m:t>𝑘</m:t>
                          </m:r>
                        </m:sub>
                      </m:sSub>
                      <m:r>
                        <a:rPr lang="en-US" b="0" i="1" smtClean="0">
                          <a:latin typeface="Cambria Math" charset="0"/>
                        </a:rPr>
                        <m:t>=</m:t>
                      </m:r>
                      <m:f>
                        <m:fPr>
                          <m:ctrlPr>
                            <a:rPr lang="mr-IN" b="0" i="1" smtClean="0">
                              <a:latin typeface="Cambria Math" charset="0"/>
                            </a:rPr>
                          </m:ctrlPr>
                        </m:fPr>
                        <m:num>
                          <m:nary>
                            <m:naryPr>
                              <m:chr m:val="∑"/>
                              <m:limLoc m:val="subSup"/>
                              <m:supHide m:val="on"/>
                              <m:ctrlPr>
                                <a:rPr lang="mr-IN" b="0" i="1" smtClean="0">
                                  <a:latin typeface="Cambria Math" charset="0"/>
                                </a:rPr>
                              </m:ctrlPr>
                            </m:naryPr>
                            <m:sub>
                              <m:r>
                                <m:rPr>
                                  <m:brk m:alnAt="9"/>
                                </m:rPr>
                                <a:rPr lang="en-US" b="0" i="1" smtClean="0">
                                  <a:latin typeface="Cambria Math" charset="0"/>
                                </a:rPr>
                                <m:t>𝑖</m:t>
                              </m:r>
                            </m:sub>
                            <m:sup/>
                            <m:e>
                              <m:sSub>
                                <m:sSubPr>
                                  <m:ctrlPr>
                                    <a:rPr lang="en-US" b="0" i="1" smtClean="0">
                                      <a:latin typeface="Cambria Math" charset="0"/>
                                    </a:rPr>
                                  </m:ctrlPr>
                                </m:sSubPr>
                                <m:e>
                                  <m:r>
                                    <a:rPr lang="en-US" b="0" i="1" smtClean="0">
                                      <a:latin typeface="Cambria Math" charset="0"/>
                                    </a:rPr>
                                    <m:t>𝑟</m:t>
                                  </m:r>
                                </m:e>
                                <m:sub>
                                  <m:r>
                                    <a:rPr lang="en-US" b="0" i="1" smtClean="0">
                                      <a:latin typeface="Cambria Math" charset="0"/>
                                    </a:rPr>
                                    <m:t>𝑖𝑘</m:t>
                                  </m:r>
                                </m:sub>
                              </m:sSub>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e>
                          </m:nary>
                        </m:num>
                        <m:den>
                          <m:sSub>
                            <m:sSubPr>
                              <m:ctrlPr>
                                <a:rPr lang="en-US" b="0" i="1" smtClean="0">
                                  <a:latin typeface="Cambria Math" charset="0"/>
                                </a:rPr>
                              </m:ctrlPr>
                            </m:sSubPr>
                            <m:e>
                              <m:r>
                                <a:rPr lang="en-US" b="0" i="1" smtClean="0">
                                  <a:latin typeface="Cambria Math" charset="0"/>
                                </a:rPr>
                                <m:t>𝑟</m:t>
                              </m:r>
                            </m:e>
                            <m:sub>
                              <m:r>
                                <a:rPr lang="en-US" b="0" i="1" smtClean="0">
                                  <a:latin typeface="Cambria Math" charset="0"/>
                                </a:rPr>
                                <m:t>𝑘</m:t>
                              </m:r>
                            </m:sub>
                          </m:sSub>
                        </m:den>
                      </m:f>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1397967" y="4920308"/>
                <a:ext cx="1320939" cy="580800"/>
              </a:xfrm>
              <a:prstGeom prst="rect">
                <a:avLst/>
              </a:prstGeom>
              <a:blipFill rotWithShape="0">
                <a:blip r:embed="rId4"/>
                <a:stretch>
                  <a:fillRect b="-105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3115485" y="4910080"/>
                <a:ext cx="3059171" cy="6012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m:rPr>
                              <m:sty m:val="p"/>
                            </m:rPr>
                            <a:rPr lang="en-US" b="0" i="0" smtClean="0">
                              <a:latin typeface="Cambria Math" charset="0"/>
                            </a:rPr>
                            <m:t>Σ</m:t>
                          </m:r>
                        </m:e>
                        <m:sub>
                          <m:r>
                            <a:rPr lang="en-US" b="0" i="1" smtClean="0">
                              <a:latin typeface="Cambria Math" charset="0"/>
                            </a:rPr>
                            <m:t>𝑘</m:t>
                          </m:r>
                        </m:sub>
                      </m:sSub>
                      <m:r>
                        <a:rPr lang="en-US" b="0" i="1" smtClean="0">
                          <a:latin typeface="Cambria Math" charset="0"/>
                        </a:rPr>
                        <m:t>=</m:t>
                      </m:r>
                      <m:f>
                        <m:fPr>
                          <m:ctrlPr>
                            <a:rPr lang="mr-IN" b="0" i="1" smtClean="0">
                              <a:latin typeface="Cambria Math" charset="0"/>
                            </a:rPr>
                          </m:ctrlPr>
                        </m:fPr>
                        <m:num>
                          <m:nary>
                            <m:naryPr>
                              <m:chr m:val="∑"/>
                              <m:limLoc m:val="subSup"/>
                              <m:supHide m:val="on"/>
                              <m:ctrlPr>
                                <a:rPr lang="mr-IN" b="0" i="1" smtClean="0">
                                  <a:latin typeface="Cambria Math" charset="0"/>
                                </a:rPr>
                              </m:ctrlPr>
                            </m:naryPr>
                            <m:sub>
                              <m:r>
                                <m:rPr>
                                  <m:brk m:alnAt="9"/>
                                </m:rPr>
                                <a:rPr lang="en-US" b="0" i="1" smtClean="0">
                                  <a:latin typeface="Cambria Math" charset="0"/>
                                </a:rPr>
                                <m:t>𝑖</m:t>
                              </m:r>
                            </m:sub>
                            <m:sup/>
                            <m:e>
                              <m:sSub>
                                <m:sSubPr>
                                  <m:ctrlPr>
                                    <a:rPr lang="en-US" b="0" i="1" smtClean="0">
                                      <a:latin typeface="Cambria Math" charset="0"/>
                                    </a:rPr>
                                  </m:ctrlPr>
                                </m:sSubPr>
                                <m:e>
                                  <m:r>
                                    <a:rPr lang="en-US" b="0" i="1" smtClean="0">
                                      <a:latin typeface="Cambria Math" charset="0"/>
                                    </a:rPr>
                                    <m:t>𝑟</m:t>
                                  </m:r>
                                </m:e>
                                <m:sub>
                                  <m:r>
                                    <a:rPr lang="en-US" b="0" i="1" smtClean="0">
                                      <a:latin typeface="Cambria Math" charset="0"/>
                                    </a:rPr>
                                    <m:t>𝑖𝑘</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𝜇</m:t>
                                  </m:r>
                                </m:e>
                                <m:sub>
                                  <m:r>
                                    <a:rPr lang="en-US" b="0" i="1" smtClean="0">
                                      <a:latin typeface="Cambria Math" charset="0"/>
                                    </a:rPr>
                                    <m:t>𝑘</m:t>
                                  </m:r>
                                </m:sub>
                              </m:sSub>
                              <m:r>
                                <a:rPr lang="en-US" b="0" i="1" smtClean="0">
                                  <a:latin typeface="Cambria Math" charset="0"/>
                                </a:rPr>
                                <m:t>)</m:t>
                              </m:r>
                              <m:sSup>
                                <m:sSupPr>
                                  <m:ctrlPr>
                                    <a:rPr lang="en-US" b="0" i="1" smtClean="0">
                                      <a:latin typeface="Cambria Math" charset="0"/>
                                    </a:rPr>
                                  </m:ctrlPr>
                                </m:sSupPr>
                                <m:e>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𝜇</m:t>
                                      </m:r>
                                    </m:e>
                                    <m:sub>
                                      <m:r>
                                        <a:rPr lang="en-US" b="0" i="1" smtClean="0">
                                          <a:latin typeface="Cambria Math" charset="0"/>
                                        </a:rPr>
                                        <m:t>𝑘</m:t>
                                      </m:r>
                                    </m:sub>
                                  </m:sSub>
                                  <m:r>
                                    <a:rPr lang="en-US" b="0" i="1" smtClean="0">
                                      <a:latin typeface="Cambria Math" charset="0"/>
                                    </a:rPr>
                                    <m:t>)</m:t>
                                  </m:r>
                                </m:e>
                                <m:sup>
                                  <m:r>
                                    <a:rPr lang="en-US" b="0" i="1" smtClean="0">
                                      <a:latin typeface="Cambria Math" charset="0"/>
                                    </a:rPr>
                                    <m:t>𝑇</m:t>
                                  </m:r>
                                </m:sup>
                              </m:sSup>
                            </m:e>
                          </m:nary>
                        </m:num>
                        <m:den>
                          <m:sSub>
                            <m:sSubPr>
                              <m:ctrlPr>
                                <a:rPr lang="en-US" b="0" i="1" smtClean="0">
                                  <a:latin typeface="Cambria Math" charset="0"/>
                                </a:rPr>
                              </m:ctrlPr>
                            </m:sSubPr>
                            <m:e>
                              <m:r>
                                <a:rPr lang="en-US" b="0" i="1" smtClean="0">
                                  <a:latin typeface="Cambria Math" charset="0"/>
                                </a:rPr>
                                <m:t>𝑟</m:t>
                              </m:r>
                            </m:e>
                            <m:sub>
                              <m:r>
                                <a:rPr lang="en-US" b="0" i="1" smtClean="0">
                                  <a:latin typeface="Cambria Math" charset="0"/>
                                </a:rPr>
                                <m:t>𝑘</m:t>
                              </m:r>
                            </m:sub>
                          </m:sSub>
                        </m:den>
                      </m:f>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3115485" y="4910080"/>
                <a:ext cx="3059171" cy="60125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6340576" y="4856707"/>
                <a:ext cx="2026517" cy="55630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i="1" smtClean="0">
                              <a:latin typeface="Cambria Math" charset="0"/>
                              <a:ea typeface="Cambria Math" charset="0"/>
                              <a:cs typeface="Cambria Math" charset="0"/>
                            </a:rPr>
                            <m:t>𝜋</m:t>
                          </m:r>
                        </m:e>
                        <m:sub>
                          <m:r>
                            <a:rPr lang="en-US" b="0" i="1" smtClean="0">
                              <a:latin typeface="Cambria Math" charset="0"/>
                            </a:rPr>
                            <m:t>𝑘</m:t>
                          </m:r>
                        </m:sub>
                      </m:sSub>
                      <m:r>
                        <a:rPr lang="en-US" b="0" i="1" smtClean="0">
                          <a:latin typeface="Cambria Math" charset="0"/>
                        </a:rPr>
                        <m:t>=</m:t>
                      </m:r>
                      <m:f>
                        <m:fPr>
                          <m:ctrlPr>
                            <a:rPr lang="mr-IN" b="0" i="1" smtClean="0">
                              <a:latin typeface="Cambria Math" charset="0"/>
                            </a:rPr>
                          </m:ctrlPr>
                        </m:fPr>
                        <m:num>
                          <m:r>
                            <a:rPr lang="en-US" b="0" i="1" smtClean="0">
                              <a:latin typeface="Cambria Math" charset="0"/>
                            </a:rPr>
                            <m:t>1</m:t>
                          </m:r>
                        </m:num>
                        <m:den>
                          <m:r>
                            <a:rPr lang="en-US" b="0" i="1" smtClean="0">
                              <a:latin typeface="Cambria Math" charset="0"/>
                            </a:rPr>
                            <m:t>𝑁</m:t>
                          </m:r>
                        </m:den>
                      </m:f>
                      <m:nary>
                        <m:naryPr>
                          <m:chr m:val="∑"/>
                          <m:limLoc m:val="subSup"/>
                          <m:supHide m:val="on"/>
                          <m:ctrlPr>
                            <a:rPr lang="mr-IN" b="0" i="1" smtClean="0">
                              <a:latin typeface="Cambria Math" charset="0"/>
                            </a:rPr>
                          </m:ctrlPr>
                        </m:naryPr>
                        <m:sub>
                          <m:r>
                            <m:rPr>
                              <m:brk m:alnAt="9"/>
                            </m:rPr>
                            <a:rPr lang="en-US" b="0" i="1" smtClean="0">
                              <a:latin typeface="Cambria Math" charset="0"/>
                            </a:rPr>
                            <m:t>𝑖</m:t>
                          </m:r>
                        </m:sub>
                        <m:sup/>
                        <m:e>
                          <m:sSub>
                            <m:sSubPr>
                              <m:ctrlPr>
                                <a:rPr lang="en-US" b="0" i="1" smtClean="0">
                                  <a:latin typeface="Cambria Math" charset="0"/>
                                </a:rPr>
                              </m:ctrlPr>
                            </m:sSubPr>
                            <m:e>
                              <m:r>
                                <a:rPr lang="en-US" b="0" i="1" smtClean="0">
                                  <a:latin typeface="Cambria Math" charset="0"/>
                                </a:rPr>
                                <m:t>𝑟</m:t>
                              </m:r>
                            </m:e>
                            <m:sub>
                              <m:r>
                                <a:rPr lang="en-US" b="0" i="1" smtClean="0">
                                  <a:latin typeface="Cambria Math" charset="0"/>
                                </a:rPr>
                                <m:t>𝑖𝑘</m:t>
                              </m:r>
                            </m:sub>
                          </m:sSub>
                        </m:e>
                      </m:nary>
                      <m:r>
                        <a:rPr lang="en-US" b="0" i="1" smtClean="0">
                          <a:latin typeface="Cambria Math" charset="0"/>
                        </a:rPr>
                        <m:t>=</m:t>
                      </m:r>
                      <m:f>
                        <m:fPr>
                          <m:ctrlPr>
                            <a:rPr lang="mr-IN" b="0" i="1" smtClean="0">
                              <a:latin typeface="Cambria Math" charset="0"/>
                            </a:rPr>
                          </m:ctrlPr>
                        </m:fPr>
                        <m:num>
                          <m:sSub>
                            <m:sSubPr>
                              <m:ctrlPr>
                                <a:rPr lang="en-US" b="0" i="1" smtClean="0">
                                  <a:latin typeface="Cambria Math" charset="0"/>
                                </a:rPr>
                              </m:ctrlPr>
                            </m:sSubPr>
                            <m:e>
                              <m:r>
                                <a:rPr lang="en-US" b="0" i="1" smtClean="0">
                                  <a:latin typeface="Cambria Math" charset="0"/>
                                </a:rPr>
                                <m:t>𝑟</m:t>
                              </m:r>
                            </m:e>
                            <m:sub>
                              <m:r>
                                <a:rPr lang="en-US" b="0" i="1" smtClean="0">
                                  <a:latin typeface="Cambria Math" charset="0"/>
                                </a:rPr>
                                <m:t>𝑘</m:t>
                              </m:r>
                            </m:sub>
                          </m:sSub>
                        </m:num>
                        <m:den>
                          <m:r>
                            <a:rPr lang="en-US" b="0" i="1" smtClean="0">
                              <a:latin typeface="Cambria Math" charset="0"/>
                            </a:rPr>
                            <m:t>𝑁</m:t>
                          </m:r>
                        </m:den>
                      </m:f>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6340576" y="4856707"/>
                <a:ext cx="2026517" cy="556306"/>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9040759" y="4914766"/>
                <a:ext cx="1877181" cy="5121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charset="0"/>
                        </a:rPr>
                        <m:t>𝑤h𝑒𝑟𝑒</m:t>
                      </m:r>
                      <m:r>
                        <a:rPr lang="en-US" b="0" i="1" smtClean="0">
                          <a:latin typeface="Cambria Math" charset="0"/>
                        </a:rPr>
                        <m:t> </m:t>
                      </m:r>
                      <m:sSub>
                        <m:sSubPr>
                          <m:ctrlPr>
                            <a:rPr lang="en-US" b="0" i="1" smtClean="0">
                              <a:latin typeface="Cambria Math" charset="0"/>
                            </a:rPr>
                          </m:ctrlPr>
                        </m:sSubPr>
                        <m:e>
                          <m:r>
                            <a:rPr lang="en-US" b="0" i="1" smtClean="0">
                              <a:latin typeface="Cambria Math" charset="0"/>
                            </a:rPr>
                            <m:t>𝑟</m:t>
                          </m:r>
                        </m:e>
                        <m:sub>
                          <m:r>
                            <a:rPr lang="en-US" b="0" i="1" smtClean="0">
                              <a:latin typeface="Cambria Math" charset="0"/>
                            </a:rPr>
                            <m:t>𝑘</m:t>
                          </m:r>
                        </m:sub>
                      </m:sSub>
                      <m:r>
                        <a:rPr lang="en-US" b="0" i="1" smtClean="0">
                          <a:latin typeface="Cambria Math" charset="0"/>
                        </a:rPr>
                        <m:t>=</m:t>
                      </m:r>
                      <m:nary>
                        <m:naryPr>
                          <m:chr m:val="∑"/>
                          <m:limLoc m:val="subSup"/>
                          <m:supHide m:val="on"/>
                          <m:ctrlPr>
                            <a:rPr lang="en-US" b="0" i="1" smtClean="0">
                              <a:latin typeface="Cambria Math" charset="0"/>
                            </a:rPr>
                          </m:ctrlPr>
                        </m:naryPr>
                        <m:sub>
                          <m:r>
                            <m:rPr>
                              <m:brk m:alnAt="9"/>
                            </m:rPr>
                            <a:rPr lang="en-US" b="0" i="1" smtClean="0">
                              <a:latin typeface="Cambria Math" charset="0"/>
                            </a:rPr>
                            <m:t>𝑖</m:t>
                          </m:r>
                        </m:sub>
                        <m:sup/>
                        <m:e>
                          <m:sSub>
                            <m:sSubPr>
                              <m:ctrlPr>
                                <a:rPr lang="en-US" b="0" i="1" smtClean="0">
                                  <a:latin typeface="Cambria Math" charset="0"/>
                                </a:rPr>
                              </m:ctrlPr>
                            </m:sSubPr>
                            <m:e>
                              <m:r>
                                <a:rPr lang="en-US" b="0" i="1" smtClean="0">
                                  <a:latin typeface="Cambria Math" charset="0"/>
                                </a:rPr>
                                <m:t>𝑟</m:t>
                              </m:r>
                            </m:e>
                            <m:sub>
                              <m:r>
                                <a:rPr lang="en-US" b="0" i="1" smtClean="0">
                                  <a:latin typeface="Cambria Math" charset="0"/>
                                </a:rPr>
                                <m:t>𝑖𝑘</m:t>
                              </m:r>
                            </m:sub>
                          </m:sSub>
                        </m:e>
                      </m:nary>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9040759" y="4914766"/>
                <a:ext cx="1877181" cy="512128"/>
              </a:xfrm>
              <a:prstGeom prst="rect">
                <a:avLst/>
              </a:prstGeom>
              <a:blipFill rotWithShape="0">
                <a:blip r:embed="rId7"/>
                <a:stretch>
                  <a:fillRect b="-1190"/>
                </a:stretch>
              </a:blipFill>
            </p:spPr>
            <p:txBody>
              <a:bodyPr/>
              <a:lstStyle/>
              <a:p>
                <a:r>
                  <a:rPr lang="en-US">
                    <a:noFill/>
                  </a:rPr>
                  <a:t> </a:t>
                </a:r>
              </a:p>
            </p:txBody>
          </p:sp>
        </mc:Fallback>
      </mc:AlternateContent>
      <p:sp>
        <p:nvSpPr>
          <p:cNvPr id="11" name="Content Placeholder 2"/>
          <p:cNvSpPr txBox="1">
            <a:spLocks/>
          </p:cNvSpPr>
          <p:nvPr/>
        </p:nvSpPr>
        <p:spPr>
          <a:xfrm>
            <a:off x="838200" y="5620486"/>
            <a:ext cx="10515600" cy="63282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r>
              <a:rPr lang="en-US" dirty="0" smtClean="0"/>
              <a:t>Termination - </a:t>
            </a:r>
            <a:r>
              <a:rPr lang="en-US" dirty="0"/>
              <a:t>I</a:t>
            </a:r>
            <a:r>
              <a:rPr lang="en-US" dirty="0" smtClean="0"/>
              <a:t>f algorithm has converged exit, else go back to E-Step</a:t>
            </a:r>
          </a:p>
          <a:p>
            <a:pPr lvl="2"/>
            <a:r>
              <a:rPr lang="en-US" dirty="0" smtClean="0"/>
              <a:t>Converged when log likelihood for all data is maximized (not improving)</a:t>
            </a:r>
            <a:endParaRPr lang="en-US" dirty="0"/>
          </a:p>
        </p:txBody>
      </p:sp>
      <mc:AlternateContent xmlns:mc="http://schemas.openxmlformats.org/markup-compatibility/2006">
        <mc:Choice xmlns:a14="http://schemas.microsoft.com/office/drawing/2010/main" Requires="a14">
          <p:sp>
            <p:nvSpPr>
              <p:cNvPr id="12" name="TextBox 11"/>
              <p:cNvSpPr txBox="1"/>
              <p:nvPr/>
            </p:nvSpPr>
            <p:spPr>
              <a:xfrm>
                <a:off x="5039421" y="3248124"/>
                <a:ext cx="6585072" cy="70025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charset="0"/>
                        </a:rPr>
                        <m:t>𝑤h𝑒𝑟𝑒</m:t>
                      </m:r>
                      <m:r>
                        <a:rPr lang="en-US" b="0" i="1" smtClean="0">
                          <a:latin typeface="Cambria Math" charset="0"/>
                        </a:rPr>
                        <m:t> </m:t>
                      </m:r>
                      <m:r>
                        <a:rPr lang="en-US" b="0" i="1" smtClean="0">
                          <a:latin typeface="Cambria Math" charset="0"/>
                        </a:rPr>
                        <m:t>𝑝</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sSub>
                        <m:sSubPr>
                          <m:ctrlPr>
                            <a:rPr lang="en-US" i="1" smtClean="0">
                              <a:latin typeface="Cambria Math" charset="0"/>
                            </a:rPr>
                          </m:ctrlPr>
                        </m:sSubPr>
                        <m:e>
                          <m:r>
                            <a:rPr lang="en-US" i="1" smtClean="0">
                              <a:latin typeface="Cambria Math" charset="0"/>
                              <a:ea typeface="Cambria Math" charset="0"/>
                              <a:cs typeface="Cambria Math" charset="0"/>
                            </a:rPr>
                            <m:t>𝜇</m:t>
                          </m:r>
                        </m:e>
                        <m:sub>
                          <m:r>
                            <a:rPr lang="en-US" b="0" i="1" smtClean="0">
                              <a:latin typeface="Cambria Math" charset="0"/>
                            </a:rPr>
                            <m:t>𝑘</m:t>
                          </m:r>
                        </m:sub>
                      </m:sSub>
                      <m:r>
                        <m:rPr>
                          <m:nor/>
                        </m:rPr>
                        <a:rPr lang="en-US" dirty="0" smtClean="0"/>
                        <m:t>,</m:t>
                      </m:r>
                      <m:sSub>
                        <m:sSubPr>
                          <m:ctrlPr>
                            <a:rPr lang="en-US" i="1" smtClean="0">
                              <a:latin typeface="Cambria Math" charset="0"/>
                            </a:rPr>
                          </m:ctrlPr>
                        </m:sSubPr>
                        <m:e>
                          <m:r>
                            <m:rPr>
                              <m:sty m:val="p"/>
                            </m:rPr>
                            <a:rPr lang="el-GR" i="1" smtClean="0">
                              <a:latin typeface="Cambria Math" charset="0"/>
                              <a:ea typeface="Cambria Math" charset="0"/>
                              <a:cs typeface="Cambria Math" charset="0"/>
                            </a:rPr>
                            <m:t>Σ</m:t>
                          </m:r>
                        </m:e>
                        <m:sub>
                          <m:r>
                            <a:rPr lang="en-US" b="0" i="1" smtClean="0">
                              <a:latin typeface="Cambria Math" charset="0"/>
                            </a:rPr>
                            <m:t>𝑘</m:t>
                          </m:r>
                        </m:sub>
                      </m:sSub>
                      <m:r>
                        <a:rPr lang="en-US" b="0" i="1" smtClean="0">
                          <a:latin typeface="Cambria Math" charset="0"/>
                        </a:rPr>
                        <m:t>)</m:t>
                      </m:r>
                      <m:r>
                        <a:rPr lang="en-US" b="0" i="1" smtClean="0">
                          <a:latin typeface="Cambria Math" charset="0"/>
                        </a:rPr>
                        <m:t>=</m:t>
                      </m:r>
                      <m:f>
                        <m:fPr>
                          <m:ctrlPr>
                            <a:rPr lang="mr-IN" b="0" i="1" smtClean="0">
                              <a:latin typeface="Cambria Math" charset="0"/>
                            </a:rPr>
                          </m:ctrlPr>
                        </m:fPr>
                        <m:num>
                          <m:r>
                            <a:rPr lang="en-US" b="0" i="1" smtClean="0">
                              <a:latin typeface="Cambria Math" charset="0"/>
                            </a:rPr>
                            <m:t>1</m:t>
                          </m:r>
                        </m:num>
                        <m:den>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2</m:t>
                                  </m:r>
                                  <m:r>
                                    <a:rPr lang="en-US" b="0" i="1" smtClean="0">
                                      <a:latin typeface="Cambria Math" charset="0"/>
                                    </a:rPr>
                                    <m:t>𝜋</m:t>
                                  </m:r>
                                </m:e>
                              </m:d>
                            </m:e>
                            <m:sup>
                              <m:f>
                                <m:fPr>
                                  <m:ctrlPr>
                                    <a:rPr lang="en-US" b="0" i="1" smtClean="0">
                                      <a:latin typeface="Cambria Math" charset="0"/>
                                    </a:rPr>
                                  </m:ctrlPr>
                                </m:fPr>
                                <m:num>
                                  <m:r>
                                    <a:rPr lang="en-US" b="0" i="1" smtClean="0">
                                      <a:latin typeface="Cambria Math" charset="0"/>
                                    </a:rPr>
                                    <m:t>𝐷</m:t>
                                  </m:r>
                                </m:num>
                                <m:den>
                                  <m:r>
                                    <a:rPr lang="en-US" b="0" i="1" smtClean="0">
                                      <a:latin typeface="Cambria Math" charset="0"/>
                                    </a:rPr>
                                    <m:t>2</m:t>
                                  </m:r>
                                </m:den>
                              </m:f>
                            </m:sup>
                          </m:sSup>
                          <m:sSup>
                            <m:sSupPr>
                              <m:ctrlPr>
                                <a:rPr lang="en-US" b="0" i="1" smtClean="0">
                                  <a:latin typeface="Cambria Math" charset="0"/>
                                </a:rPr>
                              </m:ctrlPr>
                            </m:sSupPr>
                            <m:e>
                              <m:d>
                                <m:dPr>
                                  <m:begChr m:val="|"/>
                                  <m:endChr m:val="|"/>
                                  <m:ctrlPr>
                                    <a:rPr lang="en-US" b="0" i="1" smtClean="0">
                                      <a:latin typeface="Cambria Math" charset="0"/>
                                    </a:rPr>
                                  </m:ctrlPr>
                                </m:dPr>
                                <m:e>
                                  <m:sSub>
                                    <m:sSubPr>
                                      <m:ctrlPr>
                                        <a:rPr lang="en-US" i="1" smtClean="0">
                                          <a:latin typeface="Cambria Math" charset="0"/>
                                        </a:rPr>
                                      </m:ctrlPr>
                                    </m:sSubPr>
                                    <m:e>
                                      <m:r>
                                        <m:rPr>
                                          <m:sty m:val="p"/>
                                        </m:rPr>
                                        <a:rPr lang="el-GR" i="1" smtClean="0">
                                          <a:latin typeface="Cambria Math" charset="0"/>
                                          <a:ea typeface="Cambria Math" charset="0"/>
                                          <a:cs typeface="Cambria Math" charset="0"/>
                                        </a:rPr>
                                        <m:t>Σ</m:t>
                                      </m:r>
                                    </m:e>
                                    <m:sub>
                                      <m:r>
                                        <a:rPr lang="en-US" b="0" i="1" smtClean="0">
                                          <a:latin typeface="Cambria Math" charset="0"/>
                                        </a:rPr>
                                        <m:t>𝑘</m:t>
                                      </m:r>
                                    </m:sub>
                                  </m:sSub>
                                </m:e>
                              </m:d>
                            </m:e>
                            <m:sup>
                              <m:f>
                                <m:fPr>
                                  <m:ctrlPr>
                                    <a:rPr lang="en-US" b="0" i="1" smtClean="0">
                                      <a:latin typeface="Cambria Math" charset="0"/>
                                    </a:rPr>
                                  </m:ctrlPr>
                                </m:fPr>
                                <m:num>
                                  <m:r>
                                    <a:rPr lang="en-US" b="0" i="1" smtClean="0">
                                      <a:latin typeface="Cambria Math" charset="0"/>
                                    </a:rPr>
                                    <m:t>1</m:t>
                                  </m:r>
                                </m:num>
                                <m:den>
                                  <m:r>
                                    <a:rPr lang="en-US" b="0" i="1" smtClean="0">
                                      <a:latin typeface="Cambria Math" charset="0"/>
                                    </a:rPr>
                                    <m:t>2</m:t>
                                  </m:r>
                                </m:den>
                              </m:f>
                            </m:sup>
                          </m:sSup>
                        </m:den>
                      </m:f>
                      <m:r>
                        <m:rPr>
                          <m:sty m:val="p"/>
                        </m:rPr>
                        <a:rPr lang="en-US" b="0" i="0" smtClean="0">
                          <a:latin typeface="Cambria Math" charset="0"/>
                        </a:rPr>
                        <m:t>exp</m:t>
                      </m:r>
                      <m:r>
                        <a:rPr lang="en-US" b="0" i="1" smtClean="0">
                          <a:latin typeface="Cambria Math" charset="0"/>
                        </a:rPr>
                        <m:t>⁡(−</m:t>
                      </m:r>
                      <m:f>
                        <m:fPr>
                          <m:ctrlPr>
                            <a:rPr lang="en-US" b="0" i="1" smtClean="0">
                              <a:latin typeface="Cambria Math" charset="0"/>
                            </a:rPr>
                          </m:ctrlPr>
                        </m:fPr>
                        <m:num>
                          <m:r>
                            <a:rPr lang="en-US" b="0" i="1" smtClean="0">
                              <a:latin typeface="Cambria Math" charset="0"/>
                            </a:rPr>
                            <m:t>1</m:t>
                          </m:r>
                        </m:num>
                        <m:den>
                          <m:r>
                            <a:rPr lang="en-US" b="0" i="1" smtClean="0">
                              <a:latin typeface="Cambria Math" charset="0"/>
                            </a:rPr>
                            <m:t>2</m:t>
                          </m:r>
                        </m:den>
                      </m:f>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sSub>
                                <m:sSubPr>
                                  <m:ctrlPr>
                                    <a:rPr lang="en-US" i="1" smtClean="0">
                                      <a:latin typeface="Cambria Math" charset="0"/>
                                    </a:rPr>
                                  </m:ctrlPr>
                                </m:sSubPr>
                                <m:e>
                                  <m:r>
                                    <a:rPr lang="en-US" i="1" smtClean="0">
                                      <a:latin typeface="Cambria Math" charset="0"/>
                                      <a:ea typeface="Cambria Math" charset="0"/>
                                      <a:cs typeface="Cambria Math" charset="0"/>
                                    </a:rPr>
                                    <m:t>𝜇</m:t>
                                  </m:r>
                                </m:e>
                                <m:sub>
                                  <m:r>
                                    <a:rPr lang="en-US" b="0" i="1" smtClean="0">
                                      <a:latin typeface="Cambria Math" charset="0"/>
                                    </a:rPr>
                                    <m:t>𝑘</m:t>
                                  </m:r>
                                </m:sub>
                              </m:sSub>
                            </m:e>
                          </m:d>
                        </m:e>
                        <m:sup>
                          <m:r>
                            <a:rPr lang="en-US" b="0" i="1" smtClean="0">
                              <a:latin typeface="Cambria Math" charset="0"/>
                            </a:rPr>
                            <m:t>𝑇</m:t>
                          </m:r>
                        </m:sup>
                      </m:sSup>
                      <m:sSubSup>
                        <m:sSubSupPr>
                          <m:ctrlPr>
                            <a:rPr lang="en-US" b="0" i="1" smtClean="0">
                              <a:latin typeface="Cambria Math" charset="0"/>
                            </a:rPr>
                          </m:ctrlPr>
                        </m:sSubSupPr>
                        <m:e>
                          <m:r>
                            <m:rPr>
                              <m:sty m:val="p"/>
                            </m:rPr>
                            <a:rPr lang="en-US" b="0" i="0" smtClean="0">
                              <a:latin typeface="Cambria Math" charset="0"/>
                            </a:rPr>
                            <m:t>Σ</m:t>
                          </m:r>
                        </m:e>
                        <m:sub>
                          <m:r>
                            <a:rPr lang="en-US" b="0" i="1" smtClean="0">
                              <a:latin typeface="Cambria Math" charset="0"/>
                            </a:rPr>
                            <m:t>𝑘</m:t>
                          </m:r>
                        </m:sub>
                        <m:sup>
                          <m:r>
                            <a:rPr lang="en-US" b="0" i="1" smtClean="0">
                              <a:latin typeface="Cambria Math" charset="0"/>
                            </a:rPr>
                            <m:t>−1</m:t>
                          </m:r>
                        </m:sup>
                      </m:sSubSup>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sSub>
                        <m:sSubPr>
                          <m:ctrlPr>
                            <a:rPr lang="en-US" i="1" smtClean="0">
                              <a:latin typeface="Cambria Math" charset="0"/>
                            </a:rPr>
                          </m:ctrlPr>
                        </m:sSubPr>
                        <m:e>
                          <m:r>
                            <a:rPr lang="en-US" i="1" smtClean="0">
                              <a:latin typeface="Cambria Math" charset="0"/>
                              <a:ea typeface="Cambria Math" charset="0"/>
                              <a:cs typeface="Cambria Math" charset="0"/>
                            </a:rPr>
                            <m:t>𝜇</m:t>
                          </m:r>
                        </m:e>
                        <m:sub>
                          <m:r>
                            <a:rPr lang="en-US" b="0" i="1" smtClean="0">
                              <a:latin typeface="Cambria Math" charset="0"/>
                            </a:rPr>
                            <m:t>𝑘</m:t>
                          </m:r>
                        </m:sub>
                      </m:sSub>
                      <m:r>
                        <a:rPr lang="en-US" b="0" i="1" smtClean="0">
                          <a:latin typeface="Cambria Math" charset="0"/>
                        </a:rPr>
                        <m:t>) )</m:t>
                      </m:r>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5039421" y="3248124"/>
                <a:ext cx="6585072" cy="700256"/>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20257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Mixture Model (GMM) (K=3)</a:t>
            </a:r>
            <a:endParaRPr lang="en-US" dirty="0"/>
          </a:p>
        </p:txBody>
      </p:sp>
      <p:sp>
        <p:nvSpPr>
          <p:cNvPr id="3" name="Content Placeholder 2"/>
          <p:cNvSpPr>
            <a:spLocks noGrp="1"/>
          </p:cNvSpPr>
          <p:nvPr>
            <p:ph idx="1"/>
          </p:nvPr>
        </p:nvSpPr>
        <p:spPr/>
        <p:txBody>
          <a:bodyPr/>
          <a:lstStyle/>
          <a:p>
            <a:r>
              <a:rPr lang="en-US" dirty="0" smtClean="0"/>
              <a:t>After learning the responsibility, mean, covariance, cluster proportions </a:t>
            </a:r>
            <a:endParaRPr lang="en-US" dirty="0"/>
          </a:p>
        </p:txBody>
      </p:sp>
      <p:sp>
        <p:nvSpPr>
          <p:cNvPr id="4" name="Oval 3"/>
          <p:cNvSpPr/>
          <p:nvPr/>
        </p:nvSpPr>
        <p:spPr>
          <a:xfrm>
            <a:off x="4180115" y="4001293"/>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709887" y="3705001"/>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464138" y="4217307"/>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869544" y="4043136"/>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259944" y="3652952"/>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19485" y="5033736"/>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923312" y="3827123"/>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602514" y="5249863"/>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978903" y="4913085"/>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885543" y="5235349"/>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255657" y="3320881"/>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204857" y="3792086"/>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18514" y="3530830"/>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603999" y="3914208"/>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856513" y="3237994"/>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82343" y="4826000"/>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3599542" y="2615178"/>
            <a:ext cx="50801" cy="3277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3650343" y="5914571"/>
            <a:ext cx="4027714" cy="1077"/>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045200" y="6052457"/>
            <a:ext cx="421910" cy="369332"/>
          </a:xfrm>
          <a:prstGeom prst="rect">
            <a:avLst/>
          </a:prstGeom>
          <a:noFill/>
        </p:spPr>
        <p:txBody>
          <a:bodyPr wrap="none" rtlCol="0">
            <a:spAutoFit/>
          </a:bodyPr>
          <a:lstStyle/>
          <a:p>
            <a:r>
              <a:rPr lang="en-US" dirty="0" smtClean="0"/>
              <a:t>X1</a:t>
            </a:r>
            <a:endParaRPr lang="en-US" dirty="0"/>
          </a:p>
        </p:txBody>
      </p:sp>
      <p:sp>
        <p:nvSpPr>
          <p:cNvPr id="28" name="TextBox 27"/>
          <p:cNvSpPr txBox="1"/>
          <p:nvPr/>
        </p:nvSpPr>
        <p:spPr>
          <a:xfrm>
            <a:off x="3106057" y="4043136"/>
            <a:ext cx="421910" cy="369332"/>
          </a:xfrm>
          <a:prstGeom prst="rect">
            <a:avLst/>
          </a:prstGeom>
          <a:noFill/>
        </p:spPr>
        <p:txBody>
          <a:bodyPr wrap="none" rtlCol="0">
            <a:spAutoFit/>
          </a:bodyPr>
          <a:lstStyle/>
          <a:p>
            <a:r>
              <a:rPr lang="en-US" dirty="0" smtClean="0"/>
              <a:t>X2</a:t>
            </a:r>
            <a:endParaRPr lang="en-US" dirty="0"/>
          </a:p>
        </p:txBody>
      </p:sp>
      <p:sp>
        <p:nvSpPr>
          <p:cNvPr id="31" name="Oval 30"/>
          <p:cNvSpPr/>
          <p:nvPr/>
        </p:nvSpPr>
        <p:spPr>
          <a:xfrm>
            <a:off x="6008914" y="3551916"/>
            <a:ext cx="159657" cy="17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rot="1826940">
            <a:off x="5645846" y="3303717"/>
            <a:ext cx="1707662" cy="8075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rot="1826940">
            <a:off x="3884960" y="3593233"/>
            <a:ext cx="1366589" cy="8075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rot="278411">
            <a:off x="5185957" y="4765736"/>
            <a:ext cx="1312085" cy="8075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1417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2560</TotalTime>
  <Words>967</Words>
  <Application>Microsoft Macintosh PowerPoint</Application>
  <PresentationFormat>Widescreen</PresentationFormat>
  <Paragraphs>154</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Calibri</vt:lpstr>
      <vt:lpstr>Calibri Light</vt:lpstr>
      <vt:lpstr>Cambria Math</vt:lpstr>
      <vt:lpstr>Mangal</vt:lpstr>
      <vt:lpstr>Arial</vt:lpstr>
      <vt:lpstr>Office Theme</vt:lpstr>
      <vt:lpstr>Clustering with GMM and K-means </vt:lpstr>
      <vt:lpstr>Overview</vt:lpstr>
      <vt:lpstr>Clustering</vt:lpstr>
      <vt:lpstr>Partitioning</vt:lpstr>
      <vt:lpstr>K-means (Euclidian) Algorithm</vt:lpstr>
      <vt:lpstr>K-means (Euclidian) Example (K=3)</vt:lpstr>
      <vt:lpstr>Gaussian Mixture Model (GMM)</vt:lpstr>
      <vt:lpstr>Expectation Maximization (EM) for GMM</vt:lpstr>
      <vt:lpstr>Gaussian Mixture Model (GMM) (K=3)</vt:lpstr>
      <vt:lpstr>K-means (Mahalanobis) Algorithm</vt:lpstr>
      <vt:lpstr>K-means (Mahalanobis) Algorithm(K=3)</vt:lpstr>
      <vt:lpstr>Implementation Details</vt:lpstr>
      <vt:lpstr>Experiments</vt:lpstr>
      <vt:lpstr>Experiment 1- Data</vt:lpstr>
      <vt:lpstr>Experiment 1 –Restart 0 – Initialize params</vt:lpstr>
      <vt:lpstr>Experiment 1 – Restart 0 - Result</vt:lpstr>
      <vt:lpstr>Experiment 2 - Data</vt:lpstr>
      <vt:lpstr>Experiment 2 –Restart 0 – Initialize params</vt:lpstr>
      <vt:lpstr>Experiment 2 – Restart 0 - Result</vt:lpstr>
      <vt:lpstr>Experiment 3 - Data</vt:lpstr>
      <vt:lpstr>Experiment 3 –Restart 2 – Initialize params</vt:lpstr>
      <vt:lpstr>Experiment 3 –Restart 2 – Final</vt:lpstr>
      <vt:lpstr>Experiment 4 – Compare Stop Criteria for GMM</vt:lpstr>
      <vt:lpstr>Experiment 4 - Results</vt:lpstr>
      <vt:lpstr>Summary of Experiments</vt:lpstr>
      <vt:lpstr>Demo</vt:lpstr>
      <vt:lpstr>Conclusion</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Esteban Joaquin Guillen</dc:creator>
  <cp:lastModifiedBy>Esteban Joaquin Guillen</cp:lastModifiedBy>
  <cp:revision>68</cp:revision>
  <dcterms:created xsi:type="dcterms:W3CDTF">2017-03-26T04:19:42Z</dcterms:created>
  <dcterms:modified xsi:type="dcterms:W3CDTF">2017-03-27T23:00:42Z</dcterms:modified>
</cp:coreProperties>
</file>