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8" r:id="rId5"/>
  </p:sldMasterIdLst>
  <p:sldIdLst>
    <p:sldId id="256" r:id="rId6"/>
    <p:sldId id="257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0188993" val="1068" revOS="4"/>
      <pr:smFileRevision xmlns:pr="smNativeData" xmlns="smNativeData" dt="1680188993" val="0"/>
      <pr:guideOptions xmlns:pr="smNativeData" xmlns="smNativeData" dt="168018899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60" d="100"/>
          <a:sy n="60" d="100"/>
        </p:scale>
        <p:origin x="1664" y="21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1664" y="21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DgEAABtNQAAgBYAABAAAAAmAAAACAAAAIGgAAAAAAAA"/>
              </a:ext>
            </a:extLst>
          </p:cNvSpPr>
          <p:nvPr>
            <p:ph type="ctrTitle"/>
          </p:nvPr>
        </p:nvSpPr>
        <p:spPr>
          <a:xfrm>
            <a:off x="683895" y="685800"/>
            <a:ext cx="8001000" cy="29718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800" cap="all"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KUXAACVKwAAoCMAABAAAAAmAAAACAAAAIGgAAAAAAAA"/>
              </a:ext>
            </a:extLst>
          </p:cNvSpPr>
          <p:nvPr>
            <p:ph type="subTitle" idx="1"/>
          </p:nvPr>
        </p:nvSpPr>
        <p:spPr>
          <a:xfrm>
            <a:off x="683895" y="3843655"/>
            <a:ext cx="6400800" cy="19475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100" cap="none">
                <a:solidFill>
                  <a:srgbClr val="0F486F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FFFFFF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FFFFFF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FFFFFF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FFFFFF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FFFFFF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FFFFFF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FFFFFF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es-es" cap="none"/>
              <a:t>Haga clic para editar el estilo de subtítulo del patrón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F36C-22D2-A905-9C44-D450BD0A6A81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E68F-C1D2-A910-9C44-3745A80A6A62}" type="slidenum">
              <a:t/>
            </a:fld>
          </a:p>
        </p:txBody>
      </p:sp>
      <p:sp>
        <p:nvSpPr>
          <p:cNvPr id="7" name="Straight Connector 15"/>
          <p:cNvSpPr>
            <a:extLst>
              <a:ext uri="smNativeData">
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U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nTIAAA0AAAANSgAAfRcAABAAAAAmAAAACAAAAP//////////"/>
              </a:ext>
            </a:extLst>
          </p:cNvSpPr>
          <p:nvPr/>
        </p:nvSpPr>
        <p:spPr>
          <a:xfrm flipH="1">
            <a:off x="8227695" y="8255"/>
            <a:ext cx="3810000" cy="3810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Straight Connector 16"/>
          <p:cNvSpPr>
            <a:extLst>
              <a:ext uri="smNativeData">
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U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kyUAAJAAAAD7SgAA+CUAABAAAAAmAAAACAAAAP//////////"/>
              </a:ext>
            </a:extLst>
          </p:cNvSpPr>
          <p:nvPr/>
        </p:nvSpPr>
        <p:spPr>
          <a:xfrm flipH="1">
            <a:off x="6108065" y="91440"/>
            <a:ext cx="6080760" cy="60807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Straight Connector 18"/>
          <p:cNvSpPr>
            <a:extLst>
              <a:ext uri="smNativeData">
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U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gywAAGgBAAD7SgAA4B8AABAAAAAmAAAACAAAAP//////////"/>
              </a:ext>
            </a:extLst>
          </p:cNvSpPr>
          <p:nvPr/>
        </p:nvSpPr>
        <p:spPr>
          <a:xfrm flipH="1">
            <a:off x="7235825" y="228600"/>
            <a:ext cx="4953000" cy="4953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Straight Connector 20"/>
          <p:cNvSpPr>
            <a:extLst>
              <a:ext uri="smNativeData">
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y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IC0AADMAAAD7SgAADR4AABAAAAAmAAAACAAAAP//////////"/>
              </a:ext>
            </a:extLst>
          </p:cNvSpPr>
          <p:nvPr/>
        </p:nvSpPr>
        <p:spPr>
          <a:xfrm flipH="1">
            <a:off x="7335520" y="32385"/>
            <a:ext cx="4853305" cy="485267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Straight Connector 22"/>
          <p:cNvSpPr>
            <a:extLst>
              <a:ext uri="smNativeData">
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y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QzAAAMADAAD7SgAAeB4AABAAAAAmAAAACAAAAP//////////"/>
              </a:ext>
            </a:extLst>
          </p:cNvSpPr>
          <p:nvPr/>
        </p:nvSpPr>
        <p:spPr>
          <a:xfrm flipH="1">
            <a:off x="7845425" y="609600"/>
            <a:ext cx="4343400" cy="43434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JsbAAC1OAAA4CQ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QaYlZBMAAAAlAAAArAAAAC0AAAAAkAAAAEgAAACQAAAASAAAAAAAAAAAAAAAAAAAAAEAAABQAAAAIFJfOgj7rz8AAAAAAAAAAA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BAAAAAAAAAP///wkZ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8AAAAA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EgDAADFRgAAgBYAABAAAAAmAAAACAAAAAGhAACA/+EB"/>
              </a:ext>
            </a:extLst>
          </p:cNvSpPr>
          <p:nvPr>
            <p:ph type="pic" idx="13"/>
          </p:nvPr>
        </p:nvSpPr>
        <p:spPr>
          <a:xfrm>
            <a:off x="685800" y="533400"/>
            <a:ext cx="10818495" cy="3124200"/>
          </a:xfrm>
          <a:prstGeom prst="snip2DiagRect">
            <a:avLst>
              <a:gd name="adj1" fmla="val 10815"/>
              <a:gd name="adj2" fmla="val 0"/>
            </a:avLst>
          </a:prstGeom>
          <a:ln w="15875" cap="flat" cmpd="sng" algn="ctr">
            <a:solidFill>
              <a:schemeClr val="tx1">
                <a:alpha val="40000"/>
              </a:scheme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rPr lang="es-es" cap="none"/>
              <a:t>Haga clic en el icono para agregar una imagen</a:t>
            </a:r>
          </a:p>
        </p:txBody>
      </p:sp>
      <p:sp>
        <p:nvSpPr>
          <p:cNvPr id="4" name="Text Placeholder 9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UAAKUXAAC1OAAAdRoAABAAAAAmAAAACAAAAIGgAAAAAAAA"/>
              </a:ext>
            </a:extLst>
          </p:cNvSpPr>
          <p:nvPr>
            <p:ph idx="14"/>
          </p:nvPr>
        </p:nvSpPr>
        <p:spPr>
          <a:xfrm>
            <a:off x="914400" y="3843655"/>
            <a:ext cx="8303895" cy="457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5" name="Date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9B13-5DD2-A96D-9C44-AB38D50A6AFE}" type="datetime1">
              <a:t>3/29/2023</a:t>
            </a:fld>
          </a:p>
        </p:txBody>
      </p:sp>
      <p:sp>
        <p:nvSpPr>
          <p:cNvPr id="6" name="Footer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C504-4AD2-A933-9C44-BC668B0A6AE9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gQAADgEAAAWQgAAGBUAABAAAAAmAAAACAAAAAGgAAAAAAAA"/>
              </a:ext>
            </a:extLst>
          </p:cNvSpPr>
          <p:nvPr>
            <p:ph type="title"/>
          </p:nvPr>
        </p:nvSpPr>
        <p:spPr>
          <a:xfrm>
            <a:off x="684530" y="685800"/>
            <a:ext cx="100584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FAZAAC4OAAA4CQAABAAAAAmAAAACAAAAAGgAAAAAAAA"/>
              </a:ext>
            </a:extLst>
          </p:cNvSpPr>
          <p:nvPr>
            <p:ph idx="1"/>
          </p:nvPr>
        </p:nvSpPr>
        <p:spPr>
          <a:xfrm>
            <a:off x="683895" y="4114800"/>
            <a:ext cx="8536305" cy="1879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2000" cap="none">
                <a:solidFill>
                  <a:srgbClr val="0F486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9DF3-BDD2-A96B-9C44-4B3ED30A6A1E}" type="datetime1">
              <a:t>3/29/2023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82A8-E6D2-A974-9C44-1021CC0A6A45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QcAADgEAABFPwAAGBUAABAAAAAmAAAACAAAAAGgAAAAAAAA"/>
              </a:ext>
            </a:extLst>
          </p:cNvSpPr>
          <p:nvPr>
            <p:ph type="title"/>
          </p:nvPr>
        </p:nvSpPr>
        <p:spPr>
          <a:xfrm>
            <a:off x="1141095" y="685800"/>
            <a:ext cx="91440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 cap="all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5QgAABgVAABlPQAAcBcAABAAAAAmAAAACAAAAAGAAAAAAAAA"/>
              </a:ext>
            </a:extLst>
          </p:cNvSpPr>
          <p:nvPr>
            <p:ph idx="13"/>
          </p:nvPr>
        </p:nvSpPr>
        <p:spPr>
          <a:xfrm>
            <a:off x="1445895" y="3429000"/>
            <a:ext cx="8534400" cy="381000"/>
          </a:xfrm>
        </p:spPr>
        <p:txBody>
          <a:bodyPr/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gQAAHUaAAC2OAAA0yQAABAAAAAmAAAACAAAAAGgAAAAAAAA"/>
              </a:ext>
            </a:extLst>
          </p:cNvSpPr>
          <p:nvPr>
            <p:ph idx="1"/>
          </p:nvPr>
        </p:nvSpPr>
        <p:spPr>
          <a:xfrm>
            <a:off x="684530" y="4300855"/>
            <a:ext cx="8534400" cy="16852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2000" cap="none">
                <a:solidFill>
                  <a:srgbClr val="0F486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80A8-E6D2-A976-9C44-1023CE0A6A45}" type="datetime1">
              <a:t>3/29/2023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8286-C8D2-A974-9C44-3E21CC0A6A6B}" type="slidenum">
              <a:t>‹Nº›</a:t>
            </a:fld>
          </a:p>
        </p:txBody>
      </p:sp>
      <p:sp>
        <p:nvSpPr>
          <p:cNvPr id="8" name="TextBox 13"/>
          <p:cNvSpPr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8EAAAFBwAAmAgAABAAAAAmAAAACAAAAP//////////"/>
              </a:ext>
            </a:extLst>
          </p:cNvSpPr>
          <p:nvPr/>
        </p:nvSpPr>
        <p:spPr>
          <a:xfrm>
            <a:off x="531495" y="81216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/>
              <a:t>“</a:t>
            </a:r>
            <a:endParaRPr lang="en-us" sz="8000" cap="none"/>
          </a:p>
        </p:txBody>
      </p:sp>
      <p:sp>
        <p:nvSpPr>
          <p:cNvPr id="9" name="TextBox 14"/>
          <p:cNvSpPr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T8AAAgRAAAFQwAAoRQAABAAAAAmAAAACAAAAP//////////"/>
              </a:ext>
            </a:extLst>
          </p:cNvSpPr>
          <p:nvPr/>
        </p:nvSpPr>
        <p:spPr>
          <a:xfrm>
            <a:off x="10285095" y="27686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r">
              <a:defRPr lang="en-us"/>
            </a:pPr>
            <a:r>
              <a:rPr lang="en-us" sz="8000" cap="none"/>
              <a:t>”</a:t>
            </a:r>
            <a:endParaRPr lang="en-us" sz="8000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BgVAAC1OAAAiR8AABAAAAAmAAAACAAAAIGgAAAAAAAA"/>
              </a:ext>
            </a:extLst>
          </p:cNvSpPr>
          <p:nvPr>
            <p:ph type="title"/>
          </p:nvPr>
        </p:nvSpPr>
        <p:spPr>
          <a:xfrm>
            <a:off x="683895" y="3429000"/>
            <a:ext cx="8534400" cy="16973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32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JMfAAC4OAAA3iQAABAAAAAmAAAACAAAAIGgAAAAAAAA"/>
              </a:ext>
            </a:extLst>
          </p:cNvSpPr>
          <p:nvPr>
            <p:ph idx="1"/>
          </p:nvPr>
        </p:nvSpPr>
        <p:spPr>
          <a:xfrm>
            <a:off x="683895" y="5132705"/>
            <a:ext cx="8536305" cy="860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000" cap="none">
                <a:solidFill>
                  <a:srgbClr val="0F486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EBD9-97D2-A91D-9C44-6148A50A6A34}" type="datetime1">
              <a:t>3/29/2023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FDA5-EBD2-A90B-9C44-1D5EB30A6A4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cAADgEAABGPwAAGBUAABAAAAAmAAAACAAAAAGgAAAAAAAA"/>
              </a:ext>
            </a:extLst>
          </p:cNvSpPr>
          <p:nvPr>
            <p:ph type="title"/>
          </p:nvPr>
        </p:nvSpPr>
        <p:spPr>
          <a:xfrm>
            <a:off x="1141730" y="685800"/>
            <a:ext cx="91440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 cap="all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CsYAAC2OAAAoB4AABAAAAAmAAAACAAAAL2gAAAAAAAA"/>
              </a:ext>
            </a:extLst>
          </p:cNvSpPr>
          <p:nvPr>
            <p:ph idx="13"/>
          </p:nvPr>
        </p:nvSpPr>
        <p:spPr>
          <a:xfrm>
            <a:off x="683895" y="3928745"/>
            <a:ext cx="8535035" cy="10496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buNone/>
              <a:defRPr lang="en-us" sz="2400" b="0" cap="all">
                <a:solidFill>
                  <a:schemeClr val="tx1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>
              <a:spcBef>
                <a:spcPts val="0"/>
              </a:spcBef>
              <a:buNone/>
              <a:defRPr lang="en-us"/>
            </a:pPr>
            <a:r>
              <a:rPr lang="es-es" cap="all"/>
              <a:t>Editar el estilo de texto del patrón</a:t>
            </a:r>
            <a:endParaRPr lang="es-es" cap="all"/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KAeAAC1OAAA4CQAABAAAAAmAAAACAAAAIGgAAAAAAAA"/>
              </a:ext>
            </a:extLst>
          </p:cNvSpPr>
          <p:nvPr>
            <p:ph idx="1"/>
          </p:nvPr>
        </p:nvSpPr>
        <p:spPr>
          <a:xfrm>
            <a:off x="683895" y="4978400"/>
            <a:ext cx="8534400" cy="1016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0F486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956A-24D2-A963-9C44-D236DB0A6A87}" type="datetime1">
              <a:t>3/29/2023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D8B3-FDD2-A92E-9C44-0B7B960A6A5E}" type="slidenum">
              <a:t>‹Nº›</a:t>
            </a:fld>
          </a:p>
        </p:txBody>
      </p:sp>
      <p:sp>
        <p:nvSpPr>
          <p:cNvPr id="8" name="TextBox 10"/>
          <p:cNvSpPr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8EAAAFBwAAmAgAABAAAAAmAAAACAAAAP//////////"/>
              </a:ext>
            </a:extLst>
          </p:cNvSpPr>
          <p:nvPr/>
        </p:nvSpPr>
        <p:spPr>
          <a:xfrm>
            <a:off x="531495" y="81216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/>
              <a:t>“</a:t>
            </a:r>
            <a:endParaRPr lang="en-us" sz="8000" cap="none"/>
          </a:p>
        </p:txBody>
      </p:sp>
      <p:sp>
        <p:nvSpPr>
          <p:cNvPr id="9" name="TextBox 11"/>
          <p:cNvSpPr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T8AAAgRAAAFQwAAoRQAABAAAAAmAAAACAAAAP//////////"/>
              </a:ext>
            </a:extLst>
          </p:cNvSpPr>
          <p:nvPr/>
        </p:nvSpPr>
        <p:spPr>
          <a:xfrm>
            <a:off x="10285095" y="27686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r">
              <a:defRPr lang="en-us"/>
            </a:pPr>
            <a:r>
              <a:rPr lang="en-us" sz="8000" cap="none"/>
              <a:t>”</a:t>
            </a:r>
            <a:endParaRPr lang="en-us" sz="8000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gQAADgEAAAWQgAAGBUAABAAAAAmAAAACAAAAD2gAAAAAAAA"/>
              </a:ext>
            </a:extLst>
          </p:cNvSpPr>
          <p:nvPr>
            <p:ph type="title"/>
          </p:nvPr>
        </p:nvSpPr>
        <p:spPr>
          <a:xfrm>
            <a:off x="684530" y="685800"/>
            <a:ext cx="100584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n-us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CsYAAC1OAAAUx0AABAAAAAmAAAACAAAAL2gAAAAAAAA"/>
              </a:ext>
            </a:extLst>
          </p:cNvSpPr>
          <p:nvPr>
            <p:ph idx="13"/>
          </p:nvPr>
        </p:nvSpPr>
        <p:spPr>
          <a:xfrm>
            <a:off x="683895" y="3928745"/>
            <a:ext cx="8534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buNone/>
              <a:defRPr lang="en-us" sz="2400" b="0" cap="all">
                <a:solidFill>
                  <a:schemeClr val="tx1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>
              <a:spcBef>
                <a:spcPts val="0"/>
              </a:spcBef>
              <a:buNone/>
              <a:defRPr lang="en-us"/>
            </a:pPr>
            <a:r>
              <a:rPr lang="es-es" cap="all"/>
              <a:t>Editar el estilo de texto del patrón</a:t>
            </a:r>
            <a:endParaRPr lang="es-es" cap="all"/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FMdAAC1OAAA4CQAABAAAAAmAAAACAAAAIGgAAAAAAAA"/>
              </a:ext>
            </a:extLst>
          </p:cNvSpPr>
          <p:nvPr>
            <p:ph idx="1"/>
          </p:nvPr>
        </p:nvSpPr>
        <p:spPr>
          <a:xfrm>
            <a:off x="683895" y="4766945"/>
            <a:ext cx="8534400" cy="12274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0F486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E852-1CD2-A91E-9C44-EA4BA60A6ABF}" type="datetime1">
              <a:t>3/29/2023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A945-0BD2-A95F-9C44-FD0AE70A6AA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JsbAAC1OAAA4CQ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Q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DgEAAC1OAAAdRoAABAAAAAmAAAACAAAAI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888E-C0D2-A97E-9C44-362BC60A6A63}" type="datetime1">
              <a:t>3/29/2023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F7B9-F7D2-A901-9C44-0154B90A6A54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Q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TUAADgEAAAVQgAAWCAAABAAAAAmAAAACAAAAAMAAAAAAAAA"/>
              </a:ext>
            </a:extLst>
          </p:cNvSpPr>
          <p:nvPr>
            <p:ph type="title"/>
          </p:nvPr>
        </p:nvSpPr>
        <p:spPr>
          <a:xfrm>
            <a:off x="8684895" y="685800"/>
            <a:ext cx="2057400" cy="45720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Q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DgEAABYNAAA4CQAABAAAAAmAAAACAAAAIMAAAAAAAAA"/>
              </a:ext>
            </a:extLst>
          </p:cNvSpPr>
          <p:nvPr>
            <p:ph idx="1"/>
          </p:nvPr>
        </p:nvSpPr>
        <p:spPr>
          <a:xfrm>
            <a:off x="685800" y="685800"/>
            <a:ext cx="7823200" cy="53086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A9C1-8FD2-A95F-9C44-790AE70A6A2C}" type="datetime1">
              <a:t>3/29/2023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F2E3-ADD2-A904-9C44-5B51BC0A6A0E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JsbAAC1OAAA4CQ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DgEAAC1OAAAdRo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EE0D-43D2-A918-9C44-B54DA00A6AE0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D6FF-B1D2-A920-9C44-4775980A6A1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FgMAAC1OAAAYRoAABAAAAAmAAAACAAAAIGgAAAAAAAA"/>
              </a:ext>
            </a:extLst>
          </p:cNvSpPr>
          <p:nvPr>
            <p:ph type="title"/>
          </p:nvPr>
        </p:nvSpPr>
        <p:spPr>
          <a:xfrm>
            <a:off x="683895" y="2006600"/>
            <a:ext cx="8534400" cy="22815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36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gQAAKgbAAC2OAAA4CQAABAAAAAmAAAACAAAAIGgAAAAAAAA"/>
              </a:ext>
            </a:extLst>
          </p:cNvSpPr>
          <p:nvPr>
            <p:ph idx="1"/>
          </p:nvPr>
        </p:nvSpPr>
        <p:spPr>
          <a:xfrm>
            <a:off x="684530" y="4495800"/>
            <a:ext cx="8534400" cy="1498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0F486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909A-D4D2-A966-9C44-2233DE0A6A77}" type="datetime1">
              <a:t>3/29/2023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B075-3BD2-A946-9C44-CD13FE0A6A9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JsbAAC1OAAA4CQ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DgEAACVIgAAdRoAABAAAAAmAAAACAAAAAEgAAAAAAAA"/>
              </a:ext>
            </a:extLst>
          </p:cNvSpPr>
          <p:nvPr>
            <p:ph idx="1"/>
          </p:nvPr>
        </p:nvSpPr>
        <p:spPr>
          <a:xfrm>
            <a:off x="683895" y="685800"/>
            <a:ext cx="4937760" cy="361505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uyMAADgEAAAVQgAAdRoAABAAAAAmAAAACAAAAAEgAAAAAAAA"/>
              </a:ext>
            </a:extLst>
          </p:cNvSpPr>
          <p:nvPr>
            <p:ph idx="2"/>
          </p:nvPr>
        </p:nvSpPr>
        <p:spPr>
          <a:xfrm>
            <a:off x="5808345" y="685800"/>
            <a:ext cx="4933950" cy="361505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F668-26D2-A900-9C44-D055B80A6A85}" type="datetime1">
              <a:t>3/29/2023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A4DC-92D2-A952-9C44-6407EA0A6A31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JsbAAC1OAAA4CQ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+wUAADgEAACVIgAAwwcAABAAAAAmAAAACAAAAIGgAAAAAAAA"/>
              </a:ext>
            </a:extLst>
          </p:cNvSpPr>
          <p:nvPr>
            <p:ph idx="1"/>
          </p:nvPr>
        </p:nvSpPr>
        <p:spPr>
          <a:xfrm>
            <a:off x="972185" y="685800"/>
            <a:ext cx="464947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800" b="0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NEHAACVIgAAdRoAABAAAAAmAAAACAAAAIEgAAAAAAAA"/>
              </a:ext>
            </a:extLst>
          </p:cNvSpPr>
          <p:nvPr>
            <p:ph idx="2"/>
          </p:nvPr>
        </p:nvSpPr>
        <p:spPr>
          <a:xfrm>
            <a:off x="683895" y="1270635"/>
            <a:ext cx="4937760" cy="303022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ZSUAADgEAAAYQgAAwwcAABAAAAAmAAAACAAAAIGgAAAAAAAA"/>
              </a:ext>
            </a:extLst>
          </p:cNvSpPr>
          <p:nvPr>
            <p:ph idx="3"/>
          </p:nvPr>
        </p:nvSpPr>
        <p:spPr>
          <a:xfrm>
            <a:off x="6078855" y="685800"/>
            <a:ext cx="4665345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800" b="0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MhZ8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uCMAAMMHAAALQgAAaBoAABAAAAAmAAAACAAAAIEgAAAAAAAA"/>
              </a:ext>
            </a:extLst>
          </p:cNvSpPr>
          <p:nvPr>
            <p:ph idx="4"/>
          </p:nvPr>
        </p:nvSpPr>
        <p:spPr>
          <a:xfrm>
            <a:off x="5806440" y="1261745"/>
            <a:ext cx="4929505" cy="30308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D72F-61D2-A921-9C44-9774990A6AC2}" type="datetime1">
              <a:t>3/29/2023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Ijbh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FAC0-8ED2-A90C-9C44-7859B40A6A2D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Ijbh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JsbAAC1OAAA4CQ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EABJ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A235-7BD2-A954-9C44-8D01EC0A6AD8}" type="datetime1">
              <a:t>3/29/2023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9A34-7AD2-A96C-9C44-8C39D40A6AD9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6X8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E675-3BD2-A910-9C44-CD45A80A6A98}" type="datetime1">
              <a:t>3/29/2023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F587-C9D2-A903-9C44-3F56BB0A6A6A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lSsAADgEAAAVQgAAqAwAABAAAAAmAAAACAAAAIGgAAAAAAAA"/>
              </a:ext>
            </a:extLst>
          </p:cNvSpPr>
          <p:nvPr>
            <p:ph type="title"/>
          </p:nvPr>
        </p:nvSpPr>
        <p:spPr>
          <a:xfrm>
            <a:off x="7084695" y="685800"/>
            <a:ext cx="3657600" cy="1371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EUpIo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DgEAADGKAAA4CQAABAAAAAmAAAACAAAAAEgAAAAAAAA"/>
              </a:ext>
            </a:extLst>
          </p:cNvSpPr>
          <p:nvPr>
            <p:ph idx="1"/>
          </p:nvPr>
        </p:nvSpPr>
        <p:spPr>
          <a:xfrm>
            <a:off x="683895" y="685800"/>
            <a:ext cx="5944235" cy="5308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lSsAAJgNAAAVQgAAdRoAABAAAAAmAAAACAAAAIGgAAAAAAAA"/>
              </a:ext>
            </a:extLst>
          </p:cNvSpPr>
          <p:nvPr>
            <p:ph idx="2"/>
          </p:nvPr>
        </p:nvSpPr>
        <p:spPr>
          <a:xfrm>
            <a:off x="7084695" y="2209800"/>
            <a:ext cx="3657600" cy="20910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C918-56D2-A93F-9C44-A06A870A6AF5}" type="datetime1">
              <a:t>3/29/2023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81B0-FED2-A977-9C44-0822CF0A6A5D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DR0AAOgIAAAVQgAA8A8AABAAAAAmAAAACAAAAIGgAAAAAAAA"/>
              </a:ext>
            </a:extLst>
          </p:cNvSpPr>
          <p:nvPr>
            <p:ph type="title"/>
          </p:nvPr>
        </p:nvSpPr>
        <p:spPr>
          <a:xfrm>
            <a:off x="4722495" y="1447800"/>
            <a:ext cx="6019800" cy="1143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8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QaYlZBMAAAAlAAAArAAAAC0AAAAAkAAAAEgAAACQAAAASAAAAAAAAAAAAAAAAAAAAAEAAABQAAAAcvkP6bevyz8AAAAAAAAAAA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BAAAAAAAAAP///wkZ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HNsaWQeAAAAaAAAAAAAAAAAAAAAAAAAAAAAAAAAAAAAECcAABAnAAAAAAAAAAAAAAAAAAAAAAAAAAAAAAAAAAA8AAAAA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QYAAKAFAABEGgAAwCEAABAAAAAmAAAACAAAAIGhAACA/+EB"/>
              </a:ext>
            </a:extLst>
          </p:cNvSpPr>
          <p:nvPr>
            <p:ph type="pic" idx="1"/>
          </p:nvPr>
        </p:nvSpPr>
        <p:spPr>
          <a:xfrm>
            <a:off x="988695" y="914400"/>
            <a:ext cx="3281045" cy="4572000"/>
          </a:xfrm>
          <a:prstGeom prst="snip2DiagRect">
            <a:avLst>
              <a:gd name="adj1" fmla="val 10815"/>
              <a:gd name="adj2" fmla="val 0"/>
            </a:avLst>
          </a:prstGeom>
          <a:ln w="15875" cap="flat" cmpd="sng" algn="ctr">
            <a:solidFill>
              <a:schemeClr val="tx1">
                <a:alpha val="40000"/>
              </a:schemeClr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rPr lang="es-es" cap="none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DR0AABURAAAYQgAAsB0AABAAAAAmAAAACAAAAIGgAAAAAAAA"/>
              </a:ext>
            </a:extLst>
          </p:cNvSpPr>
          <p:nvPr>
            <p:ph idx="2"/>
          </p:nvPr>
        </p:nvSpPr>
        <p:spPr>
          <a:xfrm>
            <a:off x="4722495" y="2776855"/>
            <a:ext cx="6021705" cy="20491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8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7TwAAPglAADFRgAANyg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FC81BB-F5D2-A977-9C44-0322CF0A6A56}" type="datetime1">
              <a:t>3/29/2023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BZlk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NQQAAPglAACdMgAANyg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D8AAFEiAADH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FCA87E-30D2-A95E-9C44-C60BE60A6A93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73CFEA"/>
            </a:gs>
            <a:gs pos="100000">
              <a:srgbClr val="06588E"/>
            </a:gs>
          </a:gsLst>
          <a:lin ang="6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xmlns="smNativeData" val="SMDATA_6_QaYlZBMAAAAlAAAAAQAAAA8BAAAAkAAAAEgAAACQAAAASAAAAAAAAAAAAAAAAAAAABcAAAAUAAAAAAAAAAAAAAD/fwAA/38AAAAAAAAJAAAABAAAAAAAAAAfAAAAVAAAAAAAAAAAAAAAAAAAAAAAAAAAAAAAAAAAAAAAAAAAAAAAAAAAAAAAAAAAAAAAAAAAAAAAAAAAAAAAAAAAAAAAAAAAAAAAAAAAAAAAAAAAAAAAAAAAACEAAAAYAAAAFAAAAKM4AAA7EgAA+0oAAPglAAAQAAAAJgAAAAgAAAD/////AAAAAA=="/>
              </a:ext>
            </a:extLst>
          </p:cNvGrpSpPr>
          <p:nvPr/>
        </p:nvGrpSpPr>
        <p:grpSpPr>
          <a:xfrm>
            <a:off x="9206865" y="2963545"/>
            <a:ext cx="2981960" cy="3208655"/>
            <a:chOff x="9206865" y="2963545"/>
            <a:chExt cx="2981960" cy="3208655"/>
          </a:xfrm>
        </p:grpSpPr>
        <p:sp>
          <p:nvSpPr>
            <p:cNvPr id="7" name="Straight Connector 7"/>
            <p:cNvSpPr>
              <a:extLst>
                <a:ext uri="smNativeData">
  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P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Gxmb3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XUUAADsSAAD7SgAA2BcAAAAAAAAmAAAACAAAAP//////////"/>
                </a:ext>
              </a:extLst>
            </p:cNvSpPr>
            <p:nvPr/>
          </p:nvSpPr>
          <p:spPr>
            <a:xfrm flipH="1">
              <a:off x="11275695" y="2963545"/>
              <a:ext cx="913130" cy="9124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" name="Straight Connector 8"/>
            <p:cNvSpPr>
              <a:extLst>
                <a:ext uri="smNativeData">
  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P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Ghl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ozgAAKATAAD7SgAA+CUAAAAAAAAmAAAACAAAAP//////////"/>
                </a:ext>
              </a:extLst>
            </p:cNvSpPr>
            <p:nvPr/>
          </p:nvSpPr>
          <p:spPr>
            <a:xfrm flipH="1">
              <a:off x="9206865" y="3190240"/>
              <a:ext cx="2981960" cy="298196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" name="Straight Connector 9"/>
            <p:cNvSpPr>
              <a:extLst>
                <a:ext uri="smNativeData">
  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P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UD8AADYUAAD7SgAA4B8AAAAAAAAmAAAACAAAAP//////////"/>
                </a:ext>
              </a:extLst>
            </p:cNvSpPr>
            <p:nvPr/>
          </p:nvSpPr>
          <p:spPr>
            <a:xfrm flipH="1">
              <a:off x="10292080" y="3285490"/>
              <a:ext cx="1896745" cy="189611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4" name="Straight Connector 10"/>
            <p:cNvSpPr>
              <a:extLst>
                <a:ext uri="smNativeData">
  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t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PkAAAEMTAAD7SgAAAB4AAAAAAAAmAAAACAAAAP//////////"/>
                </a:ext>
              </a:extLst>
            </p:cNvSpPr>
            <p:nvPr/>
          </p:nvSpPr>
          <p:spPr>
            <a:xfrm flipH="1">
              <a:off x="10443210" y="3131185"/>
              <a:ext cx="1745615" cy="174561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3" name="Straight Connector 11"/>
            <p:cNvSpPr>
              <a:extLst>
                <a:ext uri="smNativeData">
                  <pr:smNativeData xmlns:pr="smNativeData" xmlns="smNativeData" val="SMDATA_15_QaYlZBMAAAAlAAAACg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BAAAAAAAAAP///wktAAAAAQAAABQAAAAUAAAAFAAAAAEAAAAAAAAAZAAAAGQAAAAAAAAAZAAAAGQAAAAVAAAAYAAAAAAAAAAAAAAAAAAAAAAAAAAAAAAAAAAAAAAAAAAAAAAAAAAAAAAAAAAAAAAA////CQAAAAAAAAAAAAAAAAAAAAAAAAAAAAAAAAAAAAAAAAAAAAAAAAAAAAAAAAAAAAAAABYAAABMAAAAAAAAAAAAAAAAAAAAAAAAAAAAAAD///8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P///wL///8C////AgAAAADAwP8Af39/AAAAAAAAAAAAAAAAAAAAAAAAAAAAIQAAABgAAAAUAAAAK0MAAKgWAAD7SgAAeB4AAAAAAAAmAAAACAAAAP//////////"/>
                </a:ext>
              </a:extLst>
            </p:cNvSpPr>
            <p:nvPr/>
          </p:nvSpPr>
          <p:spPr>
            <a:xfrm flipH="1">
              <a:off x="10918825" y="3683000"/>
              <a:ext cx="1270000" cy="12700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8" name="Title Placeholder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NQQAAJsbAAC1OAAA4CQAABAAAAAmAAAACAAAAL8vAACA/8EB"/>
              </a:ext>
            </a:extLst>
          </p:cNvSpPr>
          <p:nvPr>
            <p:ph type="title"/>
          </p:nvPr>
        </p:nvSpPr>
        <p:spPr>
          <a:xfrm>
            <a:off x="683895" y="4487545"/>
            <a:ext cx="8534400" cy="150685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all"/>
              <a:t>Haga clic para modificar el estilo de título del patrón</a:t>
            </a:r>
          </a:p>
        </p:txBody>
      </p:sp>
      <p:sp>
        <p:nvSpPr>
          <p:cNvPr id="9" name="Text Placeholder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NQQAADgEAAC1OAAAdRoAABAAAAAmAAAACAAAAL8vAACA/8EB"/>
              </a:ext>
            </a:extLst>
          </p:cNvSpPr>
          <p:nvPr>
            <p:ph type="body" idx="1"/>
          </p:nvPr>
        </p:nvSpPr>
        <p:spPr>
          <a:xfrm>
            <a:off x="683895" y="685800"/>
            <a:ext cx="8534400" cy="361505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s-es" cap="none"/>
              <a:t>Editar el estilo de texto del patrón</a:t>
            </a:r>
            <a:endParaRPr lang="es-es" cap="none"/>
          </a:p>
          <a:p>
            <a:pPr lvl="1">
              <a:defRPr lang="en-us"/>
            </a:pPr>
            <a:r>
              <a:rPr lang="es-es" cap="none"/>
              <a:t>Segundo nivel</a:t>
            </a:r>
            <a:endParaRPr lang="es-es" cap="none"/>
          </a:p>
          <a:p>
            <a:pPr lvl="2">
              <a:defRPr lang="en-us"/>
            </a:pPr>
            <a:r>
              <a:rPr lang="es-es" cap="none"/>
              <a:t>Tercer nivel</a:t>
            </a:r>
            <a:endParaRPr lang="es-es" cap="none"/>
          </a:p>
          <a:p>
            <a:pPr lvl="3">
              <a:defRPr lang="en-us"/>
            </a:pPr>
            <a:r>
              <a:rPr lang="es-es" cap="none"/>
              <a:t>Cuarto nivel</a:t>
            </a:r>
            <a:endParaRPr lang="es-es" cap="none"/>
          </a:p>
          <a:p>
            <a:pPr lvl="4">
              <a:defRPr lang="en-us"/>
            </a:pPr>
            <a:r>
              <a:rPr lang="es-es" cap="none"/>
              <a:t>Quinto nivel</a:t>
            </a:r>
          </a:p>
        </p:txBody>
      </p:sp>
      <p:sp>
        <p:nvSpPr>
          <p:cNvPr id="10" name="Date Placeholder 3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TwAAPglAADFRgAANygAABAAAAAmAAAACAAAAL+PAACA/8EB"/>
              </a:ext>
            </a:extLst>
          </p:cNvSpPr>
          <p:nvPr>
            <p:ph type="dt" sz="half" idx="2"/>
          </p:nvPr>
        </p:nvSpPr>
        <p:spPr>
          <a:xfrm>
            <a:off x="9904095" y="6172200"/>
            <a:ext cx="1600200" cy="36512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000" b="0" i="0" cap="none">
                <a:solidFill>
                  <a:srgbClr val="0A314B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FC84D3-9DD2-A972-9C44-6B27CA0A6A3E}" type="datetime1">
              <a:t/>
            </a:fld>
          </a:p>
        </p:txBody>
      </p:sp>
      <p:sp>
        <p:nvSpPr>
          <p:cNvPr id="11" name="Footer Placeholder 4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NQQAAPglAACdMgAANygAABAAAAAmAAAACAAAAL+PAACA/8EB"/>
              </a:ext>
            </a:extLst>
          </p:cNvSpPr>
          <p:nvPr>
            <p:ph type="ftr" sz="quarter" idx="3"/>
          </p:nvPr>
        </p:nvSpPr>
        <p:spPr>
          <a:xfrm>
            <a:off x="683895" y="6172200"/>
            <a:ext cx="7543800" cy="36512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000" b="0" i="0" cap="none">
                <a:solidFill>
                  <a:srgbClr val="0A314B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2" name="Slide Number Placeholder 5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D8AAFEiAADHRgAAcCYAABAAAAAmAAAACAAAAL+PAACA/8EB"/>
              </a:ext>
            </a:extLst>
          </p:cNvSpPr>
          <p:nvPr>
            <p:ph type="sldNum" sz="quarter" idx="4"/>
          </p:nvPr>
        </p:nvSpPr>
        <p:spPr>
          <a:xfrm>
            <a:off x="10363200" y="5578475"/>
            <a:ext cx="1142365" cy="66992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3200" b="0" i="0" cap="none">
                <a:solidFill>
                  <a:srgbClr val="0A314B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FCC3AF-E1D2-A935-9C44-17608D0A6A4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all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20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8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1200150" marR="0" indent="-2857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6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543050" marR="0" indent="-1714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4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2000250" marR="0" indent="-1714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4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4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4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4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Wingdings 3" pitchFamily="0" charset="0"/>
        <a:buChar char=""/>
        <a:tabLst/>
        <a:defRPr lang="en-us" sz="1400" b="0" i="0" u="none" strike="noStrike" kern="1" cap="none" spc="0" baseline="0">
          <a:solidFill>
            <a:srgbClr val="0F486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C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NQQAADgEAABtNQAAgB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es-419" cap="all"/>
              <a:t>Trabajo practico n° 1</a:t>
            </a:r>
            <a:endParaRPr lang="es-419" cap="all"/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NQQAAKUXAACVKwAAoCM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rPr lang="es-419" cap="none"/>
              <a:t>Introducción a base de datos</a:t>
            </a:r>
            <a:endParaRPr lang="es-419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AYAAFcAAAB4QwAAuwcAABAAAAAmAAAACAAAAAEAAAAAAAAA"/>
              </a:ext>
            </a:extLst>
          </p:cNvSpPr>
          <p:nvPr>
            <p:ph type="title"/>
          </p:nvPr>
        </p:nvSpPr>
        <p:spPr>
          <a:xfrm>
            <a:off x="1061720" y="55245"/>
            <a:ext cx="9906000" cy="1201420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ICE Climber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lwQAALEJAAA1GgAA9wsAABAgAAAmAAAACAAAAP//////////"/>
              </a:ext>
            </a:extLst>
          </p:cNvSpPr>
          <p:nvPr/>
        </p:nvSpPr>
        <p:spPr>
          <a:xfrm>
            <a:off x="746125" y="1575435"/>
            <a:ext cx="351409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Características del juego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SQIAAG8OAABbLwAAGycAABAAAAAmAAAACAAAAP//////////"/>
              </a:ext>
            </a:extLst>
          </p:cNvSpPr>
          <p:nvPr/>
        </p:nvSpPr>
        <p:spPr>
          <a:xfrm>
            <a:off x="371475" y="2346325"/>
            <a:ext cx="7326630" cy="401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algn="just">
              <a:lnSpc>
                <a:spcPct val="90000"/>
              </a:lnSpc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El juego tiene dos jugadores. Ambos tienen un martillo con el cual rompen bloques de hielo para luego saltar y subir al siguiente piso. A medida que se sube los pisos inferiores van desapareciendo. Si un jugador se cae pierde una vida. Los enemigos del juego son pájaros, pingüinos, focas y osos que aparece aleatoriamente. El jugador puede matar a los enemigos golpeándolos con el martillo.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lnSpc>
                <a:spcPct val="90000"/>
              </a:lnSpc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A medida que se escala se pasa a un nuevo nivel. Al final de cada nivel aparece una fase donde el jugador debe escalar unas plataformas de hielo y recoger verduras, las cuales le sumaran puntos. Cuando se llega a la cima el jugador debe saltar y agarrarse de un las patas de un pterodáctilo para pasar al siguiente nivel. El juego tiene 32 niveles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  <p:pic>
        <p:nvPicPr>
          <p:cNvPr id="5" name="Imagen 2"/>
          <p:cNvPicPr>
            <a:picLocks noChangeAspect="1"/>
            <a:extLst>
              <a:ext uri="smNativeData">
                <pr:smNativeData xmlns:pr="smNativeData" xmlns="smNativeData" val="SMDATA_17_QaYlZBMAAAAlAAAAEQAAAC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UvYQUAAAABAAAAAAAAAAAAAAAAAAAAAAAAAAAAAAAAAAAAAAAAAAD///8Cf39/ABRhlAPMzMwAwMD/AH9/fwAAAAAAAAAAAAAAAAD///8AAAAAACEAAAAYAAAAFAAAAAgxAAAXAgAAlUgAANc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0" y="339725"/>
            <a:ext cx="3828415" cy="32105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3"/>
          <p:cNvPicPr>
            <a:picLocks noChangeAspect="1"/>
            <a:extLst>
              <a:ext uri="smNativeData">
                <pr:smNativeData xmlns:pr="smNativeData" xmlns="smNativeData" val="SMDATA_17_QaYlZBMAAAAlAAAAEQAAAC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UvYQUAAAABAAAAAAAAAAAAAAAAAAAAAAAAAAAAAAAAAAAAAAAAAAD///8Cf39/ABRhlAPMzMwAwMD/AH9/fwAAAAAAAAAAAAAAAAD///8AAAAAACEAAAAYAAAAFAAAAAgxAADuFgAAUEkAADI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0" y="3727450"/>
            <a:ext cx="3947160" cy="29692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lwQAALEJAAAuMgAA9wsAABAgAAAmAAAACAAAAP//////////"/>
              </a:ext>
            </a:extLst>
          </p:cNvSpPr>
          <p:nvPr/>
        </p:nvSpPr>
        <p:spPr>
          <a:xfrm>
            <a:off x="746125" y="1575435"/>
            <a:ext cx="741108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personas que intervienen en un entorno de base de datos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QAMAACANAAAtRAAAFx0AABAAAAAmAAAACAAAAP//////////"/>
              </a:ext>
            </a:extLst>
          </p:cNvSpPr>
          <p:nvPr/>
        </p:nvSpPr>
        <p:spPr>
          <a:xfrm>
            <a:off x="528320" y="2133600"/>
            <a:ext cx="10554335" cy="2595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Se debe modificar la base de datos para que permita guardar información que antes no se tuvo en cuenta.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Se necesita realizar copias de seguridad para la base de datos.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Se solicita crear una nueva pantalla que muestre la información de los proveedores junto a los productos que venden.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Los jugadores solicitan que se cambie el nivel de dificultad de cierta parte del juego.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EAwAANsCAACQQAAAIAwAABAAAAAmAAAACAAAAAEAAAAAAAAA"/>
              </a:ext>
            </a:extLst>
          </p:cNvSpPr>
          <p:nvPr>
            <p:ph type="title"/>
          </p:nvPr>
        </p:nvSpPr>
        <p:spPr>
          <a:xfrm>
            <a:off x="1960880" y="464185"/>
            <a:ext cx="8534400" cy="1506855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8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AAAAAE8PAABLSgAAbBQAABAgAAAmAAAACAAAAP//////////"/>
              </a:ext>
            </a:extLst>
          </p:cNvSpPr>
          <p:nvPr/>
        </p:nvSpPr>
        <p:spPr>
          <a:xfrm>
            <a:off x="0" y="2488565"/>
            <a:ext cx="1207706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sz="2400" cap="none"/>
              <a:t>La información del supermercado se almacena en varios archivos y se escriben</a:t>
            </a:r>
            <a:endParaRPr lang="es-419" sz="2400" cap="none"/>
          </a:p>
          <a:p>
            <a:pPr>
              <a:defRPr lang="en-us"/>
            </a:pPr>
            <a:r>
              <a:rPr lang="es-419" sz="2400" cap="none"/>
              <a:t> programas para Extraer y añadir información al sistema</a:t>
            </a:r>
            <a:endParaRPr lang="es-419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mAYAANsAAACIQwAAQAgAABAAAAAmAAAACAAAAAEAAAAAAAAA"/>
              </a:ext>
            </a:extLst>
          </p:cNvSpPr>
          <p:nvPr>
            <p:ph type="title"/>
          </p:nvPr>
        </p:nvSpPr>
        <p:spPr>
          <a:xfrm>
            <a:off x="1071880" y="139065"/>
            <a:ext cx="9906000" cy="1202055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mAYAAAEMAADDSAAARw4AABAgAAAmAAAACAAAAP//////////"/>
              </a:ext>
            </a:extLst>
          </p:cNvSpPr>
          <p:nvPr/>
        </p:nvSpPr>
        <p:spPr>
          <a:xfrm>
            <a:off x="1071880" y="1951355"/>
            <a:ext cx="107562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Inconvenientes de mantener la información organizada en un sistema de archivos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CuadroTexto 5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WAUAACoSAAC6IQAAcBQAABAgAAAmAAAACAAAAP//////////"/>
              </a:ext>
            </a:extLst>
          </p:cNvSpPr>
          <p:nvPr/>
        </p:nvSpPr>
        <p:spPr>
          <a:xfrm>
            <a:off x="868680" y="2952750"/>
            <a:ext cx="46139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b="1" cap="none"/>
              <a:t>Redundancia e inconsistencia de datos</a:t>
            </a:r>
            <a:endParaRPr lang="es-419" cap="none"/>
          </a:p>
        </p:txBody>
      </p:sp>
      <p:sp>
        <p:nvSpPr>
          <p:cNvPr id="5" name="CuadroTexto 6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QUAAFkZAACXFQAAnhsAABAgAAAmAAAACAAAAP//////////"/>
              </a:ext>
            </a:extLst>
          </p:cNvSpPr>
          <p:nvPr/>
        </p:nvSpPr>
        <p:spPr>
          <a:xfrm>
            <a:off x="899795" y="4120515"/>
            <a:ext cx="260985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b="1" cap="none"/>
              <a:t>Aislamiento de datos</a:t>
            </a:r>
            <a:r>
              <a:rPr lang="es-419" cap="none"/>
              <a:t> </a:t>
            </a:r>
            <a:endParaRPr lang="es-419" cap="none"/>
          </a:p>
        </p:txBody>
      </p:sp>
      <p:sp>
        <p:nvSpPr>
          <p:cNvPr id="6" name="CuadroTexto 7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Gy0AAA0SAABQRgAAUxQAABAgAAAmAAAACAAAAP//////////"/>
              </a:ext>
            </a:extLst>
          </p:cNvSpPr>
          <p:nvPr/>
        </p:nvSpPr>
        <p:spPr>
          <a:xfrm>
            <a:off x="7332345" y="2934335"/>
            <a:ext cx="409765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b="1" cap="none"/>
              <a:t>Dificultad en el acceso a los datos</a:t>
            </a:r>
            <a:r>
              <a:rPr lang="es-419" cap="none"/>
              <a:t> </a:t>
            </a:r>
            <a:endParaRPr lang="es-419" cap="none"/>
          </a:p>
        </p:txBody>
      </p:sp>
      <p:sp>
        <p:nvSpPr>
          <p:cNvPr id="7" name="CuadroTexto 8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Gy0AAJ4ZAACUPwAA4xsAABAgAAAmAAAACAAAAP//////////"/>
              </a:ext>
            </a:extLst>
          </p:cNvSpPr>
          <p:nvPr/>
        </p:nvSpPr>
        <p:spPr>
          <a:xfrm>
            <a:off x="7332345" y="4164330"/>
            <a:ext cx="300291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b="1" cap="none"/>
              <a:t>Problemas de integridad</a:t>
            </a:r>
            <a:r>
              <a:rPr lang="es-419" cap="none"/>
              <a:t> </a:t>
            </a:r>
            <a:endParaRPr lang="es-419" cap="none"/>
          </a:p>
        </p:txBody>
      </p:sp>
      <p:sp>
        <p:nvSpPr>
          <p:cNvPr id="8" name="CuadroTexto 9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QUAAKUgAADxGAAA6iIAABAgAAAmAAAACAAAAP//////////"/>
              </a:ext>
            </a:extLst>
          </p:cNvSpPr>
          <p:nvPr/>
        </p:nvSpPr>
        <p:spPr>
          <a:xfrm>
            <a:off x="899795" y="5306695"/>
            <a:ext cx="315468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b="1" cap="none"/>
              <a:t>Problemas de atomicidad</a:t>
            </a:r>
            <a:r>
              <a:rPr lang="es-419" cap="none"/>
              <a:t> </a:t>
            </a:r>
            <a:endParaRPr lang="es-419" cap="none"/>
          </a:p>
        </p:txBody>
      </p:sp>
      <p:sp>
        <p:nvSpPr>
          <p:cNvPr id="9" name="CuadroTexto 10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QS0AAPQgAACUPwAAOSMAABAgAAAmAAAACAAAAP//////////"/>
              </a:ext>
            </a:extLst>
          </p:cNvSpPr>
          <p:nvPr/>
        </p:nvSpPr>
        <p:spPr>
          <a:xfrm>
            <a:off x="7356475" y="5356860"/>
            <a:ext cx="297878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b="1" cap="none"/>
              <a:t>Problemas de seguridad</a:t>
            </a:r>
            <a:r>
              <a:rPr lang="es-419" cap="none"/>
              <a:t> </a:t>
            </a:r>
            <a:endParaRPr lang="es-419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AYAAFcAAAB4QwAAuwcAABAAAAAmAAAACAAAAAEAAAAAAAAA"/>
              </a:ext>
            </a:extLst>
          </p:cNvSpPr>
          <p:nvPr>
            <p:ph type="title"/>
          </p:nvPr>
        </p:nvSpPr>
        <p:spPr>
          <a:xfrm>
            <a:off x="1061720" y="55245"/>
            <a:ext cx="9906000" cy="1201420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QQAABEHAABaJAAAVwkAABAgAAAmAAAACAAAAP//////////"/>
              </a:ext>
            </a:extLst>
          </p:cNvSpPr>
          <p:nvPr/>
        </p:nvSpPr>
        <p:spPr>
          <a:xfrm>
            <a:off x="737235" y="1148715"/>
            <a:ext cx="51720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Redundancia e inconsistencia de datos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iQQAAIIJAAB2RQAAEhYAABAAAAAmAAAACAAAAP//////////"/>
              </a:ext>
            </a:extLst>
          </p:cNvSpPr>
          <p:nvPr/>
        </p:nvSpPr>
        <p:spPr>
          <a:xfrm>
            <a:off x="737235" y="1545590"/>
            <a:ext cx="10554335" cy="2042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marL="0" indent="0">
              <a:buNone/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Se produce porque: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archivos y programas de aplicación creados por diferentes programadores, lo que conlleva a  tener archivos con diferentes formatos.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Programas escritos en diferentes lenguajes. 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misma información en diferentes lugares (archivos).</a:t>
            </a:r>
            <a:endParaRPr lang="es-419" cap="small"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061720" y="4037330"/>
          <a:ext cx="5086350" cy="25723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80465"/>
                <a:gridCol w="1180465"/>
                <a:gridCol w="1813560"/>
                <a:gridCol w="912495"/>
              </a:tblGrid>
              <a:tr h="42862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Identificador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Nombre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email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tipo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3232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Juan Pérez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jperez@hotmail.com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ocasional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3233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Mario López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mlopez@gmail.com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frecuente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3234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Marta Garay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mgaray@gmail.com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frecuente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3235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Rocío Díaz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rdiaz@hotmail.com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ocasional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3236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Ramón Arias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rarias@gmail.com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frecuente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</a:tbl>
          </a:graphicData>
        </a:graphic>
      </p:graphicFrame>
      <p:sp>
        <p:nvSpPr>
          <p:cNvPr id="6" name="CuadroTexto 3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hQ4AAJIWAAByFAAA2BgAABAgAAAmAAAACAAAAP//////////"/>
              </a:ext>
            </a:extLst>
          </p:cNvSpPr>
          <p:nvPr/>
        </p:nvSpPr>
        <p:spPr>
          <a:xfrm>
            <a:off x="2360295" y="3669030"/>
            <a:ext cx="96329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cap="none"/>
              <a:t>Ventas</a:t>
            </a:r>
            <a:endParaRPr lang="es-419" cap="none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302375" y="4072890"/>
          <a:ext cx="5741670" cy="2143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8255"/>
                <a:gridCol w="1304925"/>
                <a:gridCol w="2128520"/>
                <a:gridCol w="1029970"/>
              </a:tblGrid>
              <a:tr h="42862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Identificador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Nombre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email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celular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3234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Marta Garay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mgaray@gmail.com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3884123456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3235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Marta Garay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mgaray@hotmail.com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3875632478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3236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Ramón Arias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rarias@gmail.com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3885789123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  <a:tr h="42862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3237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Marcos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mruiz@gmail.com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entury Gothic" pitchFamily="0" charset="0"/>
                          <a:ea typeface="Century Gothic" pitchFamily="0" charset="0"/>
                          <a:cs typeface="Century Gothic" pitchFamily="0" charset="0"/>
                        </a:defRPr>
                      </a:pPr>
                      <a:r>
                        <a:rPr lang="es-419" sz="1200" cap="none"/>
                        <a:t>Pasivo</a:t>
                      </a:r>
                      <a:endParaRPr lang="es-419" sz="1200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80188993" type="min" val="428625"/>
                  </a:ext>
                </a:extLst>
              </a:tr>
            </a:tbl>
          </a:graphicData>
        </a:graphic>
      </p:graphicFrame>
      <p:sp>
        <p:nvSpPr>
          <p:cNvPr id="8" name="CuadroTexto 13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kDMAAMgWAAAuOgAADhkAABAgAAAmAAAACAAAAP//////////"/>
              </a:ext>
            </a:extLst>
          </p:cNvSpPr>
          <p:nvPr/>
        </p:nvSpPr>
        <p:spPr>
          <a:xfrm>
            <a:off x="8382000" y="3703320"/>
            <a:ext cx="107569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s-419" cap="none"/>
              <a:t>Clientes</a:t>
            </a:r>
            <a:endParaRPr lang="es-419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AYAAFcAAAB4QwAAuwcAABAAAAAmAAAACAAAAAEAAAAAAAAA"/>
              </a:ext>
            </a:extLst>
          </p:cNvSpPr>
          <p:nvPr>
            <p:ph type="title"/>
          </p:nvPr>
        </p:nvSpPr>
        <p:spPr>
          <a:xfrm>
            <a:off x="1061720" y="55245"/>
            <a:ext cx="9906000" cy="1201420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lwQAALEJAADzIQAA9wsAABAgAAAmAAAACAAAAP//////////"/>
              </a:ext>
            </a:extLst>
          </p:cNvSpPr>
          <p:nvPr/>
        </p:nvSpPr>
        <p:spPr>
          <a:xfrm>
            <a:off x="746125" y="1575435"/>
            <a:ext cx="47726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Dificultad en el acceso a los datos 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TgMAAFkPAAA7RAAA6RsAABAAAAAmAAAACAAAAP//////////"/>
              </a:ext>
            </a:extLst>
          </p:cNvSpPr>
          <p:nvPr/>
        </p:nvSpPr>
        <p:spPr>
          <a:xfrm>
            <a:off x="537210" y="2494915"/>
            <a:ext cx="10554335" cy="2042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se necesita un listado de todos los clientes cuyo saldo sea mayor a cierto monto. Como inicialmente ese funcionalidad no estaba programada, el empleado debe pedir que se programe dicha función o solicitar el listado de todos los clientes para verificar a mano aquellos cuyo saldo sea mayor a cierto monto.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AYAAFcAAAB4QwAAuwcAABAAAAAmAAAACAAAAAEAAAAAAAAA"/>
              </a:ext>
            </a:extLst>
          </p:cNvSpPr>
          <p:nvPr>
            <p:ph type="title"/>
          </p:nvPr>
        </p:nvSpPr>
        <p:spPr>
          <a:xfrm>
            <a:off x="1061720" y="55245"/>
            <a:ext cx="9906000" cy="1201420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lwQAALEJAAB2FgAA9wsAABAgAAAmAAAACAAAAP//////////"/>
              </a:ext>
            </a:extLst>
          </p:cNvSpPr>
          <p:nvPr/>
        </p:nvSpPr>
        <p:spPr>
          <a:xfrm>
            <a:off x="746125" y="1575435"/>
            <a:ext cx="290512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Aislamiento de datos 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TgMAAFkPAAA7RAAA6RsAABAAAAAmAAAACAAAAP//////////"/>
              </a:ext>
            </a:extLst>
          </p:cNvSpPr>
          <p:nvPr/>
        </p:nvSpPr>
        <p:spPr>
          <a:xfrm>
            <a:off x="537210" y="2494915"/>
            <a:ext cx="10554335" cy="2042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Debido a que los datos están dispersos en varios archivos, y los archivos pueden estar en diferentes formatos, es difícil escribir nuevos programas de aplicación para recuperar los datos apropiados.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AYAAFcAAAB4QwAAuwcAABAAAAAmAAAACAAAAAEAAAAAAAAA"/>
              </a:ext>
            </a:extLst>
          </p:cNvSpPr>
          <p:nvPr>
            <p:ph type="title"/>
          </p:nvPr>
        </p:nvSpPr>
        <p:spPr>
          <a:xfrm>
            <a:off x="1061720" y="55245"/>
            <a:ext cx="9906000" cy="1201420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lwQAALEJAABKGQAA9wsAABAgAAAmAAAACAAAAP//////////"/>
              </a:ext>
            </a:extLst>
          </p:cNvSpPr>
          <p:nvPr/>
        </p:nvSpPr>
        <p:spPr>
          <a:xfrm>
            <a:off x="746125" y="1575435"/>
            <a:ext cx="33648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Problemas de integridad 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TgMAAFkPAAA7RAAA6RsAABAAAAAmAAAACAAAAP//////////"/>
              </a:ext>
            </a:extLst>
          </p:cNvSpPr>
          <p:nvPr/>
        </p:nvSpPr>
        <p:spPr>
          <a:xfrm>
            <a:off x="537210" y="2494915"/>
            <a:ext cx="10554335" cy="2042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cuando se añaden nuevas restricciones, es difícil cambiar los programas para hacer que se cumplan. 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El problema es complicado cuando las restricciones implican diferentes elementos de datos de diferentes archivos.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AYAAFcAAAB4QwAAuwcAABAAAAAmAAAACAAAAAEAAAAAAAAA"/>
              </a:ext>
            </a:extLst>
          </p:cNvSpPr>
          <p:nvPr>
            <p:ph type="title"/>
          </p:nvPr>
        </p:nvSpPr>
        <p:spPr>
          <a:xfrm>
            <a:off x="1061720" y="55245"/>
            <a:ext cx="9906000" cy="1201420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lwQAALEJAAAeGgAA9wsAABAgAAAmAAAACAAAAP//////////"/>
              </a:ext>
            </a:extLst>
          </p:cNvSpPr>
          <p:nvPr/>
        </p:nvSpPr>
        <p:spPr>
          <a:xfrm>
            <a:off x="746125" y="1575435"/>
            <a:ext cx="349948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Problemas de atomicidad 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TgMAAFkPAAA7RAAA6RsAABAAAAAmAAAACAAAAP//////////"/>
              </a:ext>
            </a:extLst>
          </p:cNvSpPr>
          <p:nvPr/>
        </p:nvSpPr>
        <p:spPr>
          <a:xfrm>
            <a:off x="537210" y="2494915"/>
            <a:ext cx="10554335" cy="2042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Es importante asegurar que una vez que un fallo ha ocurrido y se ha detectado, los datos se restauran al estado de consistencia que existía antes del fallo.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Si durante la realización de una compra online se produce una falla se debe poder volver al estado anterior. Esto es difícil de lograr en un sistema de archivos.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QaYlZBMAAAAlAAAAZAAAAA0AAAAAkAAAAEgAAACQAAAASAAAAAAAAAAB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iAYAAFcAAAB4QwAAuwcAABAAAAAmAAAACAAAAAEAAAAAAAAA"/>
              </a:ext>
            </a:extLst>
          </p:cNvSpPr>
          <p:nvPr>
            <p:ph type="title"/>
          </p:nvPr>
        </p:nvSpPr>
        <p:spPr>
          <a:xfrm>
            <a:off x="1061720" y="55245"/>
            <a:ext cx="9906000" cy="1201420"/>
          </a:xfrm>
        </p:spPr>
        <p:txBody>
          <a:bodyPr/>
          <a:lstStyle/>
          <a:p>
            <a:pPr algn="ctr">
              <a:defRPr lang="en-us"/>
            </a:pPr>
            <a:r>
              <a:rPr lang="es-419" cap="all"/>
              <a:t>Sistema de supermercado</a:t>
            </a:r>
            <a:br/>
            <a:r>
              <a:rPr lang="es-419" cap="all"/>
              <a:t>Usando archivos</a:t>
            </a:r>
            <a:endParaRPr lang="es-419" cap="all"/>
          </a:p>
        </p:txBody>
      </p:sp>
      <p:sp>
        <p:nvSpPr>
          <p:cNvPr id="3" name="CuadroTexto 4"/>
          <p:cNvSpPr>
            <a:extLst>
              <a:ext uri="smNativeData">
                <pr:smNativeData xmlns:pr="smNativeData" xmlns="smNativeData" val="SMDATA_15_QaYlZBMAAAAlAAAAZAAAAE0AAAAAkAAAAEgAAACQAAAASAAAAAAAAAAAAAAAAAAAAAEAAABQAAAAAAAAAAAA4D8AAAAAAADgPwAAAAAAAOA/AAAAAAAA4D8AAAAAAADgPwAAAAAAAOA/AAAAAAAA4D8AAAAAAADgPwAAAAAAAOA/AAAAAAAA4D8CAAAAjAAAAAAAAAAAAAAABS9h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BS9hBQAAAAEAAAAAAAAAAAAAAAAAAAAAAAAAAAAAAAAAAAAAAAAAAAAAAAB/f38AFGGUA8zMzADAwP8Af39/AAAAAAAAAAAAAAAAAAAAAAAAAAAAIQAAABgAAAAUAAAAlwQAALEJAADyGAAA9wsAABAgAAAmAAAACAAAAP//////////"/>
              </a:ext>
            </a:extLst>
          </p:cNvSpPr>
          <p:nvPr/>
        </p:nvSpPr>
        <p:spPr>
          <a:xfrm>
            <a:off x="746125" y="1575435"/>
            <a:ext cx="330898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spcBef>
                <a:spcPts val="430"/>
              </a:spcBef>
              <a:spcAft>
                <a:spcPts val="600"/>
              </a:spcAft>
              <a:defRPr lang="en-us"/>
            </a:pPr>
            <a:r>
              <a:rPr lang="es-419" cap="all">
                <a:solidFill>
                  <a:schemeClr val="accent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Problemas de seguridad </a:t>
            </a:r>
            <a:endParaRPr lang="es-419" cap="all">
              <a:solidFill>
                <a:schemeClr val="accent1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Marcador de texto 2"/>
          <p:cNvSpPr>
            <a:extLst>
              <a:ext uri="smNativeData">
                <pr:smNativeData xmlns:pr="smNativeData" xmlns="smNativeData" val="SMDATA_15_QaYlZ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UYZQ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FGGUA8zMzADAwP8Af39/AAAAAAAAAAAAAAAAAAAAAAAAAAAAIQAAABgAAAAUAAAATgMAAFkPAAA7RAAA6RsAABAAAAAmAAAACAAAAP//////////"/>
              </a:ext>
            </a:extLst>
          </p:cNvSpPr>
          <p:nvPr/>
        </p:nvSpPr>
        <p:spPr>
          <a:xfrm>
            <a:off x="537210" y="2494915"/>
            <a:ext cx="10554335" cy="2042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857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20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7429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8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2pPr>
            <a:lvl3pPr marL="1200150" indent="-2857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6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3pPr>
            <a:lvl4pPr marL="15430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4pPr>
            <a:lvl5pPr marL="2000250" indent="-17145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4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5pPr>
            <a:lvl6pPr marL="25146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6pPr>
            <a:lvl7pPr marL="29718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7pPr>
            <a:lvl8pPr marL="34290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8pPr>
            <a:lvl9pPr marL="3886200" indent="-22860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2" charset="0"/>
              <a:buChar char="•"/>
              <a:tabLst/>
              <a:defRPr lang="en-us" sz="1200" kern="1" cap="small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9pPr>
          </a:lstStyle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No todos los usuarios deberían poder acceder a toda la información 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  <a:p>
            <a:pPr algn="just">
              <a:defRPr lang="en-us"/>
            </a:pPr>
            <a:r>
              <a:rPr lang="es-419" cap="small">
                <a:effectLst/>
                <a:latin typeface="Bahnschrift" pitchFamily="0" charset="0"/>
                <a:ea typeface="Century Gothic" pitchFamily="0" charset="0"/>
                <a:cs typeface="Century Gothic" pitchFamily="0" charset="0"/>
              </a:rPr>
              <a:t>en un sistema de archivos es complicado controlar la seguridad ya que los archivos están dispersos en las diferentes áreas que manejan la información.</a:t>
            </a:r>
            <a:endParaRPr lang="es-419" cap="small">
              <a:effectLst/>
              <a:latin typeface="Bahnschrift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76DBF4"/>
        </a:dk2>
        <a:lt2>
          <a:srgbClr val="146194"/>
        </a:lt2>
        <a:accent1>
          <a:srgbClr val="052F61"/>
        </a:accent1>
        <a:accent2>
          <a:srgbClr val="A50E82"/>
        </a:accent2>
        <a:accent3>
          <a:srgbClr val="14967C"/>
        </a:accent3>
        <a:accent4>
          <a:srgbClr val="6A9E1F"/>
        </a:accent4>
        <a:accent5>
          <a:srgbClr val="E87D37"/>
        </a:accent5>
        <a:accent6>
          <a:srgbClr val="C62324"/>
        </a:accent6>
        <a:hlink>
          <a:srgbClr val="0D2E46"/>
        </a:hlink>
        <a:folHlink>
          <a:srgbClr val="356A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n° 1</dc:title>
  <dc:subject/>
  <dc:creator>Jose</dc:creator>
  <cp:keywords/>
  <dc:description/>
  <cp:lastModifiedBy>Esteban</cp:lastModifiedBy>
  <cp:revision>0</cp:revision>
  <dcterms:created xsi:type="dcterms:W3CDTF">2022-03-28T01:23:34Z</dcterms:created>
  <dcterms:modified xsi:type="dcterms:W3CDTF">2023-03-30T15:09:53Z</dcterms:modified>
</cp:coreProperties>
</file>