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2" r:id="rId4"/>
    <p:sldId id="287" r:id="rId5"/>
    <p:sldId id="275" r:id="rId6"/>
    <p:sldId id="282" r:id="rId7"/>
    <p:sldId id="257" r:id="rId8"/>
    <p:sldId id="288" r:id="rId9"/>
  </p:sldIdLst>
  <p:sldSz cx="18288000" cy="10287000"/>
  <p:notesSz cx="6858000" cy="9144000"/>
  <p:embeddedFontLst>
    <p:embeddedFont>
      <p:font typeface="Bebas Neue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ira Sans Extra Condensed SemiBold" panose="020B060402020202020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Patrick Hand" panose="020B0604020202020204" charset="0"/>
      <p:regular r:id="rId24"/>
    </p:embeddedFont>
    <p:embeddedFont>
      <p:font typeface="Roboto" panose="020B0604020202020204" pitchFamily="2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40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FC5EA-ACD1-4E74-B015-4D9F3C545004}" type="datetimeFigureOut">
              <a:rPr lang="es-ES" smtClean="0"/>
              <a:t>09/12/2022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7C6E7-68AA-49C5-9D13-55728DA20F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25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806ada915c_0_2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806ada915c_0_2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0167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806ada915c_0_2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806ada915c_0_2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7C6E7-68AA-49C5-9D13-55728DA20F7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40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01028" y="3246800"/>
            <a:ext cx="7029000" cy="28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01028" y="6284800"/>
            <a:ext cx="70290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5733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07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1420550" y="1073300"/>
            <a:ext cx="15447000" cy="9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420550" y="2304950"/>
            <a:ext cx="15447000" cy="6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85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28800" lvl="1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>
              <a:spcBef>
                <a:spcPts val="320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>
              <a:spcBef>
                <a:spcPts val="320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>
              <a:spcBef>
                <a:spcPts val="320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>
              <a:spcBef>
                <a:spcPts val="320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>
              <a:spcBef>
                <a:spcPts val="3200"/>
              </a:spcBef>
              <a:spcAft>
                <a:spcPts val="3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09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420550" y="1073300"/>
            <a:ext cx="15447000" cy="9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1828800" lvl="1" indent="-609600">
              <a:spcBef>
                <a:spcPts val="3200"/>
              </a:spcBef>
              <a:spcAft>
                <a:spcPts val="0"/>
              </a:spcAft>
              <a:buSzPts val="1200"/>
              <a:buChar char="○"/>
              <a:defRPr sz="2400"/>
            </a:lvl2pPr>
            <a:lvl3pPr marL="2743200" lvl="2" indent="-609600">
              <a:spcBef>
                <a:spcPts val="320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3657600" lvl="3" indent="-609600">
              <a:spcBef>
                <a:spcPts val="3200"/>
              </a:spcBef>
              <a:spcAft>
                <a:spcPts val="0"/>
              </a:spcAft>
              <a:buSzPts val="1200"/>
              <a:buChar char="●"/>
              <a:defRPr sz="2400"/>
            </a:lvl4pPr>
            <a:lvl5pPr marL="4572000" lvl="4" indent="-609600">
              <a:spcBef>
                <a:spcPts val="3200"/>
              </a:spcBef>
              <a:spcAft>
                <a:spcPts val="0"/>
              </a:spcAft>
              <a:buSzPts val="1200"/>
              <a:buChar char="○"/>
              <a:defRPr sz="2400"/>
            </a:lvl5pPr>
            <a:lvl6pPr marL="5486400" lvl="5" indent="-609600">
              <a:spcBef>
                <a:spcPts val="3200"/>
              </a:spcBef>
              <a:spcAft>
                <a:spcPts val="0"/>
              </a:spcAft>
              <a:buSzPts val="1200"/>
              <a:buChar char="■"/>
              <a:defRPr sz="2400"/>
            </a:lvl6pPr>
            <a:lvl7pPr marL="6400800" lvl="6" indent="-609600">
              <a:spcBef>
                <a:spcPts val="3200"/>
              </a:spcBef>
              <a:spcAft>
                <a:spcPts val="0"/>
              </a:spcAft>
              <a:buSzPts val="1200"/>
              <a:buChar char="●"/>
              <a:defRPr sz="2400"/>
            </a:lvl7pPr>
            <a:lvl8pPr marL="7315200" lvl="7" indent="-609600">
              <a:spcBef>
                <a:spcPts val="3200"/>
              </a:spcBef>
              <a:spcAft>
                <a:spcPts val="0"/>
              </a:spcAft>
              <a:buSzPts val="1200"/>
              <a:buChar char="○"/>
              <a:defRPr sz="2400"/>
            </a:lvl8pPr>
            <a:lvl9pPr marL="8229600" lvl="8" indent="-609600">
              <a:spcBef>
                <a:spcPts val="3200"/>
              </a:spcBef>
              <a:spcAft>
                <a:spcPts val="3200"/>
              </a:spcAft>
              <a:buSzPts val="1200"/>
              <a:buChar char="■"/>
              <a:defRPr sz="24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1828800" lvl="1" indent="-609600">
              <a:spcBef>
                <a:spcPts val="3200"/>
              </a:spcBef>
              <a:spcAft>
                <a:spcPts val="0"/>
              </a:spcAft>
              <a:buSzPts val="1200"/>
              <a:buChar char="○"/>
              <a:defRPr sz="2400"/>
            </a:lvl2pPr>
            <a:lvl3pPr marL="2743200" lvl="2" indent="-609600">
              <a:spcBef>
                <a:spcPts val="320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3657600" lvl="3" indent="-609600">
              <a:spcBef>
                <a:spcPts val="3200"/>
              </a:spcBef>
              <a:spcAft>
                <a:spcPts val="0"/>
              </a:spcAft>
              <a:buSzPts val="1200"/>
              <a:buChar char="●"/>
              <a:defRPr sz="2400"/>
            </a:lvl4pPr>
            <a:lvl5pPr marL="4572000" lvl="4" indent="-609600">
              <a:spcBef>
                <a:spcPts val="3200"/>
              </a:spcBef>
              <a:spcAft>
                <a:spcPts val="0"/>
              </a:spcAft>
              <a:buSzPts val="1200"/>
              <a:buChar char="○"/>
              <a:defRPr sz="2400"/>
            </a:lvl5pPr>
            <a:lvl6pPr marL="5486400" lvl="5" indent="-609600">
              <a:spcBef>
                <a:spcPts val="3200"/>
              </a:spcBef>
              <a:spcAft>
                <a:spcPts val="0"/>
              </a:spcAft>
              <a:buSzPts val="1200"/>
              <a:buChar char="■"/>
              <a:defRPr sz="2400"/>
            </a:lvl6pPr>
            <a:lvl7pPr marL="6400800" lvl="6" indent="-609600">
              <a:spcBef>
                <a:spcPts val="3200"/>
              </a:spcBef>
              <a:spcAft>
                <a:spcPts val="0"/>
              </a:spcAft>
              <a:buSzPts val="1200"/>
              <a:buChar char="●"/>
              <a:defRPr sz="2400"/>
            </a:lvl7pPr>
            <a:lvl8pPr marL="7315200" lvl="7" indent="-609600">
              <a:spcBef>
                <a:spcPts val="3200"/>
              </a:spcBef>
              <a:spcAft>
                <a:spcPts val="0"/>
              </a:spcAft>
              <a:buSzPts val="1200"/>
              <a:buChar char="○"/>
              <a:defRPr sz="2400"/>
            </a:lvl8pPr>
            <a:lvl9pPr marL="8229600" lvl="8" indent="-609600">
              <a:spcBef>
                <a:spcPts val="3200"/>
              </a:spcBef>
              <a:spcAft>
                <a:spcPts val="3200"/>
              </a:spcAft>
              <a:buSzPts val="1200"/>
              <a:buChar char="■"/>
              <a:defRPr sz="24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65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420550" y="1073300"/>
            <a:ext cx="15447000" cy="9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8415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09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400"/>
            </a:lvl1pPr>
            <a:lvl2pPr marL="1828800" lvl="1" indent="-609600">
              <a:spcBef>
                <a:spcPts val="3200"/>
              </a:spcBef>
              <a:spcAft>
                <a:spcPts val="0"/>
              </a:spcAft>
              <a:buSzPts val="1200"/>
              <a:buChar char="○"/>
              <a:defRPr sz="2400"/>
            </a:lvl2pPr>
            <a:lvl3pPr marL="2743200" lvl="2" indent="-609600">
              <a:spcBef>
                <a:spcPts val="320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3657600" lvl="3" indent="-609600">
              <a:spcBef>
                <a:spcPts val="3200"/>
              </a:spcBef>
              <a:spcAft>
                <a:spcPts val="0"/>
              </a:spcAft>
              <a:buSzPts val="1200"/>
              <a:buChar char="●"/>
              <a:defRPr sz="2400"/>
            </a:lvl4pPr>
            <a:lvl5pPr marL="4572000" lvl="4" indent="-609600">
              <a:spcBef>
                <a:spcPts val="3200"/>
              </a:spcBef>
              <a:spcAft>
                <a:spcPts val="0"/>
              </a:spcAft>
              <a:buSzPts val="1200"/>
              <a:buChar char="○"/>
              <a:defRPr sz="2400"/>
            </a:lvl5pPr>
            <a:lvl6pPr marL="5486400" lvl="5" indent="-609600">
              <a:spcBef>
                <a:spcPts val="3200"/>
              </a:spcBef>
              <a:spcAft>
                <a:spcPts val="0"/>
              </a:spcAft>
              <a:buSzPts val="1200"/>
              <a:buChar char="■"/>
              <a:defRPr sz="2400"/>
            </a:lvl6pPr>
            <a:lvl7pPr marL="6400800" lvl="6" indent="-609600">
              <a:spcBef>
                <a:spcPts val="3200"/>
              </a:spcBef>
              <a:spcAft>
                <a:spcPts val="0"/>
              </a:spcAft>
              <a:buSzPts val="1200"/>
              <a:buChar char="●"/>
              <a:defRPr sz="2400"/>
            </a:lvl7pPr>
            <a:lvl8pPr marL="7315200" lvl="7" indent="-609600">
              <a:spcBef>
                <a:spcPts val="3200"/>
              </a:spcBef>
              <a:spcAft>
                <a:spcPts val="0"/>
              </a:spcAft>
              <a:buSzPts val="1200"/>
              <a:buChar char="○"/>
              <a:defRPr sz="2400"/>
            </a:lvl8pPr>
            <a:lvl9pPr marL="8229600" lvl="8" indent="-609600">
              <a:spcBef>
                <a:spcPts val="3200"/>
              </a:spcBef>
              <a:spcAft>
                <a:spcPts val="3200"/>
              </a:spcAft>
              <a:buSzPts val="1200"/>
              <a:buChar char="■"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949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171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4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914400" lvl="0" indent="-685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28800" lvl="1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>
              <a:spcBef>
                <a:spcPts val="320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>
              <a:spcBef>
                <a:spcPts val="320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>
              <a:spcBef>
                <a:spcPts val="320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>
              <a:spcBef>
                <a:spcPts val="320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>
              <a:spcBef>
                <a:spcPts val="3200"/>
              </a:spcBef>
              <a:spcAft>
                <a:spcPts val="3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563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914400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328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858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28800" lvl="1" indent="-635000" algn="ctr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 algn="ctr">
              <a:spcBef>
                <a:spcPts val="320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 algn="ctr">
              <a:spcBef>
                <a:spcPts val="320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 algn="ctr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 algn="ctr">
              <a:spcBef>
                <a:spcPts val="320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 algn="ctr">
              <a:spcBef>
                <a:spcPts val="320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 algn="ctr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 algn="ctr">
              <a:spcBef>
                <a:spcPts val="3200"/>
              </a:spcBef>
              <a:spcAft>
                <a:spcPts val="3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076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5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20550" y="1073300"/>
            <a:ext cx="154470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0550" y="2304950"/>
            <a:ext cx="15447000" cy="6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12871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marianocabrera.com/ahorrar-en-el-supermercado-mas-una-lista-para-descarga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powerbi.com/reportEmbed?reportId=7dc237a7-855d-4e07-bc74-582495889db5&amp;autoAuth=true&amp;ctid=24a632fe-9754-48c6-b0a6-be004693446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s supermercados más baratos y más caros para hacer la compra este 2022,  según la OCU | Actualidad | LOS40">
            <a:extLst>
              <a:ext uri="{FF2B5EF4-FFF2-40B4-BE49-F238E27FC236}">
                <a16:creationId xmlns:a16="http://schemas.microsoft.com/office/drawing/2014/main" id="{92E2C170-6045-4220-9281-4BD83940E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90" b="6546"/>
          <a:stretch/>
        </p:blipFill>
        <p:spPr bwMode="auto">
          <a:xfrm>
            <a:off x="1" y="-47187"/>
            <a:ext cx="18288000" cy="103341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Freeform 4"/>
          <p:cNvSpPr/>
          <p:nvPr/>
        </p:nvSpPr>
        <p:spPr>
          <a:xfrm>
            <a:off x="0" y="9608100"/>
            <a:ext cx="18287999" cy="822741"/>
          </a:xfrm>
          <a:custGeom>
            <a:avLst/>
            <a:gdLst/>
            <a:ahLst/>
            <a:cxnLst/>
            <a:rect l="l" t="t" r="r" b="b"/>
            <a:pathLst>
              <a:path w="2058649" h="162211">
                <a:moveTo>
                  <a:pt x="0" y="0"/>
                </a:moveTo>
                <a:lnTo>
                  <a:pt x="2058649" y="0"/>
                </a:lnTo>
                <a:lnTo>
                  <a:pt x="2058649" y="162211"/>
                </a:lnTo>
                <a:lnTo>
                  <a:pt x="0" y="162211"/>
                </a:ln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r>
              <a:rPr lang="es-ES" sz="4000" dirty="0">
                <a:latin typeface="Montserrat" pitchFamily="2" charset="0"/>
              </a:rPr>
              <a:t>Esteban Mangado Pontes</a:t>
            </a:r>
            <a:r>
              <a:rPr lang="es-ES" sz="4400" dirty="0">
                <a:latin typeface="Montserrat" pitchFamily="2" charset="0"/>
              </a:rPr>
              <a:t>					      			</a:t>
            </a:r>
            <a:r>
              <a:rPr lang="es-ES" sz="3600" dirty="0">
                <a:latin typeface="Montserrat" pitchFamily="2" charset="0"/>
              </a:rPr>
              <a:t>Data </a:t>
            </a:r>
            <a:r>
              <a:rPr lang="es-ES" sz="3600" dirty="0" err="1">
                <a:latin typeface="Montserrat" pitchFamily="2" charset="0"/>
              </a:rPr>
              <a:t>Science</a:t>
            </a:r>
            <a:r>
              <a:rPr lang="es-ES" sz="3600" dirty="0">
                <a:latin typeface="Montserrat" pitchFamily="2" charset="0"/>
              </a:rPr>
              <a:t> 22/23</a:t>
            </a:r>
            <a:endParaRPr lang="es-ES" sz="4400" dirty="0">
              <a:latin typeface="Montserrat" pitchFamily="2" charset="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0" y="678900"/>
            <a:ext cx="7924800" cy="2427045"/>
          </a:xfrm>
          <a:custGeom>
            <a:avLst/>
            <a:gdLst/>
            <a:ahLst/>
            <a:cxnLst/>
            <a:rect l="l" t="t" r="r" b="b"/>
            <a:pathLst>
              <a:path w="1536012" h="156984">
                <a:moveTo>
                  <a:pt x="0" y="0"/>
                </a:moveTo>
                <a:lnTo>
                  <a:pt x="1536012" y="0"/>
                </a:lnTo>
                <a:lnTo>
                  <a:pt x="1536012" y="156984"/>
                </a:lnTo>
                <a:lnTo>
                  <a:pt x="0" y="156984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10" name="Freeform 10"/>
          <p:cNvSpPr/>
          <p:nvPr/>
        </p:nvSpPr>
        <p:spPr>
          <a:xfrm>
            <a:off x="-55921" y="3473290"/>
            <a:ext cx="5919770" cy="738664"/>
          </a:xfrm>
          <a:custGeom>
            <a:avLst/>
            <a:gdLst/>
            <a:ahLst/>
            <a:cxnLst/>
            <a:rect l="l" t="t" r="r" b="b"/>
            <a:pathLst>
              <a:path w="1536012" h="156984">
                <a:moveTo>
                  <a:pt x="0" y="0"/>
                </a:moveTo>
                <a:lnTo>
                  <a:pt x="1536012" y="0"/>
                </a:lnTo>
                <a:lnTo>
                  <a:pt x="1536012" y="156984"/>
                </a:lnTo>
                <a:lnTo>
                  <a:pt x="0" y="156984"/>
                </a:lnTo>
                <a:close/>
              </a:path>
            </a:pathLst>
          </a:custGeom>
          <a:solidFill>
            <a:srgbClr val="7ED8FD"/>
          </a:solidFill>
        </p:spPr>
      </p:sp>
      <p:sp>
        <p:nvSpPr>
          <p:cNvPr id="15" name="TextBox 15"/>
          <p:cNvSpPr txBox="1"/>
          <p:nvPr/>
        </p:nvSpPr>
        <p:spPr>
          <a:xfrm>
            <a:off x="0" y="756321"/>
            <a:ext cx="7924800" cy="2305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267"/>
              </a:lnSpc>
              <a:spcBef>
                <a:spcPct val="0"/>
              </a:spcBef>
            </a:pPr>
            <a:r>
              <a:rPr lang="en-US" sz="6000" u="none" dirty="0">
                <a:solidFill>
                  <a:srgbClr val="12222B"/>
                </a:solidFill>
                <a:latin typeface="Bebas Neue" panose="020B0606020202050201" pitchFamily="34" charset="0"/>
              </a:rPr>
              <a:t>Cesta de la </a:t>
            </a:r>
            <a:r>
              <a:rPr lang="en-US" sz="6000" u="none" dirty="0" err="1">
                <a:solidFill>
                  <a:srgbClr val="12222B"/>
                </a:solidFill>
                <a:latin typeface="Bebas Neue" panose="020B0606020202050201" pitchFamily="34" charset="0"/>
              </a:rPr>
              <a:t>compra</a:t>
            </a:r>
            <a:r>
              <a:rPr lang="en-US" sz="6000" u="none" dirty="0">
                <a:solidFill>
                  <a:srgbClr val="12222B"/>
                </a:solidFill>
                <a:latin typeface="Bebas Neue" panose="020B0606020202050201" pitchFamily="34" charset="0"/>
              </a:rPr>
              <a:t>:</a:t>
            </a:r>
          </a:p>
          <a:p>
            <a:pPr marL="0" lvl="0" indent="0" algn="ctr">
              <a:lnSpc>
                <a:spcPts val="9267"/>
              </a:lnSpc>
              <a:spcBef>
                <a:spcPct val="0"/>
              </a:spcBef>
            </a:pPr>
            <a:r>
              <a:rPr lang="en-US" sz="6000" u="none" dirty="0" err="1">
                <a:solidFill>
                  <a:srgbClr val="12222B"/>
                </a:solidFill>
                <a:latin typeface="Bebas Neue" panose="020B0606020202050201" pitchFamily="34" charset="0"/>
              </a:rPr>
              <a:t>análisis</a:t>
            </a:r>
            <a:r>
              <a:rPr lang="en-US" sz="6000" u="none" dirty="0">
                <a:solidFill>
                  <a:srgbClr val="12222B"/>
                </a:solidFill>
                <a:latin typeface="Bebas Neue" panose="020B0606020202050201" pitchFamily="34" charset="0"/>
              </a:rPr>
              <a:t> temporal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0B63E27-F00E-4359-9196-D709ED86C781}"/>
              </a:ext>
            </a:extLst>
          </p:cNvPr>
          <p:cNvSpPr txBox="1"/>
          <p:nvPr/>
        </p:nvSpPr>
        <p:spPr>
          <a:xfrm>
            <a:off x="-55921" y="3617131"/>
            <a:ext cx="5710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none" dirty="0">
                <a:solidFill>
                  <a:srgbClr val="2C434E"/>
                </a:solidFill>
                <a:latin typeface="Montserrat" pitchFamily="2" charset="0"/>
              </a:rPr>
              <a:t>Exploratory Data Analysis</a:t>
            </a:r>
          </a:p>
          <a:p>
            <a:pPr algn="ctr"/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8"/>
          <p:cNvGrpSpPr/>
          <p:nvPr/>
        </p:nvGrpSpPr>
        <p:grpSpPr>
          <a:xfrm>
            <a:off x="0" y="9983250"/>
            <a:ext cx="1028700" cy="303750"/>
            <a:chOff x="0" y="0"/>
            <a:chExt cx="270933" cy="800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7259300" y="0"/>
            <a:ext cx="1028700" cy="303750"/>
            <a:chOff x="0" y="0"/>
            <a:chExt cx="270933" cy="800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0" y="0"/>
            <a:ext cx="1028700" cy="303750"/>
            <a:chOff x="0" y="0"/>
            <a:chExt cx="270933" cy="800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7259300" y="9983250"/>
            <a:ext cx="1028700" cy="303750"/>
            <a:chOff x="0" y="0"/>
            <a:chExt cx="270933" cy="800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1543052" y="1068691"/>
            <a:ext cx="5868702" cy="788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6000" dirty="0">
                <a:solidFill>
                  <a:srgbClr val="12222B"/>
                </a:solidFill>
                <a:latin typeface="Bebas Neue" panose="020B0606020202050201" pitchFamily="34" charset="0"/>
              </a:rPr>
              <a:t>JUSTIFICACIÓN</a:t>
            </a:r>
            <a:endParaRPr lang="en-US" sz="6000" u="none" dirty="0">
              <a:solidFill>
                <a:srgbClr val="12222B"/>
              </a:solidFill>
              <a:latin typeface="Bebas Neue" panose="020B0606020202050201" pitchFamily="34" charset="0"/>
            </a:endParaRPr>
          </a:p>
        </p:txBody>
      </p:sp>
      <p:pic>
        <p:nvPicPr>
          <p:cNvPr id="54" name="Imagen 53">
            <a:extLst>
              <a:ext uri="{FF2B5EF4-FFF2-40B4-BE49-F238E27FC236}">
                <a16:creationId xmlns:a16="http://schemas.microsoft.com/office/drawing/2014/main" id="{B10223A7-C476-49E1-9ECA-1434493E6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9521">
            <a:off x="731524" y="2141216"/>
            <a:ext cx="4709160" cy="3177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00" name="Picture 4" descr="Un famoso supermercado dejará de imprimir los tickets de compra desde enero">
            <a:extLst>
              <a:ext uri="{FF2B5EF4-FFF2-40B4-BE49-F238E27FC236}">
                <a16:creationId xmlns:a16="http://schemas.microsoft.com/office/drawing/2014/main" id="{3851F185-FBE6-4A33-982B-A3F5046D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321" y="2316353"/>
            <a:ext cx="7505700" cy="565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A620442D-9280-4F77-B2B0-32088079B3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0504">
            <a:off x="1036051" y="4185363"/>
            <a:ext cx="7257078" cy="26528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785AF33E-ACD1-42C2-A054-173113ABC8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648" y="3382734"/>
            <a:ext cx="4861560" cy="62941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8A5A41C-7BEC-4989-A1F8-6FE37FE611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5096">
            <a:off x="3624506" y="2250615"/>
            <a:ext cx="5411927" cy="2958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F5523A03-B42D-4792-9224-0CD4678956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769" y="6271252"/>
            <a:ext cx="8748518" cy="28577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1ADD536-285F-4EC2-B2E7-97D55F066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49535" y="2927037"/>
            <a:ext cx="18337535" cy="737425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EE3D7295-3D27-4040-991B-2B2AD0F7F8A7}"/>
              </a:ext>
            </a:extLst>
          </p:cNvPr>
          <p:cNvSpPr/>
          <p:nvPr/>
        </p:nvSpPr>
        <p:spPr>
          <a:xfrm>
            <a:off x="-49535" y="2247900"/>
            <a:ext cx="18337535" cy="2968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Google Shape;2233;p41">
            <a:extLst>
              <a:ext uri="{FF2B5EF4-FFF2-40B4-BE49-F238E27FC236}">
                <a16:creationId xmlns:a16="http://schemas.microsoft.com/office/drawing/2014/main" id="{9F1E8E95-7EA8-4DA2-8C09-5CA4A7C852F7}"/>
              </a:ext>
            </a:extLst>
          </p:cNvPr>
          <p:cNvSpPr txBox="1"/>
          <p:nvPr/>
        </p:nvSpPr>
        <p:spPr>
          <a:xfrm>
            <a:off x="457201" y="3619500"/>
            <a:ext cx="17830799" cy="78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algn="ctr" defTabSz="1828800">
              <a:buClr>
                <a:srgbClr val="000000"/>
              </a:buClr>
            </a:pPr>
            <a:r>
              <a:rPr lang="en" sz="3400" b="1" kern="0" dirty="0">
                <a:solidFill>
                  <a:srgbClr val="434343"/>
                </a:solidFill>
                <a:latin typeface="Montserrat" pitchFamily="2" charset="0"/>
                <a:ea typeface="Fira Sans Extra Condensed Medium"/>
                <a:cs typeface="Fira Sans Extra Condensed Medium"/>
                <a:sym typeface="Fira Sans Extra Condensed Medium"/>
              </a:rPr>
              <a:t>Análisis de la evolución temporal de los precios  de productos </a:t>
            </a:r>
          </a:p>
          <a:p>
            <a:pPr algn="ctr" defTabSz="1828800">
              <a:buClr>
                <a:srgbClr val="000000"/>
              </a:buClr>
            </a:pPr>
            <a:r>
              <a:rPr lang="en" sz="9600" kern="0" dirty="0">
                <a:solidFill>
                  <a:srgbClr val="434343"/>
                </a:solidFill>
                <a:latin typeface="Montserrat" pitchFamily="2" charset="0"/>
                <a:ea typeface="Fira Sans Extra Condensed Medium"/>
                <a:cs typeface="Fira Sans Extra Condensed Medium"/>
                <a:sym typeface="Fira Sans Extra Condensed Medium"/>
              </a:rPr>
              <a:t>+</a:t>
            </a:r>
          </a:p>
          <a:p>
            <a:pPr algn="ctr" defTabSz="1828800">
              <a:buClr>
                <a:srgbClr val="000000"/>
              </a:buClr>
            </a:pPr>
            <a:r>
              <a:rPr lang="en" sz="3400" b="1" kern="0" dirty="0">
                <a:solidFill>
                  <a:srgbClr val="434343"/>
                </a:solidFill>
                <a:latin typeface="Montserrat" pitchFamily="2" charset="0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s-ES" sz="3400" b="1" kern="0" dirty="0">
                <a:solidFill>
                  <a:srgbClr val="434343"/>
                </a:solidFill>
                <a:latin typeface="Montserrat" pitchFamily="2" charset="0"/>
                <a:ea typeface="Fira Sans Extra Condensed Medium"/>
                <a:cs typeface="Fira Sans Extra Condensed Medium"/>
                <a:sym typeface="Fira Sans Extra Condensed Medium"/>
              </a:rPr>
              <a:t>Comparativa entre los supermercados líderes</a:t>
            </a:r>
          </a:p>
          <a:p>
            <a:pPr algn="ctr" defTabSz="1828800">
              <a:buClr>
                <a:srgbClr val="000000"/>
              </a:buClr>
            </a:pPr>
            <a:endParaRPr sz="3400" b="1" kern="0" dirty="0">
              <a:solidFill>
                <a:srgbClr val="434343"/>
              </a:solidFill>
              <a:latin typeface="Montserrat" pitchFamily="2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" name="TextBox 51">
            <a:extLst>
              <a:ext uri="{FF2B5EF4-FFF2-40B4-BE49-F238E27FC236}">
                <a16:creationId xmlns:a16="http://schemas.microsoft.com/office/drawing/2014/main" id="{CC98001E-4139-4D98-89A2-6C3D2C1781A1}"/>
              </a:ext>
            </a:extLst>
          </p:cNvPr>
          <p:cNvSpPr txBox="1"/>
          <p:nvPr/>
        </p:nvSpPr>
        <p:spPr>
          <a:xfrm>
            <a:off x="-381000" y="915345"/>
            <a:ext cx="5868702" cy="788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6000" dirty="0">
                <a:solidFill>
                  <a:srgbClr val="12222B"/>
                </a:solidFill>
                <a:latin typeface="Bebas Neue" panose="020B0606020202050201" pitchFamily="34" charset="0"/>
              </a:rPr>
              <a:t>OBJETIVO</a:t>
            </a:r>
            <a:endParaRPr lang="en-US" sz="6000" u="none" dirty="0">
              <a:solidFill>
                <a:srgbClr val="12222B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4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La lista de los supermercados más baratos de Vigo, según la OCU">
            <a:extLst>
              <a:ext uri="{FF2B5EF4-FFF2-40B4-BE49-F238E27FC236}">
                <a16:creationId xmlns:a16="http://schemas.microsoft.com/office/drawing/2014/main" id="{023E6E43-8D29-46D8-8C4E-5CD5128593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1"/>
          <a:stretch/>
        </p:blipFill>
        <p:spPr bwMode="auto">
          <a:xfrm>
            <a:off x="0" y="0"/>
            <a:ext cx="18288000" cy="637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"/>
          <p:cNvGrpSpPr/>
          <p:nvPr/>
        </p:nvGrpSpPr>
        <p:grpSpPr>
          <a:xfrm>
            <a:off x="1728980" y="5593536"/>
            <a:ext cx="3130517" cy="313051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7665319" y="5673487"/>
            <a:ext cx="2957359" cy="2970615"/>
          </a:xfrm>
          <a:custGeom>
            <a:avLst/>
            <a:gdLst/>
            <a:ahLst/>
            <a:cxnLst/>
            <a:rect l="l" t="t" r="r" b="b"/>
            <a:pathLst>
              <a:path w="809173" h="81280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8" name="TextBox 8"/>
          <p:cNvSpPr txBox="1"/>
          <p:nvPr/>
        </p:nvSpPr>
        <p:spPr>
          <a:xfrm>
            <a:off x="7937188" y="5812735"/>
            <a:ext cx="2413625" cy="255287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940"/>
              </a:lnSpc>
            </a:pPr>
            <a:endParaRPr/>
          </a:p>
        </p:txBody>
      </p:sp>
      <p:sp>
        <p:nvSpPr>
          <p:cNvPr id="10" name="Freeform 10"/>
          <p:cNvSpPr/>
          <p:nvPr/>
        </p:nvSpPr>
        <p:spPr>
          <a:xfrm>
            <a:off x="13428503" y="5593536"/>
            <a:ext cx="3116548" cy="3130517"/>
          </a:xfrm>
          <a:custGeom>
            <a:avLst/>
            <a:gdLst/>
            <a:ahLst/>
            <a:cxnLst/>
            <a:rect l="l" t="t" r="r" b="b"/>
            <a:pathLst>
              <a:path w="809173" h="81280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1" name="TextBox 11"/>
          <p:cNvSpPr txBox="1"/>
          <p:nvPr/>
        </p:nvSpPr>
        <p:spPr>
          <a:xfrm>
            <a:off x="13715006" y="5740279"/>
            <a:ext cx="2543545" cy="269028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940"/>
              </a:lnSpc>
            </a:pPr>
            <a:endParaRPr/>
          </a:p>
        </p:txBody>
      </p:sp>
      <p:sp>
        <p:nvSpPr>
          <p:cNvPr id="15" name="Freeform 15"/>
          <p:cNvSpPr/>
          <p:nvPr/>
        </p:nvSpPr>
        <p:spPr>
          <a:xfrm>
            <a:off x="1504386" y="5450449"/>
            <a:ext cx="3579702" cy="3416690"/>
          </a:xfrm>
          <a:custGeom>
            <a:avLst/>
            <a:gdLst/>
            <a:ahLst/>
            <a:cxnLst/>
            <a:rect l="l" t="t" r="r" b="b"/>
            <a:pathLst>
              <a:path w="2665449" h="2544070">
                <a:moveTo>
                  <a:pt x="1332725" y="2035"/>
                </a:moveTo>
                <a:cubicBezTo>
                  <a:pt x="1787805" y="0"/>
                  <a:pt x="2209190" y="241614"/>
                  <a:pt x="2437320" y="635390"/>
                </a:cubicBezTo>
                <a:cubicBezTo>
                  <a:pt x="2665450" y="1029165"/>
                  <a:pt x="2665450" y="1514905"/>
                  <a:pt x="2437320" y="1908680"/>
                </a:cubicBezTo>
                <a:cubicBezTo>
                  <a:pt x="2209190" y="2302456"/>
                  <a:pt x="1787805" y="2544070"/>
                  <a:pt x="1332725" y="2542035"/>
                </a:cubicBezTo>
                <a:cubicBezTo>
                  <a:pt x="877645" y="2544070"/>
                  <a:pt x="456260" y="2302456"/>
                  <a:pt x="228130" y="1908680"/>
                </a:cubicBezTo>
                <a:cubicBezTo>
                  <a:pt x="0" y="1514905"/>
                  <a:pt x="0" y="1029165"/>
                  <a:pt x="228130" y="635390"/>
                </a:cubicBezTo>
                <a:cubicBezTo>
                  <a:pt x="456260" y="241614"/>
                  <a:pt x="877645" y="0"/>
                  <a:pt x="1332725" y="2035"/>
                </a:cubicBezTo>
                <a:lnTo>
                  <a:pt x="1332725" y="179835"/>
                </a:lnTo>
                <a:cubicBezTo>
                  <a:pt x="941356" y="178085"/>
                  <a:pt x="578965" y="385873"/>
                  <a:pt x="382773" y="724520"/>
                </a:cubicBezTo>
                <a:cubicBezTo>
                  <a:pt x="186582" y="1063167"/>
                  <a:pt x="186582" y="1480903"/>
                  <a:pt x="382773" y="1819550"/>
                </a:cubicBezTo>
                <a:cubicBezTo>
                  <a:pt x="578965" y="2158197"/>
                  <a:pt x="941356" y="2365985"/>
                  <a:pt x="1332725" y="2364235"/>
                </a:cubicBezTo>
                <a:cubicBezTo>
                  <a:pt x="1724094" y="2365985"/>
                  <a:pt x="2086485" y="2158197"/>
                  <a:pt x="2282677" y="1819550"/>
                </a:cubicBezTo>
                <a:cubicBezTo>
                  <a:pt x="2478868" y="1480903"/>
                  <a:pt x="2478868" y="1063167"/>
                  <a:pt x="2282677" y="724520"/>
                </a:cubicBezTo>
                <a:cubicBezTo>
                  <a:pt x="2086485" y="385873"/>
                  <a:pt x="1724094" y="178085"/>
                  <a:pt x="1332725" y="179835"/>
                </a:cubicBezTo>
                <a:close/>
              </a:path>
            </a:pathLst>
          </a:custGeom>
          <a:solidFill>
            <a:srgbClr val="494F56"/>
          </a:solidFill>
        </p:spPr>
      </p:sp>
      <p:sp>
        <p:nvSpPr>
          <p:cNvPr id="20" name="Freeform 20"/>
          <p:cNvSpPr/>
          <p:nvPr/>
        </p:nvSpPr>
        <p:spPr>
          <a:xfrm>
            <a:off x="7354148" y="5450449"/>
            <a:ext cx="3579702" cy="3416690"/>
          </a:xfrm>
          <a:custGeom>
            <a:avLst/>
            <a:gdLst/>
            <a:ahLst/>
            <a:cxnLst/>
            <a:rect l="l" t="t" r="r" b="b"/>
            <a:pathLst>
              <a:path w="2665449" h="2544070">
                <a:moveTo>
                  <a:pt x="1332725" y="2035"/>
                </a:moveTo>
                <a:cubicBezTo>
                  <a:pt x="1787805" y="0"/>
                  <a:pt x="2209190" y="241614"/>
                  <a:pt x="2437320" y="635390"/>
                </a:cubicBezTo>
                <a:cubicBezTo>
                  <a:pt x="2665450" y="1029165"/>
                  <a:pt x="2665450" y="1514905"/>
                  <a:pt x="2437320" y="1908680"/>
                </a:cubicBezTo>
                <a:cubicBezTo>
                  <a:pt x="2209190" y="2302456"/>
                  <a:pt x="1787805" y="2544070"/>
                  <a:pt x="1332725" y="2542035"/>
                </a:cubicBezTo>
                <a:cubicBezTo>
                  <a:pt x="877645" y="2544070"/>
                  <a:pt x="456260" y="2302456"/>
                  <a:pt x="228130" y="1908680"/>
                </a:cubicBezTo>
                <a:cubicBezTo>
                  <a:pt x="0" y="1514905"/>
                  <a:pt x="0" y="1029165"/>
                  <a:pt x="228130" y="635390"/>
                </a:cubicBezTo>
                <a:cubicBezTo>
                  <a:pt x="456260" y="241614"/>
                  <a:pt x="877645" y="0"/>
                  <a:pt x="1332725" y="2035"/>
                </a:cubicBezTo>
                <a:lnTo>
                  <a:pt x="1332725" y="179835"/>
                </a:lnTo>
                <a:cubicBezTo>
                  <a:pt x="941356" y="178085"/>
                  <a:pt x="578965" y="385873"/>
                  <a:pt x="382773" y="724520"/>
                </a:cubicBezTo>
                <a:cubicBezTo>
                  <a:pt x="186582" y="1063167"/>
                  <a:pt x="186582" y="1480903"/>
                  <a:pt x="382773" y="1819550"/>
                </a:cubicBezTo>
                <a:cubicBezTo>
                  <a:pt x="578965" y="2158197"/>
                  <a:pt x="941356" y="2365985"/>
                  <a:pt x="1332725" y="2364235"/>
                </a:cubicBezTo>
                <a:cubicBezTo>
                  <a:pt x="1724094" y="2365985"/>
                  <a:pt x="2086485" y="2158197"/>
                  <a:pt x="2282677" y="1819550"/>
                </a:cubicBezTo>
                <a:cubicBezTo>
                  <a:pt x="2478868" y="1480903"/>
                  <a:pt x="2478868" y="1063167"/>
                  <a:pt x="2282677" y="724520"/>
                </a:cubicBezTo>
                <a:cubicBezTo>
                  <a:pt x="2086485" y="385873"/>
                  <a:pt x="1724094" y="178085"/>
                  <a:pt x="1332725" y="179835"/>
                </a:cubicBezTo>
                <a:close/>
              </a:path>
            </a:pathLst>
          </a:custGeom>
          <a:solidFill>
            <a:srgbClr val="494F56"/>
          </a:solidFill>
        </p:spPr>
      </p:sp>
      <p:sp>
        <p:nvSpPr>
          <p:cNvPr id="25" name="Freeform 25"/>
          <p:cNvSpPr/>
          <p:nvPr/>
        </p:nvSpPr>
        <p:spPr>
          <a:xfrm>
            <a:off x="13203772" y="5450449"/>
            <a:ext cx="3579702" cy="3416690"/>
          </a:xfrm>
          <a:custGeom>
            <a:avLst/>
            <a:gdLst/>
            <a:ahLst/>
            <a:cxnLst/>
            <a:rect l="l" t="t" r="r" b="b"/>
            <a:pathLst>
              <a:path w="2665449" h="2544070">
                <a:moveTo>
                  <a:pt x="1332725" y="2035"/>
                </a:moveTo>
                <a:cubicBezTo>
                  <a:pt x="1787805" y="0"/>
                  <a:pt x="2209190" y="241614"/>
                  <a:pt x="2437320" y="635390"/>
                </a:cubicBezTo>
                <a:cubicBezTo>
                  <a:pt x="2665450" y="1029165"/>
                  <a:pt x="2665450" y="1514905"/>
                  <a:pt x="2437320" y="1908680"/>
                </a:cubicBezTo>
                <a:cubicBezTo>
                  <a:pt x="2209190" y="2302456"/>
                  <a:pt x="1787805" y="2544070"/>
                  <a:pt x="1332725" y="2542035"/>
                </a:cubicBezTo>
                <a:cubicBezTo>
                  <a:pt x="877645" y="2544070"/>
                  <a:pt x="456260" y="2302456"/>
                  <a:pt x="228130" y="1908680"/>
                </a:cubicBezTo>
                <a:cubicBezTo>
                  <a:pt x="0" y="1514905"/>
                  <a:pt x="0" y="1029165"/>
                  <a:pt x="228130" y="635390"/>
                </a:cubicBezTo>
                <a:cubicBezTo>
                  <a:pt x="456260" y="241614"/>
                  <a:pt x="877645" y="0"/>
                  <a:pt x="1332725" y="2035"/>
                </a:cubicBezTo>
                <a:lnTo>
                  <a:pt x="1332725" y="179835"/>
                </a:lnTo>
                <a:cubicBezTo>
                  <a:pt x="941356" y="178085"/>
                  <a:pt x="578965" y="385873"/>
                  <a:pt x="382773" y="724520"/>
                </a:cubicBezTo>
                <a:cubicBezTo>
                  <a:pt x="186582" y="1063167"/>
                  <a:pt x="186582" y="1480903"/>
                  <a:pt x="382773" y="1819550"/>
                </a:cubicBezTo>
                <a:cubicBezTo>
                  <a:pt x="578965" y="2158197"/>
                  <a:pt x="941356" y="2365985"/>
                  <a:pt x="1332725" y="2364235"/>
                </a:cubicBezTo>
                <a:cubicBezTo>
                  <a:pt x="1724094" y="2365985"/>
                  <a:pt x="2086485" y="2158197"/>
                  <a:pt x="2282677" y="1819550"/>
                </a:cubicBezTo>
                <a:cubicBezTo>
                  <a:pt x="2478868" y="1480903"/>
                  <a:pt x="2478868" y="1063167"/>
                  <a:pt x="2282677" y="724520"/>
                </a:cubicBezTo>
                <a:cubicBezTo>
                  <a:pt x="2086485" y="385873"/>
                  <a:pt x="1724094" y="178085"/>
                  <a:pt x="1332725" y="179835"/>
                </a:cubicBezTo>
                <a:close/>
              </a:path>
            </a:pathLst>
          </a:custGeom>
          <a:solidFill>
            <a:srgbClr val="494F56"/>
          </a:solidFill>
        </p:spPr>
      </p:sp>
      <p:sp>
        <p:nvSpPr>
          <p:cNvPr id="31" name="Freeform 31"/>
          <p:cNvSpPr/>
          <p:nvPr/>
        </p:nvSpPr>
        <p:spPr>
          <a:xfrm>
            <a:off x="0" y="9983250"/>
            <a:ext cx="1028700" cy="303750"/>
          </a:xfrm>
          <a:custGeom>
            <a:avLst/>
            <a:gdLst/>
            <a:ahLst/>
            <a:cxnLst/>
            <a:rect l="l" t="t" r="r" b="b"/>
            <a:pathLst>
              <a:path w="270933" h="80000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7ED8FD"/>
          </a:solidFill>
        </p:spPr>
      </p:sp>
      <p:sp>
        <p:nvSpPr>
          <p:cNvPr id="34" name="Freeform 34"/>
          <p:cNvSpPr/>
          <p:nvPr/>
        </p:nvSpPr>
        <p:spPr>
          <a:xfrm>
            <a:off x="17259300" y="0"/>
            <a:ext cx="1028700" cy="303750"/>
          </a:xfrm>
          <a:custGeom>
            <a:avLst/>
            <a:gdLst/>
            <a:ahLst/>
            <a:cxnLst/>
            <a:rect l="l" t="t" r="r" b="b"/>
            <a:pathLst>
              <a:path w="270933" h="80000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7ED8FD"/>
          </a:solidFill>
        </p:spPr>
      </p:sp>
      <p:sp>
        <p:nvSpPr>
          <p:cNvPr id="37" name="Freeform 37"/>
          <p:cNvSpPr/>
          <p:nvPr/>
        </p:nvSpPr>
        <p:spPr>
          <a:xfrm>
            <a:off x="0" y="0"/>
            <a:ext cx="1028700" cy="303750"/>
          </a:xfrm>
          <a:custGeom>
            <a:avLst/>
            <a:gdLst/>
            <a:ahLst/>
            <a:cxnLst/>
            <a:rect l="l" t="t" r="r" b="b"/>
            <a:pathLst>
              <a:path w="270933" h="80000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B4B4B4"/>
          </a:solidFill>
        </p:spPr>
      </p:sp>
      <p:sp>
        <p:nvSpPr>
          <p:cNvPr id="40" name="Freeform 40"/>
          <p:cNvSpPr/>
          <p:nvPr/>
        </p:nvSpPr>
        <p:spPr>
          <a:xfrm>
            <a:off x="17259300" y="9983250"/>
            <a:ext cx="1028700" cy="303750"/>
          </a:xfrm>
          <a:custGeom>
            <a:avLst/>
            <a:gdLst/>
            <a:ahLst/>
            <a:cxnLst/>
            <a:rect l="l" t="t" r="r" b="b"/>
            <a:pathLst>
              <a:path w="270933" h="80000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B4B4B4"/>
          </a:solidFill>
        </p:spPr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5D91713F-9999-43DD-9B57-0A7898741A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41" y="6132366"/>
            <a:ext cx="2543546" cy="1907660"/>
          </a:xfrm>
          <a:prstGeom prst="rect">
            <a:avLst/>
          </a:prstGeom>
        </p:spPr>
      </p:pic>
      <p:pic>
        <p:nvPicPr>
          <p:cNvPr id="43" name="Picture 2" descr="DIA (supermercados) - Wikipedia, la enciclopedia libre">
            <a:extLst>
              <a:ext uri="{FF2B5EF4-FFF2-40B4-BE49-F238E27FC236}">
                <a16:creationId xmlns:a16="http://schemas.microsoft.com/office/drawing/2014/main" id="{0B577F96-B81A-4F52-AC48-8CDE498A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564" y="6493778"/>
            <a:ext cx="2136868" cy="118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Mercadona Alovera | Logotipo de jugo, Logotipo de tienda, Diseño de  supermercado">
            <a:extLst>
              <a:ext uri="{FF2B5EF4-FFF2-40B4-BE49-F238E27FC236}">
                <a16:creationId xmlns:a16="http://schemas.microsoft.com/office/drawing/2014/main" id="{179E5461-739B-4924-8F82-4FD1C1FA8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6665" y="5848285"/>
            <a:ext cx="2088714" cy="237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4" name="Google Shape;2214;p41"/>
          <p:cNvGrpSpPr/>
          <p:nvPr/>
        </p:nvGrpSpPr>
        <p:grpSpPr>
          <a:xfrm>
            <a:off x="6846807" y="4580317"/>
            <a:ext cx="7587755" cy="5302601"/>
            <a:chOff x="2896350" y="2120294"/>
            <a:chExt cx="2579800" cy="2092381"/>
          </a:xfrm>
        </p:grpSpPr>
        <p:grpSp>
          <p:nvGrpSpPr>
            <p:cNvPr id="2215" name="Google Shape;2215;p41"/>
            <p:cNvGrpSpPr/>
            <p:nvPr/>
          </p:nvGrpSpPr>
          <p:grpSpPr>
            <a:xfrm rot="10800000" flipH="1">
              <a:off x="3579750" y="3694875"/>
              <a:ext cx="1896400" cy="517800"/>
              <a:chOff x="5343650" y="1295775"/>
              <a:chExt cx="1896400" cy="517800"/>
            </a:xfrm>
          </p:grpSpPr>
          <p:sp>
            <p:nvSpPr>
              <p:cNvPr id="2216" name="Google Shape;2216;p41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6360" extrusionOk="0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latin typeface="Montserrat" pitchFamily="2" charset="0"/>
                  <a:cs typeface="Arial"/>
                  <a:sym typeface="Arial"/>
                </a:endParaRPr>
              </a:p>
            </p:txBody>
          </p:sp>
          <p:sp>
            <p:nvSpPr>
              <p:cNvPr id="2217" name="Google Shape;2217;p41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avLst/>
                <a:gdLst/>
                <a:ahLst/>
                <a:cxnLst/>
                <a:rect l="l" t="t" r="r" b="b"/>
                <a:pathLst>
                  <a:path w="75856" h="11562" extrusionOk="0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latin typeface="Montserrat" pitchFamily="2" charset="0"/>
                  <a:cs typeface="Arial"/>
                  <a:sym typeface="Arial"/>
                </a:endParaRPr>
              </a:p>
            </p:txBody>
          </p:sp>
        </p:grpSp>
        <p:sp>
          <p:nvSpPr>
            <p:cNvPr id="2218" name="Google Shape;2218;p41"/>
            <p:cNvSpPr/>
            <p:nvPr/>
          </p:nvSpPr>
          <p:spPr>
            <a:xfrm>
              <a:off x="2981175" y="2567050"/>
              <a:ext cx="1435600" cy="823350"/>
            </a:xfrm>
            <a:custGeom>
              <a:avLst/>
              <a:gdLst/>
              <a:ahLst/>
              <a:cxnLst/>
              <a:rect l="l" t="t" r="r" b="b"/>
              <a:pathLst>
                <a:path w="57424" h="32934" extrusionOk="0">
                  <a:moveTo>
                    <a:pt x="6441" y="1"/>
                  </a:moveTo>
                  <a:lnTo>
                    <a:pt x="0" y="7061"/>
                  </a:lnTo>
                  <a:lnTo>
                    <a:pt x="6441" y="14288"/>
                  </a:lnTo>
                  <a:lnTo>
                    <a:pt x="18288" y="14288"/>
                  </a:lnTo>
                  <a:cubicBezTo>
                    <a:pt x="17205" y="16074"/>
                    <a:pt x="16585" y="18277"/>
                    <a:pt x="16585" y="20575"/>
                  </a:cubicBezTo>
                  <a:cubicBezTo>
                    <a:pt x="16585" y="27397"/>
                    <a:pt x="22122" y="32934"/>
                    <a:pt x="28944" y="32934"/>
                  </a:cubicBezTo>
                  <a:cubicBezTo>
                    <a:pt x="35778" y="32934"/>
                    <a:pt x="41315" y="27397"/>
                    <a:pt x="41315" y="20563"/>
                  </a:cubicBezTo>
                  <a:cubicBezTo>
                    <a:pt x="41315" y="18277"/>
                    <a:pt x="40684" y="16086"/>
                    <a:pt x="39600" y="14300"/>
                  </a:cubicBezTo>
                  <a:lnTo>
                    <a:pt x="50995" y="14300"/>
                  </a:lnTo>
                  <a:lnTo>
                    <a:pt x="57424" y="7299"/>
                  </a:lnTo>
                  <a:lnTo>
                    <a:pt x="5099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Montserrat" pitchFamily="2" charset="0"/>
                <a:cs typeface="Arial"/>
                <a:sym typeface="Arial"/>
              </a:endParaRPr>
            </a:p>
          </p:txBody>
        </p:sp>
        <p:sp>
          <p:nvSpPr>
            <p:cNvPr id="2219" name="Google Shape;2219;p41"/>
            <p:cNvSpPr/>
            <p:nvPr/>
          </p:nvSpPr>
          <p:spPr>
            <a:xfrm>
              <a:off x="3466350" y="2841800"/>
              <a:ext cx="481025" cy="481025"/>
            </a:xfrm>
            <a:custGeom>
              <a:avLst/>
              <a:gdLst/>
              <a:ahLst/>
              <a:cxnLst/>
              <a:rect l="l" t="t" r="r" b="b"/>
              <a:pathLst>
                <a:path w="19241" h="19241" extrusionOk="0">
                  <a:moveTo>
                    <a:pt x="9621" y="0"/>
                  </a:moveTo>
                  <a:cubicBezTo>
                    <a:pt x="4310" y="0"/>
                    <a:pt x="0" y="4310"/>
                    <a:pt x="0" y="9621"/>
                  </a:cubicBezTo>
                  <a:cubicBezTo>
                    <a:pt x="0" y="14931"/>
                    <a:pt x="4310" y="19241"/>
                    <a:pt x="9621" y="19241"/>
                  </a:cubicBezTo>
                  <a:cubicBezTo>
                    <a:pt x="14931" y="19241"/>
                    <a:pt x="19241" y="14931"/>
                    <a:pt x="19241" y="9621"/>
                  </a:cubicBezTo>
                  <a:cubicBezTo>
                    <a:pt x="19241" y="4310"/>
                    <a:pt x="14931" y="0"/>
                    <a:pt x="9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Montserrat" pitchFamily="2" charset="0"/>
                <a:cs typeface="Arial"/>
                <a:sym typeface="Arial"/>
              </a:endParaRPr>
            </a:p>
          </p:txBody>
        </p:sp>
        <p:sp>
          <p:nvSpPr>
            <p:cNvPr id="2220" name="Google Shape;2220;p41"/>
            <p:cNvSpPr/>
            <p:nvPr/>
          </p:nvSpPr>
          <p:spPr>
            <a:xfrm>
              <a:off x="3503850" y="2879300"/>
              <a:ext cx="406025" cy="406025"/>
            </a:xfrm>
            <a:custGeom>
              <a:avLst/>
              <a:gdLst/>
              <a:ahLst/>
              <a:cxnLst/>
              <a:rect l="l" t="t" r="r" b="b"/>
              <a:pathLst>
                <a:path w="16241" h="16241" extrusionOk="0">
                  <a:moveTo>
                    <a:pt x="8121" y="441"/>
                  </a:moveTo>
                  <a:cubicBezTo>
                    <a:pt x="12359" y="441"/>
                    <a:pt x="15800" y="3882"/>
                    <a:pt x="15800" y="8121"/>
                  </a:cubicBezTo>
                  <a:cubicBezTo>
                    <a:pt x="15800" y="12359"/>
                    <a:pt x="12359" y="15812"/>
                    <a:pt x="8121" y="15812"/>
                  </a:cubicBezTo>
                  <a:cubicBezTo>
                    <a:pt x="3882" y="15812"/>
                    <a:pt x="429" y="12359"/>
                    <a:pt x="429" y="8121"/>
                  </a:cubicBezTo>
                  <a:cubicBezTo>
                    <a:pt x="429" y="3882"/>
                    <a:pt x="3882" y="441"/>
                    <a:pt x="8121" y="441"/>
                  </a:cubicBezTo>
                  <a:close/>
                  <a:moveTo>
                    <a:pt x="8121" y="1"/>
                  </a:moveTo>
                  <a:cubicBezTo>
                    <a:pt x="3644" y="1"/>
                    <a:pt x="0" y="3644"/>
                    <a:pt x="0" y="8121"/>
                  </a:cubicBezTo>
                  <a:cubicBezTo>
                    <a:pt x="0" y="12597"/>
                    <a:pt x="3644" y="16241"/>
                    <a:pt x="8121" y="16241"/>
                  </a:cubicBezTo>
                  <a:cubicBezTo>
                    <a:pt x="12597" y="16241"/>
                    <a:pt x="16241" y="12597"/>
                    <a:pt x="16241" y="8121"/>
                  </a:cubicBezTo>
                  <a:cubicBezTo>
                    <a:pt x="16241" y="3644"/>
                    <a:pt x="12597" y="1"/>
                    <a:pt x="812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Montserrat" pitchFamily="2" charset="0"/>
                <a:cs typeface="Arial"/>
                <a:sym typeface="Arial"/>
              </a:endParaRPr>
            </a:p>
          </p:txBody>
        </p:sp>
        <p:grpSp>
          <p:nvGrpSpPr>
            <p:cNvPr id="2221" name="Google Shape;2221;p41"/>
            <p:cNvGrpSpPr/>
            <p:nvPr/>
          </p:nvGrpSpPr>
          <p:grpSpPr>
            <a:xfrm>
              <a:off x="3177025" y="2957575"/>
              <a:ext cx="1032600" cy="533725"/>
              <a:chOff x="3177025" y="2957575"/>
              <a:chExt cx="1032600" cy="533725"/>
            </a:xfrm>
          </p:grpSpPr>
          <p:sp>
            <p:nvSpPr>
              <p:cNvPr id="2222" name="Google Shape;2222;p41"/>
              <p:cNvSpPr/>
              <p:nvPr/>
            </p:nvSpPr>
            <p:spPr>
              <a:xfrm>
                <a:off x="3177025" y="2979600"/>
                <a:ext cx="993600" cy="511700"/>
              </a:xfrm>
              <a:custGeom>
                <a:avLst/>
                <a:gdLst/>
                <a:ahLst/>
                <a:cxnLst/>
                <a:rect l="l" t="t" r="r" b="b"/>
                <a:pathLst>
                  <a:path w="39744" h="20468" extrusionOk="0">
                    <a:moveTo>
                      <a:pt x="36719" y="1"/>
                    </a:moveTo>
                    <a:lnTo>
                      <a:pt x="36767" y="239"/>
                    </a:lnTo>
                    <a:cubicBezTo>
                      <a:pt x="37041" y="1442"/>
                      <a:pt x="37184" y="2668"/>
                      <a:pt x="37184" y="3894"/>
                    </a:cubicBezTo>
                    <a:cubicBezTo>
                      <a:pt x="37184" y="12824"/>
                      <a:pt x="29933" y="20075"/>
                      <a:pt x="21003" y="20075"/>
                    </a:cubicBezTo>
                    <a:cubicBezTo>
                      <a:pt x="12085" y="20075"/>
                      <a:pt x="4834" y="12824"/>
                      <a:pt x="4834" y="3894"/>
                    </a:cubicBezTo>
                    <a:cubicBezTo>
                      <a:pt x="4834" y="2680"/>
                      <a:pt x="4965" y="1465"/>
                      <a:pt x="5239" y="287"/>
                    </a:cubicBezTo>
                    <a:lnTo>
                      <a:pt x="5287" y="37"/>
                    </a:lnTo>
                    <a:lnTo>
                      <a:pt x="0" y="37"/>
                    </a:lnTo>
                    <a:lnTo>
                      <a:pt x="0" y="442"/>
                    </a:lnTo>
                    <a:lnTo>
                      <a:pt x="4799" y="442"/>
                    </a:lnTo>
                    <a:cubicBezTo>
                      <a:pt x="4560" y="1573"/>
                      <a:pt x="4441" y="2728"/>
                      <a:pt x="4441" y="3894"/>
                    </a:cubicBezTo>
                    <a:cubicBezTo>
                      <a:pt x="4441" y="13038"/>
                      <a:pt x="11871" y="20468"/>
                      <a:pt x="21003" y="20468"/>
                    </a:cubicBezTo>
                    <a:cubicBezTo>
                      <a:pt x="30147" y="20468"/>
                      <a:pt x="37577" y="13038"/>
                      <a:pt x="37577" y="3894"/>
                    </a:cubicBezTo>
                    <a:cubicBezTo>
                      <a:pt x="37577" y="2716"/>
                      <a:pt x="37457" y="1537"/>
                      <a:pt x="37207" y="394"/>
                    </a:cubicBezTo>
                    <a:lnTo>
                      <a:pt x="39743" y="394"/>
                    </a:lnTo>
                    <a:lnTo>
                      <a:pt x="39743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latin typeface="Montserrat" pitchFamily="2" charset="0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p41"/>
              <p:cNvSpPr/>
              <p:nvPr/>
            </p:nvSpPr>
            <p:spPr>
              <a:xfrm>
                <a:off x="4162850" y="2957575"/>
                <a:ext cx="4677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2156" extrusionOk="0">
                    <a:moveTo>
                      <a:pt x="1" y="1"/>
                    </a:moveTo>
                    <a:lnTo>
                      <a:pt x="1" y="2156"/>
                    </a:lnTo>
                    <a:lnTo>
                      <a:pt x="1870" y="10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latin typeface="Montserrat" pitchFamily="2" charset="0"/>
                  <a:cs typeface="Arial"/>
                  <a:sym typeface="Arial"/>
                </a:endParaRPr>
              </a:p>
            </p:txBody>
          </p:sp>
        </p:grpSp>
        <p:sp>
          <p:nvSpPr>
            <p:cNvPr id="2224" name="Google Shape;2224;p41"/>
            <p:cNvSpPr/>
            <p:nvPr/>
          </p:nvSpPr>
          <p:spPr>
            <a:xfrm>
              <a:off x="3663100" y="358415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1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Montserrat" pitchFamily="2" charset="0"/>
                <a:cs typeface="Arial"/>
                <a:sym typeface="Arial"/>
              </a:endParaRPr>
            </a:p>
          </p:txBody>
        </p:sp>
        <p:sp>
          <p:nvSpPr>
            <p:cNvPr id="2225" name="Google Shape;2225;p41"/>
            <p:cNvSpPr/>
            <p:nvPr/>
          </p:nvSpPr>
          <p:spPr>
            <a:xfrm>
              <a:off x="3663100" y="370620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8"/>
                    <a:pt x="500" y="2238"/>
                    <a:pt x="1119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1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Montserrat" pitchFamily="2" charset="0"/>
                <a:cs typeface="Arial"/>
                <a:sym typeface="Arial"/>
              </a:endParaRPr>
            </a:p>
          </p:txBody>
        </p:sp>
        <p:sp>
          <p:nvSpPr>
            <p:cNvPr id="2226" name="Google Shape;2226;p41"/>
            <p:cNvSpPr/>
            <p:nvPr/>
          </p:nvSpPr>
          <p:spPr>
            <a:xfrm>
              <a:off x="3663100" y="382822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1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Montserrat" pitchFamily="2" charset="0"/>
                <a:cs typeface="Arial"/>
                <a:sym typeface="Arial"/>
              </a:endParaRPr>
            </a:p>
          </p:txBody>
        </p:sp>
        <p:sp>
          <p:nvSpPr>
            <p:cNvPr id="2227" name="Google Shape;2227;p41"/>
            <p:cNvSpPr/>
            <p:nvPr/>
          </p:nvSpPr>
          <p:spPr>
            <a:xfrm>
              <a:off x="3652075" y="4062475"/>
              <a:ext cx="78300" cy="78025"/>
            </a:xfrm>
            <a:custGeom>
              <a:avLst/>
              <a:gdLst/>
              <a:ahLst/>
              <a:cxnLst/>
              <a:rect l="l" t="t" r="r" b="b"/>
              <a:pathLst>
                <a:path w="3132" h="3121" extrusionOk="0">
                  <a:moveTo>
                    <a:pt x="1560" y="1"/>
                  </a:moveTo>
                  <a:cubicBezTo>
                    <a:pt x="703" y="1"/>
                    <a:pt x="1" y="691"/>
                    <a:pt x="1" y="1561"/>
                  </a:cubicBezTo>
                  <a:cubicBezTo>
                    <a:pt x="1" y="2418"/>
                    <a:pt x="703" y="3120"/>
                    <a:pt x="1560" y="3120"/>
                  </a:cubicBezTo>
                  <a:cubicBezTo>
                    <a:pt x="2430" y="3120"/>
                    <a:pt x="3132" y="2418"/>
                    <a:pt x="3132" y="1561"/>
                  </a:cubicBezTo>
                  <a:cubicBezTo>
                    <a:pt x="3132" y="691"/>
                    <a:pt x="2430" y="1"/>
                    <a:pt x="15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Montserrat" pitchFamily="2" charset="0"/>
                <a:cs typeface="Arial"/>
                <a:sym typeface="Arial"/>
              </a:endParaRPr>
            </a:p>
          </p:txBody>
        </p:sp>
        <p:sp>
          <p:nvSpPr>
            <p:cNvPr id="2233" name="Google Shape;2233;p41"/>
            <p:cNvSpPr txBox="1"/>
            <p:nvPr/>
          </p:nvSpPr>
          <p:spPr>
            <a:xfrm>
              <a:off x="2896350" y="2120294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algn="ctr" defTabSz="1828800">
                <a:buClr>
                  <a:srgbClr val="000000"/>
                </a:buClr>
              </a:pPr>
              <a:r>
                <a:rPr lang="en" sz="3400" kern="0" dirty="0">
                  <a:solidFill>
                    <a:srgbClr val="434343"/>
                  </a:solidFill>
                  <a:latin typeface="Montserrat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Limpieza de datos</a:t>
              </a:r>
              <a:endParaRPr sz="3400" kern="0" dirty="0">
                <a:solidFill>
                  <a:srgbClr val="434343"/>
                </a:solidFill>
                <a:latin typeface="Montserrat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35" name="Google Shape;2235;p41"/>
            <p:cNvSpPr txBox="1"/>
            <p:nvPr/>
          </p:nvSpPr>
          <p:spPr>
            <a:xfrm>
              <a:off x="3105175" y="2569250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algn="ctr" defTabSz="1828800">
                <a:buClr>
                  <a:srgbClr val="000000"/>
                </a:buClr>
              </a:pPr>
              <a:r>
                <a:rPr lang="en" sz="2800" kern="0" dirty="0">
                  <a:solidFill>
                    <a:srgbClr val="FFFFFF"/>
                  </a:solidFill>
                  <a:latin typeface="Montserrat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Paso 2</a:t>
              </a:r>
              <a:endParaRPr sz="2800" kern="0" dirty="0">
                <a:solidFill>
                  <a:srgbClr val="FFFFFF"/>
                </a:solidFill>
                <a:latin typeface="Montserrat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36" name="Google Shape;2236;p41"/>
          <p:cNvGrpSpPr/>
          <p:nvPr/>
        </p:nvGrpSpPr>
        <p:grpSpPr>
          <a:xfrm>
            <a:off x="1456545" y="2508291"/>
            <a:ext cx="7793017" cy="5340326"/>
            <a:chOff x="1070687" y="1295775"/>
            <a:chExt cx="2649588" cy="2107267"/>
          </a:xfrm>
        </p:grpSpPr>
        <p:grpSp>
          <p:nvGrpSpPr>
            <p:cNvPr id="2237" name="Google Shape;2237;p41"/>
            <p:cNvGrpSpPr/>
            <p:nvPr/>
          </p:nvGrpSpPr>
          <p:grpSpPr>
            <a:xfrm>
              <a:off x="1823875" y="1295775"/>
              <a:ext cx="1896400" cy="517800"/>
              <a:chOff x="5343650" y="1295775"/>
              <a:chExt cx="1896400" cy="517800"/>
            </a:xfrm>
          </p:grpSpPr>
          <p:sp>
            <p:nvSpPr>
              <p:cNvPr id="2238" name="Google Shape;2238;p41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6360" extrusionOk="0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latin typeface="Montserrat" pitchFamily="2" charset="0"/>
                  <a:cs typeface="Arial"/>
                  <a:sym typeface="Arial"/>
                </a:endParaRPr>
              </a:p>
            </p:txBody>
          </p:sp>
          <p:sp>
            <p:nvSpPr>
              <p:cNvPr id="2239" name="Google Shape;2239;p41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avLst/>
                <a:gdLst/>
                <a:ahLst/>
                <a:cxnLst/>
                <a:rect l="l" t="t" r="r" b="b"/>
                <a:pathLst>
                  <a:path w="75856" h="11562" extrusionOk="0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latin typeface="Montserrat" pitchFamily="2" charset="0"/>
                  <a:cs typeface="Arial"/>
                  <a:sym typeface="Arial"/>
                </a:endParaRPr>
              </a:p>
            </p:txBody>
          </p:sp>
        </p:grpSp>
        <p:sp>
          <p:nvSpPr>
            <p:cNvPr id="2240" name="Google Shape;2240;p41"/>
            <p:cNvSpPr/>
            <p:nvPr/>
          </p:nvSpPr>
          <p:spPr>
            <a:xfrm>
              <a:off x="1216075" y="2101525"/>
              <a:ext cx="1435600" cy="822750"/>
            </a:xfrm>
            <a:custGeom>
              <a:avLst/>
              <a:gdLst/>
              <a:ahLst/>
              <a:cxnLst/>
              <a:rect l="l" t="t" r="r" b="b"/>
              <a:pathLst>
                <a:path w="57424" h="32910" extrusionOk="0">
                  <a:moveTo>
                    <a:pt x="28944" y="1"/>
                  </a:moveTo>
                  <a:cubicBezTo>
                    <a:pt x="22122" y="1"/>
                    <a:pt x="16585" y="5513"/>
                    <a:pt x="16585" y="12347"/>
                  </a:cubicBezTo>
                  <a:cubicBezTo>
                    <a:pt x="16585" y="14645"/>
                    <a:pt x="17216" y="16836"/>
                    <a:pt x="18300" y="18622"/>
                  </a:cubicBezTo>
                  <a:lnTo>
                    <a:pt x="6441" y="18622"/>
                  </a:lnTo>
                  <a:lnTo>
                    <a:pt x="0" y="25861"/>
                  </a:lnTo>
                  <a:lnTo>
                    <a:pt x="6441" y="32909"/>
                  </a:lnTo>
                  <a:lnTo>
                    <a:pt x="50994" y="32909"/>
                  </a:lnTo>
                  <a:lnTo>
                    <a:pt x="57424" y="25623"/>
                  </a:lnTo>
                  <a:lnTo>
                    <a:pt x="50994" y="18622"/>
                  </a:lnTo>
                  <a:lnTo>
                    <a:pt x="39588" y="18622"/>
                  </a:lnTo>
                  <a:cubicBezTo>
                    <a:pt x="40672" y="16836"/>
                    <a:pt x="41303" y="14645"/>
                    <a:pt x="41303" y="12347"/>
                  </a:cubicBezTo>
                  <a:cubicBezTo>
                    <a:pt x="41303" y="5525"/>
                    <a:pt x="35778" y="1"/>
                    <a:pt x="2894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182850" tIns="182850" rIns="182850" bIns="182850" anchor="b" anchorCtr="0">
              <a:noAutofit/>
            </a:bodyPr>
            <a:lstStyle/>
            <a:p>
              <a:pPr algn="ctr" defTabSz="1828800">
                <a:buClr>
                  <a:srgbClr val="000000"/>
                </a:buClr>
                <a:buSzPts val="1100"/>
              </a:pPr>
              <a:endParaRPr sz="3000" kern="0">
                <a:solidFill>
                  <a:srgbClr val="434343"/>
                </a:solidFill>
                <a:latin typeface="Montserrat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41" name="Google Shape;2241;p41"/>
            <p:cNvSpPr/>
            <p:nvPr/>
          </p:nvSpPr>
          <p:spPr>
            <a:xfrm>
              <a:off x="1699150" y="2170275"/>
              <a:ext cx="481050" cy="480750"/>
            </a:xfrm>
            <a:custGeom>
              <a:avLst/>
              <a:gdLst/>
              <a:ahLst/>
              <a:cxnLst/>
              <a:rect l="l" t="t" r="r" b="b"/>
              <a:pathLst>
                <a:path w="19242" h="19230" extrusionOk="0">
                  <a:moveTo>
                    <a:pt x="9621" y="1"/>
                  </a:moveTo>
                  <a:cubicBezTo>
                    <a:pt x="4311" y="1"/>
                    <a:pt x="1" y="4311"/>
                    <a:pt x="1" y="9621"/>
                  </a:cubicBezTo>
                  <a:cubicBezTo>
                    <a:pt x="1" y="14931"/>
                    <a:pt x="4311" y="19230"/>
                    <a:pt x="9621" y="19230"/>
                  </a:cubicBezTo>
                  <a:cubicBezTo>
                    <a:pt x="14931" y="19230"/>
                    <a:pt x="19241" y="14931"/>
                    <a:pt x="19241" y="9621"/>
                  </a:cubicBezTo>
                  <a:cubicBezTo>
                    <a:pt x="19241" y="4311"/>
                    <a:pt x="14931" y="1"/>
                    <a:pt x="9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Montserrat" pitchFamily="2" charset="0"/>
                <a:cs typeface="Arial"/>
                <a:sym typeface="Arial"/>
              </a:endParaRPr>
            </a:p>
          </p:txBody>
        </p:sp>
        <p:sp>
          <p:nvSpPr>
            <p:cNvPr id="2242" name="Google Shape;2242;p41"/>
            <p:cNvSpPr/>
            <p:nvPr/>
          </p:nvSpPr>
          <p:spPr>
            <a:xfrm>
              <a:off x="1736675" y="2207800"/>
              <a:ext cx="406025" cy="405725"/>
            </a:xfrm>
            <a:custGeom>
              <a:avLst/>
              <a:gdLst/>
              <a:ahLst/>
              <a:cxnLst/>
              <a:rect l="l" t="t" r="r" b="b"/>
              <a:pathLst>
                <a:path w="16241" h="16229" extrusionOk="0">
                  <a:moveTo>
                    <a:pt x="8120" y="429"/>
                  </a:moveTo>
                  <a:cubicBezTo>
                    <a:pt x="12359" y="429"/>
                    <a:pt x="15812" y="3882"/>
                    <a:pt x="15812" y="8120"/>
                  </a:cubicBezTo>
                  <a:cubicBezTo>
                    <a:pt x="15812" y="12359"/>
                    <a:pt x="12359" y="15800"/>
                    <a:pt x="8120" y="15800"/>
                  </a:cubicBezTo>
                  <a:cubicBezTo>
                    <a:pt x="3881" y="15800"/>
                    <a:pt x="429" y="12359"/>
                    <a:pt x="429" y="8120"/>
                  </a:cubicBezTo>
                  <a:cubicBezTo>
                    <a:pt x="429" y="3882"/>
                    <a:pt x="3881" y="429"/>
                    <a:pt x="8120" y="429"/>
                  </a:cubicBezTo>
                  <a:close/>
                  <a:moveTo>
                    <a:pt x="8120" y="0"/>
                  </a:moveTo>
                  <a:cubicBezTo>
                    <a:pt x="3643" y="0"/>
                    <a:pt x="0" y="3643"/>
                    <a:pt x="0" y="8120"/>
                  </a:cubicBezTo>
                  <a:cubicBezTo>
                    <a:pt x="0" y="12597"/>
                    <a:pt x="3643" y="16228"/>
                    <a:pt x="8120" y="16228"/>
                  </a:cubicBezTo>
                  <a:cubicBezTo>
                    <a:pt x="12597" y="16228"/>
                    <a:pt x="16240" y="12597"/>
                    <a:pt x="16240" y="8120"/>
                  </a:cubicBezTo>
                  <a:cubicBezTo>
                    <a:pt x="16240" y="3643"/>
                    <a:pt x="12597" y="0"/>
                    <a:pt x="8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Montserrat" pitchFamily="2" charset="0"/>
                <a:cs typeface="Arial"/>
                <a:sym typeface="Arial"/>
              </a:endParaRPr>
            </a:p>
          </p:txBody>
        </p:sp>
        <p:grpSp>
          <p:nvGrpSpPr>
            <p:cNvPr id="2243" name="Google Shape;2243;p41"/>
            <p:cNvGrpSpPr/>
            <p:nvPr/>
          </p:nvGrpSpPr>
          <p:grpSpPr>
            <a:xfrm>
              <a:off x="1409550" y="1996450"/>
              <a:ext cx="1037350" cy="533725"/>
              <a:chOff x="1409550" y="1996450"/>
              <a:chExt cx="1037350" cy="533725"/>
            </a:xfrm>
          </p:grpSpPr>
          <p:sp>
            <p:nvSpPr>
              <p:cNvPr id="2244" name="Google Shape;2244;p41"/>
              <p:cNvSpPr/>
              <p:nvPr/>
            </p:nvSpPr>
            <p:spPr>
              <a:xfrm>
                <a:off x="1409550" y="1996450"/>
                <a:ext cx="1003400" cy="511700"/>
              </a:xfrm>
              <a:custGeom>
                <a:avLst/>
                <a:gdLst/>
                <a:ahLst/>
                <a:cxnLst/>
                <a:rect l="l" t="t" r="r" b="b"/>
                <a:pathLst>
                  <a:path w="40136" h="20468" extrusionOk="0">
                    <a:moveTo>
                      <a:pt x="21205" y="1"/>
                    </a:moveTo>
                    <a:cubicBezTo>
                      <a:pt x="12073" y="1"/>
                      <a:pt x="4632" y="7430"/>
                      <a:pt x="4632" y="16574"/>
                    </a:cubicBezTo>
                    <a:cubicBezTo>
                      <a:pt x="4632" y="17741"/>
                      <a:pt x="4751" y="18896"/>
                      <a:pt x="5001" y="20027"/>
                    </a:cubicBezTo>
                    <a:lnTo>
                      <a:pt x="191" y="20027"/>
                    </a:lnTo>
                    <a:cubicBezTo>
                      <a:pt x="83" y="20027"/>
                      <a:pt x="0" y="20122"/>
                      <a:pt x="0" y="20229"/>
                    </a:cubicBezTo>
                    <a:cubicBezTo>
                      <a:pt x="0" y="20337"/>
                      <a:pt x="83" y="20432"/>
                      <a:pt x="191" y="20432"/>
                    </a:cubicBezTo>
                    <a:lnTo>
                      <a:pt x="5239" y="20432"/>
                    </a:lnTo>
                    <a:cubicBezTo>
                      <a:pt x="5298" y="20432"/>
                      <a:pt x="5358" y="20396"/>
                      <a:pt x="5394" y="20348"/>
                    </a:cubicBezTo>
                    <a:cubicBezTo>
                      <a:pt x="5429" y="20301"/>
                      <a:pt x="5453" y="20241"/>
                      <a:pt x="5429" y="20182"/>
                    </a:cubicBezTo>
                    <a:cubicBezTo>
                      <a:pt x="5167" y="19003"/>
                      <a:pt x="5025" y="17789"/>
                      <a:pt x="5025" y="16574"/>
                    </a:cubicBezTo>
                    <a:cubicBezTo>
                      <a:pt x="5025" y="7645"/>
                      <a:pt x="12287" y="394"/>
                      <a:pt x="21205" y="394"/>
                    </a:cubicBezTo>
                    <a:cubicBezTo>
                      <a:pt x="30123" y="394"/>
                      <a:pt x="37386" y="7645"/>
                      <a:pt x="37386" y="16574"/>
                    </a:cubicBezTo>
                    <a:cubicBezTo>
                      <a:pt x="37386" y="17801"/>
                      <a:pt x="37243" y="19039"/>
                      <a:pt x="36969" y="20229"/>
                    </a:cubicBezTo>
                    <a:cubicBezTo>
                      <a:pt x="36957" y="20277"/>
                      <a:pt x="36969" y="20348"/>
                      <a:pt x="37005" y="20396"/>
                    </a:cubicBezTo>
                    <a:cubicBezTo>
                      <a:pt x="37040" y="20444"/>
                      <a:pt x="37100" y="20468"/>
                      <a:pt x="37159" y="20468"/>
                    </a:cubicBezTo>
                    <a:lnTo>
                      <a:pt x="39946" y="20468"/>
                    </a:lnTo>
                    <a:cubicBezTo>
                      <a:pt x="40053" y="20468"/>
                      <a:pt x="40136" y="20372"/>
                      <a:pt x="40136" y="20265"/>
                    </a:cubicBezTo>
                    <a:cubicBezTo>
                      <a:pt x="40136" y="20158"/>
                      <a:pt x="40053" y="20075"/>
                      <a:pt x="39946" y="20075"/>
                    </a:cubicBezTo>
                    <a:lnTo>
                      <a:pt x="37410" y="20075"/>
                    </a:lnTo>
                    <a:cubicBezTo>
                      <a:pt x="37648" y="18932"/>
                      <a:pt x="37779" y="17753"/>
                      <a:pt x="37779" y="16574"/>
                    </a:cubicBezTo>
                    <a:cubicBezTo>
                      <a:pt x="37779" y="7430"/>
                      <a:pt x="30337" y="1"/>
                      <a:pt x="2120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latin typeface="Montserrat" pitchFamily="2" charset="0"/>
                  <a:cs typeface="Arial"/>
                  <a:sym typeface="Arial"/>
                </a:endParaRPr>
              </a:p>
            </p:txBody>
          </p:sp>
          <p:sp>
            <p:nvSpPr>
              <p:cNvPr id="2245" name="Google Shape;2245;p41"/>
              <p:cNvSpPr/>
              <p:nvPr/>
            </p:nvSpPr>
            <p:spPr>
              <a:xfrm>
                <a:off x="2400150" y="2476275"/>
                <a:ext cx="467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2156" extrusionOk="0">
                    <a:moveTo>
                      <a:pt x="0" y="1"/>
                    </a:moveTo>
                    <a:lnTo>
                      <a:pt x="0" y="2156"/>
                    </a:lnTo>
                    <a:lnTo>
                      <a:pt x="1869" y="10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latin typeface="Montserrat" pitchFamily="2" charset="0"/>
                  <a:cs typeface="Arial"/>
                  <a:sym typeface="Arial"/>
                </a:endParaRPr>
              </a:p>
            </p:txBody>
          </p:sp>
        </p:grpSp>
        <p:sp>
          <p:nvSpPr>
            <p:cNvPr id="2246" name="Google Shape;2246;p41"/>
            <p:cNvSpPr/>
            <p:nvPr/>
          </p:nvSpPr>
          <p:spPr>
            <a:xfrm>
              <a:off x="1911675" y="1868175"/>
              <a:ext cx="56000" cy="55975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9"/>
                    <a:pt x="1120" y="2239"/>
                  </a:cubicBezTo>
                  <a:cubicBezTo>
                    <a:pt x="1739" y="2239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Montserrat" pitchFamily="2" charset="0"/>
                <a:cs typeface="Arial"/>
                <a:sym typeface="Arial"/>
              </a:endParaRPr>
            </a:p>
          </p:txBody>
        </p:sp>
        <p:sp>
          <p:nvSpPr>
            <p:cNvPr id="2247" name="Google Shape;2247;p41"/>
            <p:cNvSpPr/>
            <p:nvPr/>
          </p:nvSpPr>
          <p:spPr>
            <a:xfrm>
              <a:off x="1911675" y="1746125"/>
              <a:ext cx="56000" cy="55975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cubicBezTo>
                    <a:pt x="501" y="1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Montserrat" pitchFamily="2" charset="0"/>
                <a:cs typeface="Arial"/>
                <a:sym typeface="Arial"/>
              </a:endParaRPr>
            </a:p>
          </p:txBody>
        </p:sp>
        <p:sp>
          <p:nvSpPr>
            <p:cNvPr id="2248" name="Google Shape;2248;p41"/>
            <p:cNvSpPr/>
            <p:nvPr/>
          </p:nvSpPr>
          <p:spPr>
            <a:xfrm>
              <a:off x="1911675" y="1624100"/>
              <a:ext cx="56000" cy="55975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8"/>
                    <a:pt x="1120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Montserrat" pitchFamily="2" charset="0"/>
                <a:cs typeface="Arial"/>
                <a:sym typeface="Arial"/>
              </a:endParaRPr>
            </a:p>
          </p:txBody>
        </p:sp>
        <p:sp>
          <p:nvSpPr>
            <p:cNvPr id="2249" name="Google Shape;2249;p41"/>
            <p:cNvSpPr/>
            <p:nvPr/>
          </p:nvSpPr>
          <p:spPr>
            <a:xfrm>
              <a:off x="1900675" y="1367800"/>
              <a:ext cx="78000" cy="78325"/>
            </a:xfrm>
            <a:custGeom>
              <a:avLst/>
              <a:gdLst/>
              <a:ahLst/>
              <a:cxnLst/>
              <a:rect l="l" t="t" r="r" b="b"/>
              <a:pathLst>
                <a:path w="3120" h="3133" extrusionOk="0">
                  <a:moveTo>
                    <a:pt x="1560" y="1"/>
                  </a:moveTo>
                  <a:cubicBezTo>
                    <a:pt x="703" y="1"/>
                    <a:pt x="0" y="703"/>
                    <a:pt x="0" y="1560"/>
                  </a:cubicBezTo>
                  <a:cubicBezTo>
                    <a:pt x="0" y="2430"/>
                    <a:pt x="703" y="3132"/>
                    <a:pt x="1560" y="3132"/>
                  </a:cubicBezTo>
                  <a:cubicBezTo>
                    <a:pt x="2429" y="3132"/>
                    <a:pt x="3120" y="2430"/>
                    <a:pt x="3120" y="1560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Montserrat" pitchFamily="2" charset="0"/>
                <a:cs typeface="Arial"/>
                <a:sym typeface="Arial"/>
              </a:endParaRPr>
            </a:p>
          </p:txBody>
        </p:sp>
        <p:sp>
          <p:nvSpPr>
            <p:cNvPr id="2264" name="Google Shape;2264;p41"/>
            <p:cNvSpPr txBox="1"/>
            <p:nvPr/>
          </p:nvSpPr>
          <p:spPr>
            <a:xfrm>
              <a:off x="1350625" y="2658676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algn="ctr" defTabSz="1828800">
                <a:buClr>
                  <a:srgbClr val="000000"/>
                </a:buClr>
              </a:pPr>
              <a:r>
                <a:rPr lang="en" sz="2800" kern="0" dirty="0">
                  <a:solidFill>
                    <a:srgbClr val="FFFFFF"/>
                  </a:solidFill>
                  <a:latin typeface="Montserrat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Paso 1</a:t>
              </a:r>
              <a:endParaRPr sz="2800" kern="0" dirty="0">
                <a:solidFill>
                  <a:srgbClr val="FFFFFF"/>
                </a:solidFill>
                <a:latin typeface="Montserrat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5" name="Google Shape;2265;p41"/>
            <p:cNvSpPr txBox="1"/>
            <p:nvPr/>
          </p:nvSpPr>
          <p:spPr>
            <a:xfrm>
              <a:off x="1070687" y="3161242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algn="ctr" defTabSz="1828800">
                <a:buClr>
                  <a:srgbClr val="000000"/>
                </a:buClr>
              </a:pPr>
              <a:r>
                <a:rPr lang="en" sz="3400" kern="0" dirty="0">
                  <a:solidFill>
                    <a:srgbClr val="434343"/>
                  </a:solidFill>
                  <a:latin typeface="Montserrat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Obtención de los datos</a:t>
              </a:r>
              <a:endParaRPr sz="3400" kern="0" dirty="0">
                <a:solidFill>
                  <a:srgbClr val="434343"/>
                </a:solidFill>
                <a:latin typeface="Montserrat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07C1833E-5C0B-4AAD-BED9-81E9140B49D8}"/>
              </a:ext>
            </a:extLst>
          </p:cNvPr>
          <p:cNvGrpSpPr/>
          <p:nvPr/>
        </p:nvGrpSpPr>
        <p:grpSpPr>
          <a:xfrm>
            <a:off x="11929406" y="2476499"/>
            <a:ext cx="5044483" cy="5366101"/>
            <a:chOff x="9248818" y="2580276"/>
            <a:chExt cx="3430200" cy="4234876"/>
          </a:xfrm>
        </p:grpSpPr>
        <p:sp>
          <p:nvSpPr>
            <p:cNvPr id="2189" name="Google Shape;2189;p41"/>
            <p:cNvSpPr/>
            <p:nvPr/>
          </p:nvSpPr>
          <p:spPr>
            <a:xfrm>
              <a:off x="9470868" y="4159176"/>
              <a:ext cx="2871200" cy="1645500"/>
            </a:xfrm>
            <a:custGeom>
              <a:avLst/>
              <a:gdLst/>
              <a:ahLst/>
              <a:cxnLst/>
              <a:rect l="l" t="t" r="r" b="b"/>
              <a:pathLst>
                <a:path w="57424" h="32910" extrusionOk="0">
                  <a:moveTo>
                    <a:pt x="28944" y="1"/>
                  </a:moveTo>
                  <a:cubicBezTo>
                    <a:pt x="22122" y="1"/>
                    <a:pt x="16586" y="5513"/>
                    <a:pt x="16586" y="12347"/>
                  </a:cubicBezTo>
                  <a:cubicBezTo>
                    <a:pt x="16586" y="14645"/>
                    <a:pt x="17217" y="16836"/>
                    <a:pt x="18312" y="18622"/>
                  </a:cubicBezTo>
                  <a:lnTo>
                    <a:pt x="6441" y="18622"/>
                  </a:lnTo>
                  <a:lnTo>
                    <a:pt x="0" y="25861"/>
                  </a:lnTo>
                  <a:lnTo>
                    <a:pt x="6441" y="32909"/>
                  </a:lnTo>
                  <a:lnTo>
                    <a:pt x="50995" y="32909"/>
                  </a:lnTo>
                  <a:lnTo>
                    <a:pt x="57424" y="25623"/>
                  </a:lnTo>
                  <a:lnTo>
                    <a:pt x="50995" y="18622"/>
                  </a:lnTo>
                  <a:lnTo>
                    <a:pt x="39588" y="18622"/>
                  </a:lnTo>
                  <a:cubicBezTo>
                    <a:pt x="40684" y="16836"/>
                    <a:pt x="41303" y="14645"/>
                    <a:pt x="41303" y="12347"/>
                  </a:cubicBezTo>
                  <a:cubicBezTo>
                    <a:pt x="41303" y="5525"/>
                    <a:pt x="35778" y="1"/>
                    <a:pt x="2894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Montserrat" pitchFamily="2" charset="0"/>
                <a:cs typeface="Arial"/>
                <a:sym typeface="Arial"/>
              </a:endParaRPr>
            </a:p>
          </p:txBody>
        </p:sp>
        <p:sp>
          <p:nvSpPr>
            <p:cNvPr id="2190" name="Google Shape;2190;p41"/>
            <p:cNvSpPr/>
            <p:nvPr/>
          </p:nvSpPr>
          <p:spPr>
            <a:xfrm>
              <a:off x="10444768" y="4296676"/>
              <a:ext cx="962100" cy="961500"/>
            </a:xfrm>
            <a:custGeom>
              <a:avLst/>
              <a:gdLst/>
              <a:ahLst/>
              <a:cxnLst/>
              <a:rect l="l" t="t" r="r" b="b"/>
              <a:pathLst>
                <a:path w="19242" h="19230" extrusionOk="0">
                  <a:moveTo>
                    <a:pt x="9621" y="1"/>
                  </a:moveTo>
                  <a:cubicBezTo>
                    <a:pt x="4311" y="1"/>
                    <a:pt x="1" y="4311"/>
                    <a:pt x="1" y="9621"/>
                  </a:cubicBezTo>
                  <a:cubicBezTo>
                    <a:pt x="1" y="14931"/>
                    <a:pt x="4311" y="19230"/>
                    <a:pt x="9621" y="19230"/>
                  </a:cubicBezTo>
                  <a:cubicBezTo>
                    <a:pt x="14931" y="19230"/>
                    <a:pt x="19241" y="14931"/>
                    <a:pt x="19241" y="9621"/>
                  </a:cubicBezTo>
                  <a:cubicBezTo>
                    <a:pt x="19241" y="4311"/>
                    <a:pt x="14931" y="1"/>
                    <a:pt x="9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2800" kern="0" dirty="0">
                <a:solidFill>
                  <a:srgbClr val="000000"/>
                </a:solidFill>
                <a:latin typeface="Montserrat" pitchFamily="2" charset="0"/>
                <a:cs typeface="Arial"/>
                <a:sym typeface="Arial"/>
              </a:endParaRPr>
            </a:p>
          </p:txBody>
        </p:sp>
        <p:sp>
          <p:nvSpPr>
            <p:cNvPr id="2191" name="Google Shape;2191;p41"/>
            <p:cNvSpPr/>
            <p:nvPr/>
          </p:nvSpPr>
          <p:spPr>
            <a:xfrm>
              <a:off x="10519768" y="4371726"/>
              <a:ext cx="812050" cy="811450"/>
            </a:xfrm>
            <a:custGeom>
              <a:avLst/>
              <a:gdLst/>
              <a:ahLst/>
              <a:cxnLst/>
              <a:rect l="l" t="t" r="r" b="b"/>
              <a:pathLst>
                <a:path w="16241" h="16229" extrusionOk="0">
                  <a:moveTo>
                    <a:pt x="8121" y="429"/>
                  </a:moveTo>
                  <a:cubicBezTo>
                    <a:pt x="12360" y="429"/>
                    <a:pt x="15812" y="3882"/>
                    <a:pt x="15812" y="8120"/>
                  </a:cubicBezTo>
                  <a:cubicBezTo>
                    <a:pt x="15812" y="12359"/>
                    <a:pt x="12360" y="15800"/>
                    <a:pt x="8121" y="15800"/>
                  </a:cubicBezTo>
                  <a:cubicBezTo>
                    <a:pt x="3882" y="15800"/>
                    <a:pt x="441" y="12359"/>
                    <a:pt x="441" y="8120"/>
                  </a:cubicBezTo>
                  <a:cubicBezTo>
                    <a:pt x="441" y="3882"/>
                    <a:pt x="3882" y="429"/>
                    <a:pt x="8121" y="429"/>
                  </a:cubicBezTo>
                  <a:close/>
                  <a:moveTo>
                    <a:pt x="8121" y="0"/>
                  </a:moveTo>
                  <a:cubicBezTo>
                    <a:pt x="3644" y="0"/>
                    <a:pt x="1" y="3643"/>
                    <a:pt x="1" y="8120"/>
                  </a:cubicBezTo>
                  <a:cubicBezTo>
                    <a:pt x="1" y="12597"/>
                    <a:pt x="3644" y="16228"/>
                    <a:pt x="8121" y="16228"/>
                  </a:cubicBezTo>
                  <a:cubicBezTo>
                    <a:pt x="12598" y="16228"/>
                    <a:pt x="16241" y="12597"/>
                    <a:pt x="16241" y="8120"/>
                  </a:cubicBezTo>
                  <a:cubicBezTo>
                    <a:pt x="16241" y="3643"/>
                    <a:pt x="12598" y="0"/>
                    <a:pt x="812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Montserrat" pitchFamily="2" charset="0"/>
                <a:cs typeface="Arial"/>
                <a:sym typeface="Arial"/>
              </a:endParaRPr>
            </a:p>
          </p:txBody>
        </p:sp>
        <p:grpSp>
          <p:nvGrpSpPr>
            <p:cNvPr id="2192" name="Google Shape;2192;p41"/>
            <p:cNvGrpSpPr/>
            <p:nvPr/>
          </p:nvGrpSpPr>
          <p:grpSpPr>
            <a:xfrm>
              <a:off x="9867318" y="3949026"/>
              <a:ext cx="2065200" cy="1067450"/>
              <a:chOff x="4934975" y="1996450"/>
              <a:chExt cx="1032600" cy="533725"/>
            </a:xfrm>
          </p:grpSpPr>
          <p:sp>
            <p:nvSpPr>
              <p:cNvPr id="2193" name="Google Shape;2193;p41"/>
              <p:cNvSpPr/>
              <p:nvPr/>
            </p:nvSpPr>
            <p:spPr>
              <a:xfrm>
                <a:off x="4934975" y="1996450"/>
                <a:ext cx="993900" cy="511700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0468" extrusionOk="0">
                    <a:moveTo>
                      <a:pt x="21015" y="1"/>
                    </a:moveTo>
                    <a:cubicBezTo>
                      <a:pt x="11871" y="1"/>
                      <a:pt x="4442" y="7430"/>
                      <a:pt x="4442" y="16574"/>
                    </a:cubicBezTo>
                    <a:cubicBezTo>
                      <a:pt x="4442" y="17741"/>
                      <a:pt x="4561" y="18896"/>
                      <a:pt x="4811" y="20039"/>
                    </a:cubicBezTo>
                    <a:lnTo>
                      <a:pt x="1" y="20039"/>
                    </a:lnTo>
                    <a:lnTo>
                      <a:pt x="1" y="20432"/>
                    </a:lnTo>
                    <a:lnTo>
                      <a:pt x="5299" y="20432"/>
                    </a:lnTo>
                    <a:lnTo>
                      <a:pt x="5239" y="20182"/>
                    </a:lnTo>
                    <a:cubicBezTo>
                      <a:pt x="4978" y="19003"/>
                      <a:pt x="4835" y="17789"/>
                      <a:pt x="4835" y="16574"/>
                    </a:cubicBezTo>
                    <a:cubicBezTo>
                      <a:pt x="4835" y="7645"/>
                      <a:pt x="12097" y="394"/>
                      <a:pt x="21015" y="394"/>
                    </a:cubicBezTo>
                    <a:cubicBezTo>
                      <a:pt x="29933" y="394"/>
                      <a:pt x="37196" y="7645"/>
                      <a:pt x="37196" y="16574"/>
                    </a:cubicBezTo>
                    <a:cubicBezTo>
                      <a:pt x="37196" y="17801"/>
                      <a:pt x="37053" y="19039"/>
                      <a:pt x="36779" y="20229"/>
                    </a:cubicBezTo>
                    <a:lnTo>
                      <a:pt x="36720" y="20468"/>
                    </a:lnTo>
                    <a:lnTo>
                      <a:pt x="39756" y="20468"/>
                    </a:lnTo>
                    <a:lnTo>
                      <a:pt x="39756" y="20075"/>
                    </a:lnTo>
                    <a:lnTo>
                      <a:pt x="37220" y="20075"/>
                    </a:lnTo>
                    <a:cubicBezTo>
                      <a:pt x="37458" y="18932"/>
                      <a:pt x="37589" y="17753"/>
                      <a:pt x="37589" y="16574"/>
                    </a:cubicBezTo>
                    <a:cubicBezTo>
                      <a:pt x="37589" y="7430"/>
                      <a:pt x="30147" y="1"/>
                      <a:pt x="2101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latin typeface="Montserrat" pitchFamily="2" charset="0"/>
                  <a:cs typeface="Arial"/>
                  <a:sym typeface="Arial"/>
                </a:endParaRPr>
              </a:p>
            </p:txBody>
          </p:sp>
          <p:sp>
            <p:nvSpPr>
              <p:cNvPr id="2194" name="Google Shape;2194;p41"/>
              <p:cNvSpPr/>
              <p:nvPr/>
            </p:nvSpPr>
            <p:spPr>
              <a:xfrm>
                <a:off x="5920825" y="2476275"/>
                <a:ext cx="467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2156" extrusionOk="0">
                    <a:moveTo>
                      <a:pt x="0" y="1"/>
                    </a:moveTo>
                    <a:lnTo>
                      <a:pt x="0" y="2156"/>
                    </a:lnTo>
                    <a:lnTo>
                      <a:pt x="1869" y="10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2800" kern="0">
                  <a:solidFill>
                    <a:srgbClr val="000000"/>
                  </a:solidFill>
                  <a:latin typeface="Montserrat" pitchFamily="2" charset="0"/>
                  <a:cs typeface="Arial"/>
                  <a:sym typeface="Arial"/>
                </a:endParaRPr>
              </a:p>
            </p:txBody>
          </p:sp>
        </p:grpSp>
        <p:sp>
          <p:nvSpPr>
            <p:cNvPr id="2198" name="Google Shape;2198;p41"/>
            <p:cNvSpPr/>
            <p:nvPr/>
          </p:nvSpPr>
          <p:spPr>
            <a:xfrm>
              <a:off x="10851968" y="3692476"/>
              <a:ext cx="111950" cy="111950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9"/>
                    <a:pt x="1120" y="2239"/>
                  </a:cubicBezTo>
                  <a:cubicBezTo>
                    <a:pt x="1739" y="2239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Montserrat" pitchFamily="2" charset="0"/>
                <a:cs typeface="Arial"/>
                <a:sym typeface="Arial"/>
              </a:endParaRPr>
            </a:p>
          </p:txBody>
        </p:sp>
        <p:sp>
          <p:nvSpPr>
            <p:cNvPr id="2199" name="Google Shape;2199;p41"/>
            <p:cNvSpPr/>
            <p:nvPr/>
          </p:nvSpPr>
          <p:spPr>
            <a:xfrm>
              <a:off x="10851968" y="3448376"/>
              <a:ext cx="111950" cy="111950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20" y="1"/>
                  </a:moveTo>
                  <a:cubicBezTo>
                    <a:pt x="501" y="1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Montserrat" pitchFamily="2" charset="0"/>
                <a:cs typeface="Arial"/>
                <a:sym typeface="Arial"/>
              </a:endParaRPr>
            </a:p>
          </p:txBody>
        </p:sp>
        <p:sp>
          <p:nvSpPr>
            <p:cNvPr id="2200" name="Google Shape;2200;p41"/>
            <p:cNvSpPr/>
            <p:nvPr/>
          </p:nvSpPr>
          <p:spPr>
            <a:xfrm>
              <a:off x="10851968" y="3204326"/>
              <a:ext cx="111950" cy="111950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8"/>
                    <a:pt x="1120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Montserrat" pitchFamily="2" charset="0"/>
                <a:cs typeface="Arial"/>
                <a:sym typeface="Arial"/>
              </a:endParaRPr>
            </a:p>
          </p:txBody>
        </p:sp>
        <p:sp>
          <p:nvSpPr>
            <p:cNvPr id="2201" name="Google Shape;2201;p41"/>
            <p:cNvSpPr/>
            <p:nvPr/>
          </p:nvSpPr>
          <p:spPr>
            <a:xfrm>
              <a:off x="10829368" y="2691726"/>
              <a:ext cx="156600" cy="156650"/>
            </a:xfrm>
            <a:custGeom>
              <a:avLst/>
              <a:gdLst/>
              <a:ahLst/>
              <a:cxnLst/>
              <a:rect l="l" t="t" r="r" b="b"/>
              <a:pathLst>
                <a:path w="3132" h="3133" extrusionOk="0">
                  <a:moveTo>
                    <a:pt x="1572" y="1"/>
                  </a:moveTo>
                  <a:cubicBezTo>
                    <a:pt x="703" y="1"/>
                    <a:pt x="0" y="703"/>
                    <a:pt x="0" y="1560"/>
                  </a:cubicBezTo>
                  <a:cubicBezTo>
                    <a:pt x="0" y="2430"/>
                    <a:pt x="703" y="3132"/>
                    <a:pt x="1572" y="3132"/>
                  </a:cubicBezTo>
                  <a:cubicBezTo>
                    <a:pt x="2429" y="3132"/>
                    <a:pt x="3132" y="2430"/>
                    <a:pt x="3132" y="1560"/>
                  </a:cubicBezTo>
                  <a:cubicBezTo>
                    <a:pt x="3132" y="703"/>
                    <a:pt x="2429" y="1"/>
                    <a:pt x="157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Montserrat" pitchFamily="2" charset="0"/>
                <a:cs typeface="Arial"/>
                <a:sym typeface="Arial"/>
              </a:endParaRPr>
            </a:p>
          </p:txBody>
        </p:sp>
        <p:sp>
          <p:nvSpPr>
            <p:cNvPr id="2211" name="Google Shape;2211;p41"/>
            <p:cNvSpPr txBox="1"/>
            <p:nvPr/>
          </p:nvSpPr>
          <p:spPr>
            <a:xfrm>
              <a:off x="9728368" y="5258176"/>
              <a:ext cx="23562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algn="ctr" defTabSz="1828800">
                <a:buClr>
                  <a:srgbClr val="000000"/>
                </a:buClr>
              </a:pPr>
              <a:r>
                <a:rPr lang="en" sz="2800" kern="0" dirty="0">
                  <a:solidFill>
                    <a:srgbClr val="FFFFFF"/>
                  </a:solidFill>
                  <a:latin typeface="Montserrat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Paso 3</a:t>
              </a:r>
              <a:endParaRPr sz="2800" kern="0" dirty="0">
                <a:solidFill>
                  <a:srgbClr val="FFFFFF"/>
                </a:solidFill>
                <a:latin typeface="Montserrat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2" name="Google Shape;2212;p41"/>
            <p:cNvSpPr txBox="1"/>
            <p:nvPr/>
          </p:nvSpPr>
          <p:spPr>
            <a:xfrm>
              <a:off x="9248818" y="6331552"/>
              <a:ext cx="34302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algn="ctr" defTabSz="1828800">
                <a:buClr>
                  <a:srgbClr val="000000"/>
                </a:buClr>
              </a:pPr>
              <a:r>
                <a:rPr lang="en" sz="3400" kern="0" dirty="0">
                  <a:solidFill>
                    <a:srgbClr val="434343"/>
                  </a:solidFill>
                  <a:latin typeface="Montserrat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Presentación</a:t>
              </a:r>
              <a:endParaRPr sz="3400" kern="0" dirty="0">
                <a:solidFill>
                  <a:srgbClr val="434343"/>
                </a:solidFill>
                <a:latin typeface="Montserrat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8CEE39CA-4D29-4D2B-9166-F70EE250936C}"/>
                </a:ext>
              </a:extLst>
            </p:cNvPr>
            <p:cNvSpPr/>
            <p:nvPr/>
          </p:nvSpPr>
          <p:spPr>
            <a:xfrm>
              <a:off x="10722559" y="2580276"/>
              <a:ext cx="367817" cy="367817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23401C48-58AF-4692-B205-283412F8919D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10906468" y="2948093"/>
              <a:ext cx="0" cy="144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86AC18-F7C2-44B3-939E-809A1CF0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875" y="5074365"/>
            <a:ext cx="719823" cy="60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3FAD249-F032-4DA4-84D6-8FE109887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507" y="6681241"/>
            <a:ext cx="786228" cy="66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27B35FD-F961-4F97-883C-9720E2E1E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4928" y="4949467"/>
            <a:ext cx="740219" cy="62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51">
            <a:extLst>
              <a:ext uri="{FF2B5EF4-FFF2-40B4-BE49-F238E27FC236}">
                <a16:creationId xmlns:a16="http://schemas.microsoft.com/office/drawing/2014/main" id="{8D98BBEF-021D-4EC9-8ECE-BA7564EBD42E}"/>
              </a:ext>
            </a:extLst>
          </p:cNvPr>
          <p:cNvSpPr txBox="1"/>
          <p:nvPr/>
        </p:nvSpPr>
        <p:spPr>
          <a:xfrm>
            <a:off x="237874" y="989587"/>
            <a:ext cx="5868702" cy="788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6000" dirty="0">
                <a:solidFill>
                  <a:srgbClr val="12222B"/>
                </a:solidFill>
                <a:latin typeface="Bebas Neue" panose="020B0606020202050201" pitchFamily="34" charset="0"/>
              </a:rPr>
              <a:t>PROCEDIMIENTO</a:t>
            </a:r>
            <a:endParaRPr lang="en-US" sz="6000" u="none" dirty="0">
              <a:solidFill>
                <a:srgbClr val="12222B"/>
              </a:solidFill>
              <a:latin typeface="Bebas Neue" panose="020B0606020202050201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F1B85FE-2DDE-4B84-B06A-4C28000883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871" y="-39989"/>
            <a:ext cx="5513912" cy="551391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24F7D00-181B-463A-8C3A-ED5786C220D9}"/>
              </a:ext>
            </a:extLst>
          </p:cNvPr>
          <p:cNvSpPr txBox="1"/>
          <p:nvPr/>
        </p:nvSpPr>
        <p:spPr>
          <a:xfrm>
            <a:off x="12055531" y="1292914"/>
            <a:ext cx="44901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Patrick Hand" panose="00000500000000000000" pitchFamily="2" charset="0"/>
              </a:rPr>
              <a:t> Data </a:t>
            </a:r>
            <a:r>
              <a:rPr lang="es-ES" sz="2800" dirty="0" err="1">
                <a:latin typeface="Patrick Hand" panose="00000500000000000000" pitchFamily="2" charset="0"/>
              </a:rPr>
              <a:t>Market</a:t>
            </a:r>
            <a:endParaRPr lang="es-ES" sz="2800" dirty="0">
              <a:latin typeface="Patrick Hand" panose="00000500000000000000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Patrick Hand" panose="00000500000000000000" pitchFamily="2" charset="0"/>
              </a:rPr>
              <a:t>Datos públicos pero limitados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Patrick Hand" panose="00000500000000000000" pitchFamily="2" charset="0"/>
              </a:rPr>
              <a:t>50000 registros cada 24 h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Patrick Hand" panose="00000500000000000000" pitchFamily="2" charset="0"/>
              </a:rPr>
              <a:t>Desde 2021-03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Patrick Hand" panose="00000500000000000000" pitchFamily="2" charset="0"/>
              </a:rPr>
              <a:t>Unos 9 millones de registros en total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6F92801-1469-41DE-894F-46936D481CDE}"/>
              </a:ext>
            </a:extLst>
          </p:cNvPr>
          <p:cNvSpPr txBox="1"/>
          <p:nvPr/>
        </p:nvSpPr>
        <p:spPr>
          <a:xfrm>
            <a:off x="12462976" y="1256196"/>
            <a:ext cx="43010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Patrick Hand" panose="00000500000000000000" pitchFamily="2" charset="0"/>
              </a:rPr>
              <a:t>Pocas columnas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Patrick Hand" panose="00000500000000000000" pitchFamily="2" charset="0"/>
              </a:rPr>
              <a:t>Datos mal almacenados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>
                <a:latin typeface="Patrick Hand" panose="00000500000000000000" pitchFamily="2" charset="0"/>
              </a:rPr>
              <a:t>Outliers</a:t>
            </a:r>
            <a:r>
              <a:rPr lang="es-ES" sz="2800" dirty="0">
                <a:latin typeface="Patrick Hand" panose="00000500000000000000" pitchFamily="2" charset="0"/>
              </a:rPr>
              <a:t> difíciles de eliminar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Patrick Hand" panose="00000500000000000000" pitchFamily="2" charset="0"/>
              </a:rPr>
              <a:t>El proceso de limpieza de los datos es muy similar entre </a:t>
            </a:r>
            <a:r>
              <a:rPr lang="es-ES" sz="2800" dirty="0" err="1">
                <a:latin typeface="Patrick Hand" panose="00000500000000000000" pitchFamily="2" charset="0"/>
              </a:rPr>
              <a:t>supermecados</a:t>
            </a:r>
            <a:endParaRPr lang="es-ES" sz="2800" dirty="0">
              <a:latin typeface="Patrick Hand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9" grpId="0"/>
      <p:bldP spid="5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DF06064C-A86E-44F3-A5B6-BC3DF3574A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5"/>
          <a:stretch/>
        </p:blipFill>
        <p:spPr>
          <a:xfrm>
            <a:off x="1524000" y="876300"/>
            <a:ext cx="15240000" cy="91916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3B63846-9D65-4A7C-B425-DDD1B4E7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219075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0DABABC5-A661-4C6E-AA12-1B7AB064C413}"/>
              </a:ext>
            </a:extLst>
          </p:cNvPr>
          <p:cNvGrpSpPr/>
          <p:nvPr/>
        </p:nvGrpSpPr>
        <p:grpSpPr>
          <a:xfrm>
            <a:off x="7848600" y="2205403"/>
            <a:ext cx="10251831" cy="6477000"/>
            <a:chOff x="7848600" y="2205403"/>
            <a:chExt cx="10251831" cy="647700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73F125E-16C3-49F9-A920-5863F620E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3431" y="2205403"/>
              <a:ext cx="6477000" cy="6477000"/>
            </a:xfrm>
            <a:prstGeom prst="rect">
              <a:avLst/>
            </a:prstGeom>
          </p:spPr>
        </p:pic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B09D405D-21AD-405C-B25E-007FC8BA0D60}"/>
                </a:ext>
              </a:extLst>
            </p:cNvPr>
            <p:cNvCxnSpPr>
              <a:cxnSpLocks/>
            </p:cNvCxnSpPr>
            <p:nvPr/>
          </p:nvCxnSpPr>
          <p:spPr>
            <a:xfrm>
              <a:off x="9829800" y="5753100"/>
              <a:ext cx="2895600" cy="0"/>
            </a:xfrm>
            <a:prstGeom prst="line">
              <a:avLst/>
            </a:prstGeom>
            <a:ln w="11430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FDC954C8-F998-4E8E-ABB1-C09AF184DD07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6515100"/>
              <a:ext cx="4648200" cy="0"/>
            </a:xfrm>
            <a:prstGeom prst="line">
              <a:avLst/>
            </a:prstGeom>
            <a:ln w="11430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584D102-987E-4732-A3CC-C3D47A0CD0CF}"/>
                </a:ext>
              </a:extLst>
            </p:cNvPr>
            <p:cNvCxnSpPr>
              <a:cxnSpLocks/>
            </p:cNvCxnSpPr>
            <p:nvPr/>
          </p:nvCxnSpPr>
          <p:spPr>
            <a:xfrm>
              <a:off x="9677400" y="7304990"/>
              <a:ext cx="3276600" cy="0"/>
            </a:xfrm>
            <a:prstGeom prst="line">
              <a:avLst/>
            </a:prstGeom>
            <a:ln w="11430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9DB912D6-10BB-4155-99B3-73112717A6B5}"/>
                </a:ext>
              </a:extLst>
            </p:cNvPr>
            <p:cNvCxnSpPr>
              <a:cxnSpLocks/>
            </p:cNvCxnSpPr>
            <p:nvPr/>
          </p:nvCxnSpPr>
          <p:spPr>
            <a:xfrm>
              <a:off x="9601200" y="4381500"/>
              <a:ext cx="2895600" cy="0"/>
            </a:xfrm>
            <a:prstGeom prst="line">
              <a:avLst/>
            </a:prstGeom>
            <a:ln w="11430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00B3F776-564D-4601-AA00-1E04642243AE}"/>
                </a:ext>
              </a:extLst>
            </p:cNvPr>
            <p:cNvCxnSpPr>
              <a:cxnSpLocks/>
            </p:cNvCxnSpPr>
            <p:nvPr/>
          </p:nvCxnSpPr>
          <p:spPr>
            <a:xfrm>
              <a:off x="7848600" y="5143500"/>
              <a:ext cx="4648200" cy="0"/>
            </a:xfrm>
            <a:prstGeom prst="line">
              <a:avLst/>
            </a:prstGeom>
            <a:ln w="11430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F09ADDF-9E79-4301-B280-9B0CB9AEA94D}"/>
              </a:ext>
            </a:extLst>
          </p:cNvPr>
          <p:cNvSpPr/>
          <p:nvPr/>
        </p:nvSpPr>
        <p:spPr>
          <a:xfrm>
            <a:off x="6726115" y="5036531"/>
            <a:ext cx="7965831" cy="152399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000" dirty="0">
                <a:latin typeface="Montserrat" pitchFamily="2" charset="0"/>
                <a:hlinkClick r:id="rId4"/>
              </a:rPr>
              <a:t>				CONTINUAR</a:t>
            </a:r>
            <a:endParaRPr lang="es-ES" sz="4000" dirty="0">
              <a:latin typeface="Montserrat" pitchFamily="2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AF3C7B5-8BAD-4991-B27B-40ED3AC39828}"/>
              </a:ext>
            </a:extLst>
          </p:cNvPr>
          <p:cNvSpPr/>
          <p:nvPr/>
        </p:nvSpPr>
        <p:spPr>
          <a:xfrm>
            <a:off x="0" y="0"/>
            <a:ext cx="8915400" cy="10286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858E6BF-5DAA-450B-BF34-1A38FE2499B1}"/>
              </a:ext>
            </a:extLst>
          </p:cNvPr>
          <p:cNvSpPr/>
          <p:nvPr/>
        </p:nvSpPr>
        <p:spPr>
          <a:xfrm>
            <a:off x="2438400" y="2628900"/>
            <a:ext cx="6477000" cy="5630008"/>
          </a:xfrm>
          <a:prstGeom prst="rect">
            <a:avLst/>
          </a:prstGeom>
          <a:solidFill>
            <a:srgbClr val="9ED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16833DCB-76E3-455F-8DC9-82A105D659DC}"/>
              </a:ext>
            </a:extLst>
          </p:cNvPr>
          <p:cNvSpPr txBox="1"/>
          <p:nvPr/>
        </p:nvSpPr>
        <p:spPr>
          <a:xfrm>
            <a:off x="2473569" y="3582817"/>
            <a:ext cx="6477000" cy="37221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267"/>
              </a:lnSpc>
              <a:spcBef>
                <a:spcPct val="0"/>
              </a:spcBef>
            </a:pPr>
            <a:r>
              <a:rPr lang="en-US" sz="9600" dirty="0">
                <a:solidFill>
                  <a:srgbClr val="12222B"/>
                </a:solidFill>
                <a:latin typeface="Bebas Neue" panose="020B0606020202050201" pitchFamily="34" charset="0"/>
              </a:rPr>
              <a:t>PRESENTACIÓN DE DATOS EN POWER BI</a:t>
            </a:r>
            <a:endParaRPr lang="en-US" sz="9600" u="none" dirty="0">
              <a:solidFill>
                <a:srgbClr val="12222B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8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melin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113</Words>
  <Application>Microsoft Office PowerPoint</Application>
  <PresentationFormat>Personalizado</PresentationFormat>
  <Paragraphs>28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Bebas Neue</vt:lpstr>
      <vt:lpstr>Fira Sans Extra Condensed SemiBold</vt:lpstr>
      <vt:lpstr>Montserrat</vt:lpstr>
      <vt:lpstr>Patrick Hand</vt:lpstr>
      <vt:lpstr>Calibri</vt:lpstr>
      <vt:lpstr>Arial</vt:lpstr>
      <vt:lpstr>Roboto</vt:lpstr>
      <vt:lpstr>Office Theme</vt:lpstr>
      <vt:lpstr>Timeline Infographics by Slidesgo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Green Business infographic</dc:title>
  <dc:creator>Korisnik</dc:creator>
  <cp:lastModifiedBy>Esteban Mangado Pontes</cp:lastModifiedBy>
  <cp:revision>30</cp:revision>
  <dcterms:created xsi:type="dcterms:W3CDTF">2006-08-16T00:00:00Z</dcterms:created>
  <dcterms:modified xsi:type="dcterms:W3CDTF">2022-12-09T18:33:50Z</dcterms:modified>
  <dc:identifier>DAFHJBCCLSI</dc:identifier>
</cp:coreProperties>
</file>