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5d39835e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5d39835e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5d39835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5d39835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54ecd63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54ecd63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5a67509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5a67509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54ecd63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54ecd63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54ecd63e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54ecd63e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5873d01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5873d01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5873d01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5873d01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5873d01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5873d01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5873d01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5873d01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4ecd63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54ecd63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5873d015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5873d015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5873d01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5873d01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5873d015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5873d01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5a1b3bc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5a1b3bc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5a1b3bcde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5a1b3bcde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54ecd63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54ecd63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5a1b3bcde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5a1b3bcde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d39835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d39835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5d39835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5d39835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5d39835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5d39835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5d39835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5d39835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5d39835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5d39835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5d39835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5d39835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5d39835e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5d39835e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3450" y="13371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 a C# y ASP.NET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Pagina web ASP.net con codigo C#</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90" name="Google Shape;190;p22"/>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SignalR:</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Implementación de aplicaciones web en tiempo real, donde el servidor puede enviar actualizaciones al cliente en tiempo real.</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Facilitar la creación de funcionalidades en tiempo real, como chats, notificaciones, y actualizaciones automáticas.</a:t>
            </a:r>
            <a:endParaRPr sz="20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96" name="Google Shape;196;p23"/>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ASP.NET Core:</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Versión moderna y multiplataforma de ASP.NET, optimizada para rendimiento y escalabilidad.</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Crear aplicaciones web y servicios en la nube que funcionen en Windows, macOS y Linux, con mejor rendimiento y menor consumo de recursos.</a:t>
            </a:r>
            <a:endParaRPr sz="20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Plantillas en ASP.NET Core</a:t>
            </a:r>
            <a:endParaRPr/>
          </a:p>
        </p:txBody>
      </p:sp>
      <p:sp>
        <p:nvSpPr>
          <p:cNvPr id="202" name="Google Shape;202;p24"/>
          <p:cNvSpPr txBox="1"/>
          <p:nvPr>
            <p:ph idx="1" type="body"/>
          </p:nvPr>
        </p:nvSpPr>
        <p:spPr>
          <a:xfrm>
            <a:off x="1092200" y="1536700"/>
            <a:ext cx="7244100" cy="2942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 sz="1600">
                <a:solidFill>
                  <a:srgbClr val="00FFFF"/>
                </a:solidFill>
              </a:rPr>
              <a:t>Empty</a:t>
            </a:r>
            <a:r>
              <a:rPr lang="es" sz="1600">
                <a:solidFill>
                  <a:srgbClr val="00FFFF"/>
                </a:solidFill>
              </a:rPr>
              <a:t>: </a:t>
            </a:r>
            <a:r>
              <a:rPr lang="es" sz="1600"/>
              <a:t>Genera un proyecto vacío, sin estructura de carpetas ni archivos adicionales. Es ideal para empezar desde cero.</a:t>
            </a:r>
            <a:endParaRPr sz="1600"/>
          </a:p>
          <a:p>
            <a:pPr indent="0" lvl="0" marL="0" rtl="0" algn="l">
              <a:spcBef>
                <a:spcPts val="1200"/>
              </a:spcBef>
              <a:spcAft>
                <a:spcPts val="1200"/>
              </a:spcAft>
              <a:buClr>
                <a:schemeClr val="dk1"/>
              </a:buClr>
              <a:buSzPts val="1100"/>
              <a:buFont typeface="Arial"/>
              <a:buNone/>
            </a:pPr>
            <a:r>
              <a:rPr lang="es" sz="1600"/>
              <a:t>Es menos común para principiantes, ya que requiere agregar manualmente cada elemento (Controladores, Modelos, Vistas, etc.).</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0" y="136261"/>
            <a:ext cx="9144001" cy="48709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Plantillas en ASP.NET Core</a:t>
            </a:r>
            <a:endParaRPr/>
          </a:p>
        </p:txBody>
      </p:sp>
      <p:sp>
        <p:nvSpPr>
          <p:cNvPr id="215" name="Google Shape;215;p26"/>
          <p:cNvSpPr txBox="1"/>
          <p:nvPr>
            <p:ph idx="1" type="body"/>
          </p:nvPr>
        </p:nvSpPr>
        <p:spPr>
          <a:xfrm>
            <a:off x="1117600" y="1358900"/>
            <a:ext cx="72189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a:solidFill>
                  <a:srgbClr val="00FF00"/>
                </a:solidFill>
              </a:rPr>
              <a:t>Web API</a:t>
            </a:r>
            <a:r>
              <a:rPr lang="es" sz="1500">
                <a:solidFill>
                  <a:srgbClr val="00FF00"/>
                </a:solidFill>
              </a:rPr>
              <a:t>: </a:t>
            </a:r>
            <a:r>
              <a:rPr lang="es" sz="1500"/>
              <a:t>Utilizada para crear </a:t>
            </a:r>
            <a:r>
              <a:rPr lang="es" sz="1500">
                <a:solidFill>
                  <a:srgbClr val="00FFFF"/>
                </a:solidFill>
              </a:rPr>
              <a:t>APIs REST</a:t>
            </a:r>
            <a:r>
              <a:rPr lang="es" sz="1500"/>
              <a:t>. No incluye la carpeta </a:t>
            </a:r>
            <a:r>
              <a:rPr lang="es" sz="1500">
                <a:solidFill>
                  <a:srgbClr val="FFFF00"/>
                </a:solidFill>
              </a:rPr>
              <a:t>Views</a:t>
            </a:r>
            <a:r>
              <a:rPr lang="es" sz="1500"/>
              <a:t> ni archivos </a:t>
            </a:r>
            <a:r>
              <a:rPr lang="es" sz="1500">
                <a:solidFill>
                  <a:srgbClr val="9900FF"/>
                </a:solidFill>
              </a:rPr>
              <a:t>HTML</a:t>
            </a:r>
            <a:r>
              <a:rPr lang="es" sz="1500"/>
              <a:t> (Lenguaje de Marcado de Hipertexto), ya que está orientada a responder solicitudes con datos (en JSON (Notación de Objetos de JavaScript) o XML (Lenguaje de Marcado Extensible)) en lugar de vistas HTML. </a:t>
            </a:r>
            <a:endParaRPr sz="1500"/>
          </a:p>
          <a:p>
            <a:pPr indent="0" lvl="0" marL="0" rtl="0" algn="l">
              <a:spcBef>
                <a:spcPts val="1200"/>
              </a:spcBef>
              <a:spcAft>
                <a:spcPts val="0"/>
              </a:spcAft>
              <a:buNone/>
            </a:pPr>
            <a:r>
              <a:rPr lang="es" sz="1500"/>
              <a:t>Es la elección adecuada para servicios backend o cuando quieres que tu aplicación actúe solo como una API para otros clientes.</a:t>
            </a:r>
            <a:endParaRPr sz="1500"/>
          </a:p>
          <a:p>
            <a:pPr indent="0" lvl="0" marL="0" rtl="0" algn="l">
              <a:spcBef>
                <a:spcPts val="1200"/>
              </a:spcBef>
              <a:spcAft>
                <a:spcPts val="1200"/>
              </a:spcAft>
              <a:buNone/>
            </a:pPr>
            <a:r>
              <a:rPr lang="es" sz="1500">
                <a:solidFill>
                  <a:srgbClr val="FF00FF"/>
                </a:solidFill>
              </a:rPr>
              <a:t>Recuerden:</a:t>
            </a:r>
            <a:r>
              <a:rPr lang="es" sz="1500">
                <a:solidFill>
                  <a:srgbClr val="0000FF"/>
                </a:solidFill>
              </a:rPr>
              <a:t> </a:t>
            </a:r>
            <a:r>
              <a:rPr lang="es" sz="1500"/>
              <a:t>API significa “interfaz de programación de aplicaciones”. En el contexto de las API, la palabra aplicación se refiere a cualquier software con una función distinta. La interfaz puede considerarse como un contrato de servicio entre dos aplicaciones.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s"/>
              <a:t>Plantillas en ASP.NET Core</a:t>
            </a:r>
            <a:endParaRPr/>
          </a:p>
          <a:p>
            <a:pPr indent="0" lvl="0" marL="0" rtl="0" algn="l">
              <a:spcBef>
                <a:spcPts val="0"/>
              </a:spcBef>
              <a:spcAft>
                <a:spcPts val="0"/>
              </a:spcAft>
              <a:buNone/>
            </a:pPr>
            <a:r>
              <a:t/>
            </a:r>
            <a:endParaRPr/>
          </a:p>
        </p:txBody>
      </p:sp>
      <p:sp>
        <p:nvSpPr>
          <p:cNvPr id="221" name="Google Shape;221;p27"/>
          <p:cNvSpPr txBox="1"/>
          <p:nvPr>
            <p:ph idx="1" type="body"/>
          </p:nvPr>
        </p:nvSpPr>
        <p:spPr>
          <a:xfrm>
            <a:off x="1104900" y="1358900"/>
            <a:ext cx="7231500" cy="31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FF0000"/>
                </a:solidFill>
              </a:rPr>
              <a:t>Web Application (Model-View-Controller) (MVC): </a:t>
            </a:r>
            <a:r>
              <a:rPr lang="es" sz="1500"/>
              <a:t>Esta es la plantilla más común para aplicaciones web tradicionales con ASP.NET Core. Incluye la estructura básica del patrón de diseño </a:t>
            </a:r>
            <a:r>
              <a:rPr lang="es" sz="1500">
                <a:solidFill>
                  <a:srgbClr val="00FFFF"/>
                </a:solidFill>
              </a:rPr>
              <a:t>MVC</a:t>
            </a:r>
            <a:r>
              <a:rPr lang="es" sz="1500"/>
              <a:t> (Model-View-Controller):</a:t>
            </a:r>
            <a:endParaRPr sz="1500"/>
          </a:p>
          <a:p>
            <a:pPr indent="0" lvl="0" marL="0" rtl="0" algn="l">
              <a:spcBef>
                <a:spcPts val="1200"/>
              </a:spcBef>
              <a:spcAft>
                <a:spcPts val="0"/>
              </a:spcAft>
              <a:buNone/>
            </a:pPr>
            <a:r>
              <a:rPr lang="es" sz="1500">
                <a:solidFill>
                  <a:srgbClr val="00FFFF"/>
                </a:solidFill>
              </a:rPr>
              <a:t>Models</a:t>
            </a:r>
            <a:r>
              <a:rPr lang="es" sz="1500"/>
              <a:t> (Modelos): Representan los datos de la aplicación.</a:t>
            </a:r>
            <a:endParaRPr sz="1500"/>
          </a:p>
          <a:p>
            <a:pPr indent="0" lvl="0" marL="0" rtl="0" algn="l">
              <a:spcBef>
                <a:spcPts val="1200"/>
              </a:spcBef>
              <a:spcAft>
                <a:spcPts val="0"/>
              </a:spcAft>
              <a:buNone/>
            </a:pPr>
            <a:r>
              <a:rPr lang="es" sz="1500">
                <a:solidFill>
                  <a:srgbClr val="FFFF00"/>
                </a:solidFill>
              </a:rPr>
              <a:t>Views</a:t>
            </a:r>
            <a:r>
              <a:rPr lang="es" sz="1500"/>
              <a:t> (Vistas): Manejan la presentación y son los archivos HTML que se ven en el navegador.</a:t>
            </a:r>
            <a:endParaRPr sz="1500"/>
          </a:p>
          <a:p>
            <a:pPr indent="0" lvl="0" marL="0" rtl="0" algn="l">
              <a:spcBef>
                <a:spcPts val="1200"/>
              </a:spcBef>
              <a:spcAft>
                <a:spcPts val="0"/>
              </a:spcAft>
              <a:buNone/>
            </a:pPr>
            <a:r>
              <a:rPr lang="es" sz="1500">
                <a:solidFill>
                  <a:srgbClr val="00FF00"/>
                </a:solidFill>
              </a:rPr>
              <a:t>Controllers</a:t>
            </a:r>
            <a:r>
              <a:rPr lang="es" sz="1500"/>
              <a:t> (Controladores): Controlan la lógica de la aplicación y la interacción entre el modelo y la vista.</a:t>
            </a:r>
            <a:endParaRPr sz="1500"/>
          </a:p>
          <a:p>
            <a:pPr indent="0" lvl="0" marL="0" rtl="0" algn="l">
              <a:spcBef>
                <a:spcPts val="1200"/>
              </a:spcBef>
              <a:spcAft>
                <a:spcPts val="1200"/>
              </a:spcAft>
              <a:buNone/>
            </a:pPr>
            <a:r>
              <a:rPr lang="es" sz="1500"/>
              <a:t>Ideal para aplicaciones donde quieres tener una interfaz de usuario (UI) y seguir el patrón MVC para </a:t>
            </a:r>
            <a:r>
              <a:rPr lang="es" sz="1500" u="sng">
                <a:solidFill>
                  <a:srgbClr val="FF00FF"/>
                </a:solidFill>
              </a:rPr>
              <a:t>mantener el código organizado.</a:t>
            </a:r>
            <a:endParaRPr sz="1500" u="sng">
              <a:solidFill>
                <a:srgbClr val="FF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Plantillas en ASP.NET Core</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accent6"/>
                </a:solidFill>
              </a:rPr>
              <a:t>Razor Pages:</a:t>
            </a:r>
            <a:r>
              <a:rPr lang="es" sz="1500"/>
              <a:t> Es más directa para crear páginas web sin la estructura MVC tradicional y se recomienda para aplicaciones que no necesitan una separación estricta entre controladores y vistas. Es ideal para aplicaciones más simples, donde cada página tiene su propia lógica y vista.</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Plantillas en ASP.NET Core</a:t>
            </a:r>
            <a:endParaRPr/>
          </a:p>
        </p:txBody>
      </p:sp>
      <p:sp>
        <p:nvSpPr>
          <p:cNvPr id="233" name="Google Shape;23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rgbClr val="00FFFF"/>
                </a:solidFill>
              </a:rPr>
              <a:t>Blazor WebAssembly:</a:t>
            </a:r>
            <a:r>
              <a:rPr lang="es" sz="1500"/>
              <a:t> Es una tecnología de ASP.NET Core que permite crear </a:t>
            </a:r>
            <a:r>
              <a:rPr lang="es" sz="1500">
                <a:solidFill>
                  <a:srgbClr val="FF9900"/>
                </a:solidFill>
              </a:rPr>
              <a:t>aplicaciones de una sola página (SPA)</a:t>
            </a:r>
            <a:r>
              <a:rPr lang="es" sz="1500"/>
              <a:t> usando </a:t>
            </a:r>
            <a:r>
              <a:rPr lang="es" sz="1500">
                <a:solidFill>
                  <a:srgbClr val="FF9900"/>
                </a:solidFill>
              </a:rPr>
              <a:t>C#</a:t>
            </a:r>
            <a:r>
              <a:rPr lang="es" sz="1500"/>
              <a:t> en lugar de JavaScript. Blazor WebAssembly se ejecuta en el navegador, lo que permite escribir la lógica de la interfaz de usuario en C#. Esta plantilla es ideal para crear aplicaciones interactivas y modernas.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Plantillas en ASP.NET Core</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rgbClr val="FF9900"/>
                </a:solidFill>
              </a:rPr>
              <a:t>Blazor Server:</a:t>
            </a:r>
            <a:r>
              <a:rPr lang="es" sz="1500"/>
              <a:t> Similar a Blazor WebAssembly, pero en lugar de ejecutarse en el navegador, todo el procesamiento ocurre en el servidor. </a:t>
            </a:r>
            <a:r>
              <a:rPr lang="es" sz="1500">
                <a:solidFill>
                  <a:srgbClr val="FF00FF"/>
                </a:solidFill>
              </a:rPr>
              <a:t>Se usa para SPAs,</a:t>
            </a:r>
            <a:r>
              <a:rPr lang="es" sz="1500"/>
              <a:t> y es útil cuando se quiere reducir la cantidad de lógica que se ejecuta en el navegador.</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MVC del Proyecto en ASP.NET Core</a:t>
            </a:r>
            <a:endParaRPr/>
          </a:p>
        </p:txBody>
      </p:sp>
      <p:sp>
        <p:nvSpPr>
          <p:cNvPr id="245" name="Google Shape;245;p31"/>
          <p:cNvSpPr txBox="1"/>
          <p:nvPr>
            <p:ph idx="1" type="body"/>
          </p:nvPr>
        </p:nvSpPr>
        <p:spPr>
          <a:xfrm>
            <a:off x="1104900" y="1307850"/>
            <a:ext cx="72315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rgbClr val="00FF00"/>
                </a:solidFill>
              </a:rPr>
              <a:t>Controllers:</a:t>
            </a:r>
            <a:r>
              <a:rPr lang="es" sz="1500"/>
              <a:t> Aquí se encuentran los controladores, que son clases C# encargadas de recibir las solicitudes del cliente, procesar la lógica y devolver respuestas, generalmente en forma de vistas. Ejemplo: HomeController.cs.</a:t>
            </a:r>
            <a:endParaRPr sz="1500"/>
          </a:p>
          <a:p>
            <a:pPr indent="0" lvl="0" marL="0" rtl="0" algn="l">
              <a:spcBef>
                <a:spcPts val="1200"/>
              </a:spcBef>
              <a:spcAft>
                <a:spcPts val="1200"/>
              </a:spcAft>
              <a:buNone/>
            </a:pPr>
            <a:r>
              <a:rPr lang="es" sz="1500">
                <a:solidFill>
                  <a:srgbClr val="00FFFF"/>
                </a:solidFill>
              </a:rPr>
              <a:t>Models:</a:t>
            </a:r>
            <a:r>
              <a:rPr lang="es" sz="1500"/>
              <a:t> La carpeta de modelos contiene las clases que representan la estructura de los datos de la aplicación. Los modelos suelen estar vinculados a la base de datos y se utilizan para manipular y almacenar datos.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C#?</a:t>
            </a:r>
            <a:endParaRPr/>
          </a:p>
        </p:txBody>
      </p:sp>
      <p:sp>
        <p:nvSpPr>
          <p:cNvPr id="141" name="Google Shape;141;p14"/>
          <p:cNvSpPr txBox="1"/>
          <p:nvPr>
            <p:ph idx="1" type="body"/>
          </p:nvPr>
        </p:nvSpPr>
        <p:spPr>
          <a:xfrm>
            <a:off x="1130300" y="1358900"/>
            <a:ext cx="7206000" cy="31200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Clr>
                <a:schemeClr val="dk1"/>
              </a:buClr>
              <a:buSzPct val="39494"/>
              <a:buFont typeface="Arial"/>
              <a:buNone/>
            </a:pPr>
            <a:r>
              <a:rPr b="1" lang="es" sz="2785">
                <a:solidFill>
                  <a:srgbClr val="FF9900"/>
                </a:solidFill>
              </a:rPr>
              <a:t>C#</a:t>
            </a:r>
            <a:r>
              <a:rPr lang="es" sz="2785"/>
              <a:t> es un lenguaje de programación orientado a objetos desarrollado por Microsoft.</a:t>
            </a:r>
            <a:endParaRPr sz="2785"/>
          </a:p>
          <a:p>
            <a:pPr indent="0" lvl="0" marL="0" rtl="0" algn="l">
              <a:spcBef>
                <a:spcPts val="1200"/>
              </a:spcBef>
              <a:spcAft>
                <a:spcPts val="0"/>
              </a:spcAft>
              <a:buNone/>
            </a:pPr>
            <a:r>
              <a:rPr lang="es" sz="2785"/>
              <a:t>Se usa ampliamente para desarrollar aplicaciones web, de escritorio y móviles.</a:t>
            </a:r>
            <a:endParaRPr sz="2785"/>
          </a:p>
          <a:p>
            <a:pPr indent="0" lvl="0" marL="0" rtl="0" algn="l">
              <a:spcBef>
                <a:spcPts val="1200"/>
              </a:spcBef>
              <a:spcAft>
                <a:spcPts val="0"/>
              </a:spcAft>
              <a:buNone/>
            </a:pPr>
            <a:r>
              <a:t/>
            </a:r>
            <a:endParaRPr sz="2785"/>
          </a:p>
          <a:p>
            <a:pPr indent="0" lvl="0" marL="0" rtl="0" algn="l">
              <a:spcBef>
                <a:spcPts val="1200"/>
              </a:spcBef>
              <a:spcAft>
                <a:spcPts val="0"/>
              </a:spcAft>
              <a:buNone/>
            </a:pPr>
            <a:r>
              <a:t/>
            </a:r>
            <a:endParaRPr sz="2785"/>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s"/>
              <a:t>Estructura MVC del Proyecto en ASP.NET Core</a:t>
            </a:r>
            <a:endParaRPr/>
          </a:p>
        </p:txBody>
      </p:sp>
      <p:sp>
        <p:nvSpPr>
          <p:cNvPr id="251" name="Google Shape;251;p32"/>
          <p:cNvSpPr txBox="1"/>
          <p:nvPr>
            <p:ph idx="1" type="body"/>
          </p:nvPr>
        </p:nvSpPr>
        <p:spPr>
          <a:xfrm>
            <a:off x="1231900" y="1307850"/>
            <a:ext cx="71046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rgbClr val="FFFF00"/>
                </a:solidFill>
              </a:rPr>
              <a:t>Views:</a:t>
            </a:r>
            <a:r>
              <a:rPr lang="es" sz="1500"/>
              <a:t> En esta carpeta se almacenan las vistas, que son archivos Razor (.cshtml). Las vistas son la interfaz de usuario de la aplicación, donde se presentan los datos al usuario. </a:t>
            </a:r>
            <a:r>
              <a:rPr lang="es" sz="1500">
                <a:solidFill>
                  <a:srgbClr val="00FF00"/>
                </a:solidFill>
              </a:rPr>
              <a:t>Cada controlador tiene una carpeta específica dentro de Views</a:t>
            </a:r>
            <a:r>
              <a:rPr lang="es" sz="1500"/>
              <a:t> (por ejemplo, Views/Home para HomeController).</a:t>
            </a:r>
            <a:endParaRPr sz="1500"/>
          </a:p>
          <a:p>
            <a:pPr indent="0" lvl="0" marL="0" rtl="0" algn="l">
              <a:spcBef>
                <a:spcPts val="1200"/>
              </a:spcBef>
              <a:spcAft>
                <a:spcPts val="1200"/>
              </a:spcAft>
              <a:buNone/>
            </a:pPr>
            <a:r>
              <a:rPr lang="es" sz="1500">
                <a:solidFill>
                  <a:srgbClr val="00FFFF"/>
                </a:solidFill>
              </a:rPr>
              <a:t>wwwroot: </a:t>
            </a:r>
            <a:r>
              <a:rPr lang="es" sz="1500"/>
              <a:t>Esta carpeta es la raíz de archivos estáticos y contiene los recursos que el cliente (navegador) puede solicitar directamente, como archivos CSS, JavaScript, imágenes, fuentes, etc. Esta carpeta es crucial para los archivos de frontend que se cargarán en las vistas.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s"/>
              <a:t>Estructura MVC del Proyecto en ASP.NET Core</a:t>
            </a:r>
            <a:endParaRPr/>
          </a:p>
        </p:txBody>
      </p:sp>
      <p:sp>
        <p:nvSpPr>
          <p:cNvPr id="257" name="Google Shape;257;p33"/>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chemeClr val="accent6"/>
                </a:solidFill>
              </a:rPr>
              <a:t>Program.cs:</a:t>
            </a:r>
            <a:r>
              <a:rPr lang="es" sz="1500"/>
              <a:t> Aquí se define la estructura de la aplicación, se configuran servicios, rutas y middlewares, y se especifica el punto de entrada.</a:t>
            </a:r>
            <a:endParaRPr sz="1500"/>
          </a:p>
          <a:p>
            <a:pPr indent="0" lvl="0" marL="0" rtl="0" algn="l">
              <a:spcBef>
                <a:spcPts val="1200"/>
              </a:spcBef>
              <a:spcAft>
                <a:spcPts val="0"/>
              </a:spcAft>
              <a:buNone/>
            </a:pPr>
            <a:r>
              <a:rPr lang="es" sz="1500">
                <a:solidFill>
                  <a:srgbClr val="FF9900"/>
                </a:solidFill>
              </a:rPr>
              <a:t>Appsettings.json:</a:t>
            </a:r>
            <a:r>
              <a:rPr lang="es" sz="1500">
                <a:solidFill>
                  <a:srgbClr val="FF0000"/>
                </a:solidFill>
              </a:rPr>
              <a:t> </a:t>
            </a:r>
            <a:r>
              <a:rPr lang="es" sz="1500"/>
              <a:t>Es un archivo JSON donde se almacenan configuraciones de la aplicación, como cadenas de conexión a la base de datos, configuraciones de logging, y otros parámetros que pueden personalizarse sin tocar el código.</a:t>
            </a:r>
            <a:endParaRPr sz="1500"/>
          </a:p>
          <a:p>
            <a:pPr indent="0" lvl="0" marL="0" rtl="0" algn="l">
              <a:spcBef>
                <a:spcPts val="12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Opción de HTTPS en ASP.NET Core</a:t>
            </a:r>
            <a:endParaRPr/>
          </a:p>
        </p:txBody>
      </p:sp>
      <p:sp>
        <p:nvSpPr>
          <p:cNvPr id="263" name="Google Shape;263;p34"/>
          <p:cNvSpPr txBox="1"/>
          <p:nvPr>
            <p:ph idx="1" type="body"/>
          </p:nvPr>
        </p:nvSpPr>
        <p:spPr>
          <a:xfrm>
            <a:off x="1143000" y="1307850"/>
            <a:ext cx="71934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Cuando creas el proyecto, tienes la opción de activar o desactivar </a:t>
            </a:r>
            <a:r>
              <a:rPr lang="es" sz="1500">
                <a:solidFill>
                  <a:srgbClr val="00FF00"/>
                </a:solidFill>
              </a:rPr>
              <a:t>HTTPS:</a:t>
            </a:r>
            <a:endParaRPr sz="1500">
              <a:solidFill>
                <a:srgbClr val="00FF00"/>
              </a:solidFill>
            </a:endParaRPr>
          </a:p>
          <a:p>
            <a:pPr indent="0" lvl="0" marL="0" rtl="0" algn="l">
              <a:spcBef>
                <a:spcPts val="1200"/>
              </a:spcBef>
              <a:spcAft>
                <a:spcPts val="0"/>
              </a:spcAft>
              <a:buNone/>
            </a:pPr>
            <a:r>
              <a:rPr lang="es" sz="1500">
                <a:solidFill>
                  <a:srgbClr val="00FF00"/>
                </a:solidFill>
              </a:rPr>
              <a:t>Activado:</a:t>
            </a:r>
            <a:r>
              <a:rPr lang="es" sz="1500"/>
              <a:t> La aplicación se configurará para servir el contenido de </a:t>
            </a:r>
            <a:r>
              <a:rPr lang="es" sz="1500">
                <a:solidFill>
                  <a:srgbClr val="00FF00"/>
                </a:solidFill>
              </a:rPr>
              <a:t>forma segura, </a:t>
            </a:r>
            <a:r>
              <a:rPr lang="es" sz="1500"/>
              <a:t>utilizando un certificado SSL. Esto es importante porque </a:t>
            </a:r>
            <a:r>
              <a:rPr lang="es" sz="1500">
                <a:solidFill>
                  <a:srgbClr val="00FF00"/>
                </a:solidFill>
              </a:rPr>
              <a:t>HTTPS cifra la comunicación entre el servidor y el cliente</a:t>
            </a:r>
            <a:r>
              <a:rPr lang="es" sz="1500"/>
              <a:t>, protegiendo datos sensibles de posibles interceptaciones. En desarrollo, Visual Studio usa un certificado auto-firmado, pero en producción, deberías usar un certificado válido proporcionado por una autoridad certificadora (CA).</a:t>
            </a:r>
            <a:endParaRPr sz="1500"/>
          </a:p>
          <a:p>
            <a:pPr indent="0" lvl="0" marL="0" rtl="0" algn="l">
              <a:spcBef>
                <a:spcPts val="1200"/>
              </a:spcBef>
              <a:spcAft>
                <a:spcPts val="0"/>
              </a:spcAft>
              <a:buNone/>
            </a:pPr>
            <a:r>
              <a:rPr lang="es" sz="1500">
                <a:solidFill>
                  <a:srgbClr val="FF0000"/>
                </a:solidFill>
              </a:rPr>
              <a:t>Desactivado:</a:t>
            </a:r>
            <a:r>
              <a:rPr lang="es" sz="1500"/>
              <a:t> Si desactivas HTTPS, la aplicación utilizará </a:t>
            </a:r>
            <a:r>
              <a:rPr lang="es" sz="1500">
                <a:solidFill>
                  <a:srgbClr val="FF0000"/>
                </a:solidFill>
              </a:rPr>
              <a:t>HTTP sin cifrado.</a:t>
            </a:r>
            <a:r>
              <a:rPr lang="es" sz="1500"/>
              <a:t> Esto puede ser útil en desarrollo para pruebas rápidas, pero </a:t>
            </a:r>
            <a:r>
              <a:rPr lang="es" sz="1500">
                <a:solidFill>
                  <a:srgbClr val="FF0000"/>
                </a:solidFill>
              </a:rPr>
              <a:t>no es seguro para el entorno de producción.</a:t>
            </a:r>
            <a:r>
              <a:rPr lang="es" sz="1500"/>
              <a:t> Los datos enviados a través de HTTP pueden ser interceptados fácilmente, lo cual representa un riesgo para cualquier tipo de información sensible.</a:t>
            </a:r>
            <a:endParaRPr sz="1500"/>
          </a:p>
          <a:p>
            <a:pPr indent="0" lvl="0" marL="0" rtl="0" algn="l">
              <a:spcBef>
                <a:spcPts val="120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3394500" cy="5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t>En resumen Modelo MVC</a:t>
            </a:r>
            <a:endParaRPr sz="1400"/>
          </a:p>
        </p:txBody>
      </p:sp>
      <p:pic>
        <p:nvPicPr>
          <p:cNvPr id="269" name="Google Shape;269;p3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5" name="Google Shape;275;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6" name="Google Shape;276;p36"/>
          <p:cNvPicPr preferRelativeResize="0"/>
          <p:nvPr/>
        </p:nvPicPr>
        <p:blipFill>
          <a:blip r:embed="rId3">
            <a:alphaModFix/>
          </a:blip>
          <a:stretch>
            <a:fillRect/>
          </a:stretch>
        </p:blipFill>
        <p:spPr>
          <a:xfrm>
            <a:off x="0" y="393750"/>
            <a:ext cx="9144000" cy="4486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311700" y="219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Información extra y útil</a:t>
            </a:r>
            <a:endParaRPr/>
          </a:p>
        </p:txBody>
      </p:sp>
      <p:sp>
        <p:nvSpPr>
          <p:cNvPr id="282" name="Google Shape;28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37"/>
          <p:cNvPicPr preferRelativeResize="0"/>
          <p:nvPr/>
        </p:nvPicPr>
        <p:blipFill>
          <a:blip r:embed="rId3">
            <a:alphaModFix/>
          </a:blip>
          <a:stretch>
            <a:fillRect/>
          </a:stretch>
        </p:blipFill>
        <p:spPr>
          <a:xfrm>
            <a:off x="143650" y="930063"/>
            <a:ext cx="8591550" cy="4105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Actividades</a:t>
            </a:r>
            <a:endParaRPr/>
          </a:p>
        </p:txBody>
      </p:sp>
      <p:sp>
        <p:nvSpPr>
          <p:cNvPr id="289" name="Google Shape;289;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 sz="1500"/>
              <a:t>1)Completar las operaciones </a:t>
            </a:r>
            <a:r>
              <a:rPr lang="es" sz="1500">
                <a:solidFill>
                  <a:schemeClr val="accent6"/>
                </a:solidFill>
              </a:rPr>
              <a:t>CRUD</a:t>
            </a:r>
            <a:r>
              <a:rPr lang="es" sz="1500"/>
              <a:t> para la página de libros:</a:t>
            </a:r>
            <a:br>
              <a:rPr lang="es" sz="1500"/>
            </a:br>
            <a:br>
              <a:rPr lang="es" sz="1500"/>
            </a:br>
            <a:r>
              <a:rPr lang="es" sz="1500"/>
              <a:t>A) Crear un botón para Editar  un libro de la lista en la vista index.</a:t>
            </a:r>
            <a:br>
              <a:rPr lang="es" sz="1500"/>
            </a:br>
            <a:r>
              <a:rPr lang="es" sz="1500"/>
              <a:t>B) Crear un botón para Eliminar un libro de la lista en la vista Index.</a:t>
            </a:r>
            <a:br>
              <a:rPr lang="es" sz="1500"/>
            </a:br>
            <a:br>
              <a:rPr lang="es" sz="1500"/>
            </a:br>
            <a:endParaRPr sz="1500"/>
          </a:p>
          <a:p>
            <a:pPr indent="0" lvl="0" marL="0" rtl="0" algn="l">
              <a:spcBef>
                <a:spcPts val="1200"/>
              </a:spcBef>
              <a:spcAft>
                <a:spcPts val="0"/>
              </a:spcAft>
              <a:buNone/>
            </a:pPr>
            <a:r>
              <a:rPr lang="es" sz="1500">
                <a:solidFill>
                  <a:srgbClr val="FFFF00"/>
                </a:solidFill>
              </a:rPr>
              <a:t>Pistas:</a:t>
            </a:r>
            <a:r>
              <a:rPr lang="es" sz="1500"/>
              <a:t> Para agregar la funcionalidad de eliminar, pueden crear un método Eliminar en LibrosController que reciba un Id y lo quite de la lista. Y en el archivo de Visual Studio tienen el HTML para la vista de Editar.</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ASP.NET?</a:t>
            </a:r>
            <a:endParaRPr/>
          </a:p>
        </p:txBody>
      </p:sp>
      <p:sp>
        <p:nvSpPr>
          <p:cNvPr id="147" name="Google Shape;147;p1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Arial"/>
                <a:ea typeface="Arial"/>
                <a:cs typeface="Arial"/>
                <a:sym typeface="Arial"/>
              </a:rPr>
              <a:t>Es un framework específico dentro de la plataforma .NET diseñado para crear aplicaciones web y servicios web. Está construido sobre .NET y proporciona herramientas y bibliotecas enfocadas en el desarrollo web.</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1200"/>
              </a:spcAft>
              <a:buNone/>
            </a:pPr>
            <a:r>
              <a:rPr lang="es" sz="1500">
                <a:latin typeface="Arial"/>
                <a:ea typeface="Arial"/>
                <a:cs typeface="Arial"/>
                <a:sym typeface="Arial"/>
              </a:rPr>
              <a:t>Es una plataforma de desarrollo de software que permite construir una amplia variedad de aplicaciones: aplicaciones web, móviles, de escritorio, de consola, servicios, etc. Es una infraestructura que soporta múltiples lenguajes de programación (C#, F#, Visual Basic) y ofrece un entorno unificado para el desarrollo de software.</a:t>
            </a:r>
            <a:endParaRPr sz="1900">
              <a:latin typeface="Arial"/>
              <a:ea typeface="Arial"/>
              <a:cs typeface="Arial"/>
              <a:sym typeface="Arial"/>
            </a:endParaRPr>
          </a:p>
        </p:txBody>
      </p:sp>
      <p:sp>
        <p:nvSpPr>
          <p:cNvPr id="148" name="Google Shape;148;p15"/>
          <p:cNvSpPr txBox="1"/>
          <p:nvPr>
            <p:ph type="title"/>
          </p:nvPr>
        </p:nvSpPr>
        <p:spPr>
          <a:xfrm>
            <a:off x="1395175" y="2351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qué se utiliza ASP.NET?</a:t>
            </a:r>
            <a:endParaRPr/>
          </a:p>
        </p:txBody>
      </p:sp>
      <p:sp>
        <p:nvSpPr>
          <p:cNvPr id="154" name="Google Shape;154;p16"/>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Arial"/>
                <a:ea typeface="Arial"/>
                <a:cs typeface="Arial"/>
                <a:sym typeface="Arial"/>
              </a:rPr>
              <a:t>-Creación de sitios web dinámicos.                                 </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-Desarrollo de APIs web (Web APIs).                              </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-Aplicaciones web empresariales.                                   </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-Servicios en la nube.</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-Aplicaciones web SPA (Single Page Applications).</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-Desarrollo multiplataforma (con ASP.NET Core).</a:t>
            </a:r>
            <a:endParaRPr sz="1500">
              <a:latin typeface="Arial"/>
              <a:ea typeface="Arial"/>
              <a:cs typeface="Arial"/>
              <a:sym typeface="Arial"/>
            </a:endParaRPr>
          </a:p>
          <a:p>
            <a:pPr indent="0" lvl="0" marL="0" rtl="0" algn="l">
              <a:spcBef>
                <a:spcPts val="1200"/>
              </a:spcBef>
              <a:spcAft>
                <a:spcPts val="0"/>
              </a:spcAft>
              <a:buNone/>
            </a:pPr>
            <a:r>
              <a:rPr lang="es" sz="1500">
                <a:latin typeface="Arial"/>
                <a:ea typeface="Arial"/>
                <a:cs typeface="Arial"/>
                <a:sym typeface="Arial"/>
              </a:rPr>
              <a:t>-Sistemas de autenticación y autorización.</a:t>
            </a:r>
            <a:endParaRPr sz="1500">
              <a:latin typeface="Arial"/>
              <a:ea typeface="Arial"/>
              <a:cs typeface="Arial"/>
              <a:sym typeface="Arial"/>
            </a:endParaRPr>
          </a:p>
          <a:p>
            <a:pPr indent="0" lvl="0" marL="0" rtl="0" algn="l">
              <a:spcBef>
                <a:spcPts val="1200"/>
              </a:spcBef>
              <a:spcAft>
                <a:spcPts val="1200"/>
              </a:spcAft>
              <a:buNone/>
            </a:pPr>
            <a:r>
              <a:rPr lang="es" sz="1500">
                <a:latin typeface="Arial"/>
                <a:ea typeface="Arial"/>
                <a:cs typeface="Arial"/>
                <a:sym typeface="Arial"/>
              </a:rPr>
              <a:t>Integración con componentes frontend.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60" name="Google Shape;160;p1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ASP.NET Web Forms:</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Creación de aplicaciones web con un enfoque basado en formularios y eventos, similar a la programación de aplicaciones de escritorio.</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Facilitar el desarrollo rápido de aplicaciones web sin necesidad de conocer mucho HTML o JavaScript.</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66" name="Google Shape;166;p1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ASP.NET MVC (Modelo-Vista-Controlador):</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Desarrollo de aplicaciones web siguiendo el patrón arquitectónico MVC, que separa la lógica de negocio, la interfaz de usuario y el manejo de datos.</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Ofrecer más control sobre el HTML y la estructura del proyecto, ideal para aplicaciones web complejas.</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72" name="Google Shape;172;p19"/>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ASP.NET Web API:</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Construcción de servicios web RESTful que permiten la comunicación entre aplicaciones mediante HTTP.</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Facilitar la creación de APIs para consumir en aplicaciones móviles, web y otros clientes.</a:t>
            </a:r>
            <a:endParaRPr sz="16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78" name="Google Shape;178;p2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ASP.NET Razor Pages:</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Desarrollo de páginas web usando una estructura orientada a páginas, donde cada página es una unidad independiente con su lógica.</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Simplificar la creación de aplicaciones web, manteniendo el control sobre el HTML con una estructura más sencilla que MVC.</a:t>
            </a:r>
            <a:endParaRPr sz="20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variantes de ASP.NET</a:t>
            </a:r>
            <a:endParaRPr/>
          </a:p>
        </p:txBody>
      </p:sp>
      <p:sp>
        <p:nvSpPr>
          <p:cNvPr id="184" name="Google Shape;184;p21"/>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600">
                <a:latin typeface="Arial"/>
                <a:ea typeface="Arial"/>
                <a:cs typeface="Arial"/>
                <a:sym typeface="Arial"/>
              </a:rPr>
              <a:t>Blazor:</a:t>
            </a:r>
            <a:endParaRPr sz="1600">
              <a:latin typeface="Arial"/>
              <a:ea typeface="Arial"/>
              <a:cs typeface="Arial"/>
              <a:sym typeface="Arial"/>
            </a:endParaRPr>
          </a:p>
          <a:p>
            <a:pPr indent="-330200" lvl="0" marL="457200" rtl="0" algn="l">
              <a:spcBef>
                <a:spcPts val="1200"/>
              </a:spcBef>
              <a:spcAft>
                <a:spcPts val="0"/>
              </a:spcAft>
              <a:buClr>
                <a:schemeClr val="lt1"/>
              </a:buClr>
              <a:buSzPts val="1600"/>
              <a:buFont typeface="Arial"/>
              <a:buChar char="●"/>
            </a:pPr>
            <a:r>
              <a:rPr lang="es" sz="1600">
                <a:latin typeface="Arial"/>
                <a:ea typeface="Arial"/>
                <a:cs typeface="Arial"/>
                <a:sym typeface="Arial"/>
              </a:rPr>
              <a:t>Uso: Creación de aplicaciones web interactivas utilizando C# en lugar de JavaScript, con componentes reutilizables.</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s" sz="1600">
                <a:latin typeface="Arial"/>
                <a:ea typeface="Arial"/>
                <a:cs typeface="Arial"/>
                <a:sym typeface="Arial"/>
              </a:rPr>
              <a:t>Propósito: Desarrollar aplicaciones web del lado del cliente con C# en vez de JavaScript, permitiendo el uso de .NET en la parte frontend.</a:t>
            </a:r>
            <a:endParaRPr sz="20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