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55"/>
  </p:notesMasterIdLst>
  <p:sldIdLst>
    <p:sldId id="256" r:id="rId2"/>
    <p:sldId id="258" r:id="rId3"/>
    <p:sldId id="257" r:id="rId4"/>
    <p:sldId id="259" r:id="rId5"/>
    <p:sldId id="273" r:id="rId6"/>
    <p:sldId id="297" r:id="rId7"/>
    <p:sldId id="275" r:id="rId8"/>
    <p:sldId id="298" r:id="rId9"/>
    <p:sldId id="299" r:id="rId10"/>
    <p:sldId id="260" r:id="rId11"/>
    <p:sldId id="263" r:id="rId12"/>
    <p:sldId id="300" r:id="rId13"/>
    <p:sldId id="301" r:id="rId14"/>
    <p:sldId id="302" r:id="rId15"/>
    <p:sldId id="303" r:id="rId16"/>
    <p:sldId id="304" r:id="rId17"/>
    <p:sldId id="271" r:id="rId18"/>
    <p:sldId id="305" r:id="rId19"/>
    <p:sldId id="335" r:id="rId20"/>
    <p:sldId id="336" r:id="rId21"/>
    <p:sldId id="306" r:id="rId22"/>
    <p:sldId id="307" r:id="rId23"/>
    <p:sldId id="308" r:id="rId24"/>
    <p:sldId id="339" r:id="rId25"/>
    <p:sldId id="337" r:id="rId26"/>
    <p:sldId id="332" r:id="rId27"/>
    <p:sldId id="338" r:id="rId28"/>
    <p:sldId id="340" r:id="rId29"/>
    <p:sldId id="341" r:id="rId30"/>
    <p:sldId id="309" r:id="rId31"/>
    <p:sldId id="310" r:id="rId32"/>
    <p:sldId id="311" r:id="rId33"/>
    <p:sldId id="331" r:id="rId34"/>
    <p:sldId id="312" r:id="rId35"/>
    <p:sldId id="314" r:id="rId36"/>
    <p:sldId id="315" r:id="rId37"/>
    <p:sldId id="313"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3" r:id="rId5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7EB40-30A3-40D1-A3A5-775EA5EDDB03}">
  <a:tblStyle styleId="{8EC7EB40-30A3-40D1-A3A5-775EA5EDDB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96" y="15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8589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853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616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6015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788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0995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5271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4796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063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7337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2378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080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2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0411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3666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1702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192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2145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8114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0183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045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823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3672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3892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5688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15184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6748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1132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8660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33157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34568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30359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9747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67418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5217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3914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97067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6500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6c52a2e8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6c52a2e8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3247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6c52a2e8d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6c52a2e8d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6c52a2e8d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6c52a2e8d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889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6c52a2e8d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6c52a2e8d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517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7" r:id="rId7"/>
    <p:sldLayoutId id="2147483659" r:id="rId8"/>
    <p:sldLayoutId id="2147483662"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681133" y="2804488"/>
            <a:ext cx="3813779" cy="22399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Ingeniería de Software</a:t>
            </a:r>
          </a:p>
          <a:p>
            <a:pPr marL="0" lvl="0" indent="0"/>
            <a:endParaRPr lang="es-MX" dirty="0"/>
          </a:p>
          <a:p>
            <a:pPr marL="0" lvl="0" indent="0"/>
            <a:r>
              <a:rPr lang="es-MX" dirty="0"/>
              <a:t>Manzano Sánchez Israel</a:t>
            </a:r>
          </a:p>
          <a:p>
            <a:pPr marL="0" indent="0"/>
            <a:r>
              <a:rPr lang="es-MX" dirty="0"/>
              <a:t>García García José Ángel</a:t>
            </a:r>
          </a:p>
          <a:p>
            <a:pPr marL="0" lvl="0" indent="0"/>
            <a:r>
              <a:rPr lang="es-MX" dirty="0"/>
              <a:t>Diego Revilla José Antonio</a:t>
            </a:r>
          </a:p>
          <a:p>
            <a:pPr marL="0" lvl="0" indent="0"/>
            <a:r>
              <a:rPr lang="es-MX" dirty="0"/>
              <a:t>Román Hernández Esteban Daniel</a:t>
            </a:r>
          </a:p>
          <a:p>
            <a:pPr marL="0" lvl="0" indent="0" algn="ctr" rtl="0">
              <a:spcBef>
                <a:spcPts val="0"/>
              </a:spcBef>
              <a:spcAft>
                <a:spcPts val="0"/>
              </a:spcAft>
              <a:buNone/>
            </a:pP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Propuesta de</a:t>
            </a:r>
            <a:r>
              <a:rPr lang="en" dirty="0"/>
              <a:t> </a:t>
            </a:r>
            <a:r>
              <a:rPr lang="es-MX" dirty="0">
                <a:solidFill>
                  <a:schemeClr val="accent2"/>
                </a:solidFill>
              </a:rPr>
              <a:t>Proyecto</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70365"/>
            <a:ext cx="45719" cy="45719"/>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Instituto Tecnológico de Oaxaca - Wikipedia, la enciclopedia libre">
            <a:extLst>
              <a:ext uri="{FF2B5EF4-FFF2-40B4-BE49-F238E27FC236}">
                <a16:creationId xmlns:a16="http://schemas.microsoft.com/office/drawing/2014/main" id="{5D25C655-F91F-4027-A1AC-2738EABF7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199" y="272860"/>
            <a:ext cx="1291275" cy="12407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7142BA8-2415-4F65-B576-5376A0D82A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9046" y="304450"/>
            <a:ext cx="2031516" cy="125111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1.4. </a:t>
            </a:r>
            <a:r>
              <a:rPr lang="es-MX" dirty="0"/>
              <a:t>Referencias</a:t>
            </a:r>
            <a:endParaRPr dirty="0"/>
          </a:p>
        </p:txBody>
      </p:sp>
      <p:sp>
        <p:nvSpPr>
          <p:cNvPr id="572" name="Google Shape;572;p29"/>
          <p:cNvSpPr txBox="1">
            <a:spLocks noGrp="1"/>
          </p:cNvSpPr>
          <p:nvPr>
            <p:ph type="ctrTitle"/>
          </p:nvPr>
        </p:nvSpPr>
        <p:spPr>
          <a:xfrm>
            <a:off x="931233" y="1196026"/>
            <a:ext cx="247370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Referencias</a:t>
            </a:r>
            <a:endParaRPr dirty="0"/>
          </a:p>
        </p:txBody>
      </p:sp>
      <p:cxnSp>
        <p:nvCxnSpPr>
          <p:cNvPr id="592" name="Google Shape;592;p29"/>
          <p:cNvCxnSpPr>
            <a:cxnSpLocks/>
            <a:stCxn id="572" idx="1"/>
          </p:cNvCxnSpPr>
          <p:nvPr/>
        </p:nvCxnSpPr>
        <p:spPr>
          <a:xfrm rot="10800000" flipH="1" flipV="1">
            <a:off x="931233" y="1484926"/>
            <a:ext cx="2568058" cy="2462548"/>
          </a:xfrm>
          <a:prstGeom prst="bentConnector3">
            <a:avLst>
              <a:gd name="adj1" fmla="val -8902"/>
            </a:avLst>
          </a:prstGeom>
          <a:noFill/>
          <a:ln w="9525" cap="flat" cmpd="sng">
            <a:solidFill>
              <a:schemeClr val="accent2"/>
            </a:solidFill>
            <a:prstDash val="solid"/>
            <a:round/>
            <a:headEnd type="none" w="med" len="med"/>
            <a:tailEnd type="none" w="med" len="med"/>
          </a:ln>
        </p:spPr>
      </p:cxnSp>
      <p:cxnSp>
        <p:nvCxnSpPr>
          <p:cNvPr id="593" name="Google Shape;593;p29"/>
          <p:cNvCxnSpPr>
            <a:cxnSpLocks/>
          </p:cNvCxnSpPr>
          <p:nvPr/>
        </p:nvCxnSpPr>
        <p:spPr>
          <a:xfrm flipH="1">
            <a:off x="7041079" y="1484925"/>
            <a:ext cx="1146600" cy="2563800"/>
          </a:xfrm>
          <a:prstGeom prst="bentConnector4">
            <a:avLst>
              <a:gd name="adj1" fmla="val -20768"/>
              <a:gd name="adj2" fmla="val 100745"/>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5" name="Google Shape;1243;p44">
            <a:extLst>
              <a:ext uri="{FF2B5EF4-FFF2-40B4-BE49-F238E27FC236}">
                <a16:creationId xmlns:a16="http://schemas.microsoft.com/office/drawing/2014/main" id="{44AF7010-592D-47F1-8590-1596D1FB850A}"/>
              </a:ext>
            </a:extLst>
          </p:cNvPr>
          <p:cNvGraphicFramePr/>
          <p:nvPr>
            <p:extLst>
              <p:ext uri="{D42A27DB-BD31-4B8C-83A1-F6EECF244321}">
                <p14:modId xmlns:p14="http://schemas.microsoft.com/office/powerpoint/2010/main" val="3803107596"/>
              </p:ext>
            </p:extLst>
          </p:nvPr>
        </p:nvGraphicFramePr>
        <p:xfrm>
          <a:off x="923634" y="1773827"/>
          <a:ext cx="7264040" cy="3287996"/>
        </p:xfrm>
        <a:graphic>
          <a:graphicData uri="http://schemas.openxmlformats.org/drawingml/2006/table">
            <a:tbl>
              <a:tblPr>
                <a:noFill/>
                <a:tableStyleId>{8EC7EB40-30A3-40D1-A3A5-775EA5EDDB03}</a:tableStyleId>
              </a:tblPr>
              <a:tblGrid>
                <a:gridCol w="1613826">
                  <a:extLst>
                    <a:ext uri="{9D8B030D-6E8A-4147-A177-3AD203B41FA5}">
                      <a16:colId xmlns:a16="http://schemas.microsoft.com/office/drawing/2014/main" val="20000"/>
                    </a:ext>
                  </a:extLst>
                </a:gridCol>
                <a:gridCol w="1623060">
                  <a:extLst>
                    <a:ext uri="{9D8B030D-6E8A-4147-A177-3AD203B41FA5}">
                      <a16:colId xmlns:a16="http://schemas.microsoft.com/office/drawing/2014/main" val="20003"/>
                    </a:ext>
                  </a:extLst>
                </a:gridCol>
                <a:gridCol w="1333500">
                  <a:extLst>
                    <a:ext uri="{9D8B030D-6E8A-4147-A177-3AD203B41FA5}">
                      <a16:colId xmlns:a16="http://schemas.microsoft.com/office/drawing/2014/main" val="2712058964"/>
                    </a:ext>
                  </a:extLst>
                </a:gridCol>
                <a:gridCol w="1240846">
                  <a:extLst>
                    <a:ext uri="{9D8B030D-6E8A-4147-A177-3AD203B41FA5}">
                      <a16:colId xmlns:a16="http://schemas.microsoft.com/office/drawing/2014/main" val="2420845138"/>
                    </a:ext>
                  </a:extLst>
                </a:gridCol>
                <a:gridCol w="1452808">
                  <a:extLst>
                    <a:ext uri="{9D8B030D-6E8A-4147-A177-3AD203B41FA5}">
                      <a16:colId xmlns:a16="http://schemas.microsoft.com/office/drawing/2014/main" val="4112717988"/>
                    </a:ext>
                  </a:extLst>
                </a:gridCol>
              </a:tblGrid>
              <a:tr h="442451">
                <a:tc>
                  <a:txBody>
                    <a:bodyPr/>
                    <a:lstStyle/>
                    <a:p>
                      <a:pPr marL="0" lvl="0" indent="0" algn="l" rtl="0">
                        <a:spcBef>
                          <a:spcPts val="0"/>
                        </a:spcBef>
                        <a:spcAft>
                          <a:spcPts val="0"/>
                        </a:spcAft>
                        <a:buNone/>
                      </a:pPr>
                      <a:r>
                        <a:rPr lang="es-MX" sz="1800" dirty="0">
                          <a:solidFill>
                            <a:schemeClr val="lt1"/>
                          </a:solidFill>
                          <a:latin typeface="Maven Pro"/>
                          <a:ea typeface="Maven Pro"/>
                          <a:cs typeface="Maven Pro"/>
                          <a:sym typeface="Maven Pro"/>
                        </a:rPr>
                        <a:t>REFERENCIA</a:t>
                      </a: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s-MX" sz="1800" dirty="0">
                          <a:solidFill>
                            <a:schemeClr val="lt1"/>
                          </a:solidFill>
                          <a:latin typeface="Maven Pro"/>
                          <a:ea typeface="Maven Pro"/>
                          <a:cs typeface="Maven Pro"/>
                          <a:sym typeface="Maven Pro"/>
                        </a:rPr>
                        <a:t>TÍTULO</a:t>
                      </a:r>
                      <a:endParaRPr sz="1800" dirty="0">
                        <a:solidFill>
                          <a:schemeClr val="lt1"/>
                        </a:solidFill>
                        <a:latin typeface="Maven Pro"/>
                        <a:ea typeface="Maven Pro"/>
                        <a:cs typeface="Maven Pro"/>
                        <a:sym typeface="Maven Pro"/>
                      </a:endParaRPr>
                    </a:p>
                  </a:txBody>
                  <a:tcPr marL="91425" marR="91425" marT="91425" marB="91425">
                    <a:lnL w="9525" cap="flat" cmpd="sng" algn="ctr">
                      <a:solidFill>
                        <a:schemeClr val="accent2">
                          <a:alpha val="0"/>
                        </a:schemeClr>
                      </a:solidFill>
                      <a:prstDash val="solid"/>
                      <a:round/>
                      <a:headEnd type="none" w="sm" len="sm"/>
                      <a:tailEnd type="none" w="sm" len="sm"/>
                    </a:lnL>
                    <a:lnR w="9525" cap="flat" cmpd="sng" algn="ctr">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lgn="ctr">
                      <a:solidFill>
                        <a:schemeClr val="accent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s-MX" sz="1800" dirty="0">
                          <a:solidFill>
                            <a:schemeClr val="lt1"/>
                          </a:solidFill>
                          <a:latin typeface="Maven Pro"/>
                          <a:ea typeface="Maven Pro"/>
                          <a:cs typeface="Maven Pro"/>
                          <a:sym typeface="Maven Pro"/>
                        </a:rPr>
                        <a:t>RUTA</a:t>
                      </a:r>
                      <a:endParaRPr sz="1800" dirty="0">
                        <a:solidFill>
                          <a:schemeClr val="lt1"/>
                        </a:solidFill>
                        <a:latin typeface="Maven Pro"/>
                        <a:ea typeface="Maven Pro"/>
                        <a:cs typeface="Maven Pro"/>
                        <a:sym typeface="Maven Pro"/>
                      </a:endParaRPr>
                    </a:p>
                  </a:txBody>
                  <a:tcPr marL="91425" marR="91425" marT="91425" marB="91425">
                    <a:lnL w="9525" cap="flat" cmpd="sng" algn="ctr">
                      <a:solidFill>
                        <a:schemeClr val="accent2">
                          <a:alpha val="0"/>
                        </a:schemeClr>
                      </a:solidFill>
                      <a:prstDash val="solid"/>
                      <a:round/>
                      <a:headEnd type="none" w="sm" len="sm"/>
                      <a:tailEnd type="none" w="sm" len="sm"/>
                    </a:lnL>
                    <a:lnR w="9525" cap="flat" cmpd="sng" algn="ctr">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lgn="ctr">
                      <a:solidFill>
                        <a:schemeClr val="accent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s-MX" sz="1800" dirty="0">
                          <a:solidFill>
                            <a:schemeClr val="lt1"/>
                          </a:solidFill>
                          <a:latin typeface="Maven Pro"/>
                          <a:ea typeface="Maven Pro"/>
                          <a:cs typeface="Maven Pro"/>
                          <a:sym typeface="Maven Pro"/>
                        </a:rPr>
                        <a:t>FECHA</a:t>
                      </a:r>
                      <a:endParaRPr sz="1800" dirty="0">
                        <a:solidFill>
                          <a:schemeClr val="lt1"/>
                        </a:solidFill>
                        <a:latin typeface="Maven Pro"/>
                        <a:ea typeface="Maven Pro"/>
                        <a:cs typeface="Maven Pro"/>
                        <a:sym typeface="Maven Pro"/>
                      </a:endParaRPr>
                    </a:p>
                  </a:txBody>
                  <a:tcPr marL="91425" marR="91425" marT="91425" marB="91425">
                    <a:lnL w="9525" cap="flat" cmpd="sng" algn="ctr">
                      <a:solidFill>
                        <a:schemeClr val="accent2">
                          <a:alpha val="0"/>
                        </a:schemeClr>
                      </a:solidFill>
                      <a:prstDash val="solid"/>
                      <a:round/>
                      <a:headEnd type="none" w="sm" len="sm"/>
                      <a:tailEnd type="none" w="sm" len="sm"/>
                    </a:lnL>
                    <a:lnR w="9525" cap="flat" cmpd="sng" algn="ctr">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lgn="ctr">
                      <a:solidFill>
                        <a:schemeClr val="accent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s-MX" sz="1800" dirty="0">
                          <a:solidFill>
                            <a:schemeClr val="lt1"/>
                          </a:solidFill>
                          <a:latin typeface="Maven Pro"/>
                          <a:ea typeface="Maven Pro"/>
                          <a:cs typeface="Maven Pro"/>
                          <a:sym typeface="Maven Pro"/>
                        </a:rPr>
                        <a:t>AUTOR</a:t>
                      </a:r>
                      <a:endParaRPr sz="1800" dirty="0">
                        <a:solidFill>
                          <a:schemeClr val="lt1"/>
                        </a:solidFill>
                        <a:latin typeface="Maven Pro"/>
                        <a:ea typeface="Maven Pro"/>
                        <a:cs typeface="Maven Pro"/>
                        <a:sym typeface="Maven Pro"/>
                      </a:endParaRPr>
                    </a:p>
                  </a:txBody>
                  <a:tcPr marL="91425" marR="91425" marT="91425" marB="91425">
                    <a:lnL w="9525" cap="flat" cmpd="sng" algn="ctr">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lgn="ctr">
                      <a:solidFill>
                        <a:schemeClr val="accent2">
                          <a:alpha val="0"/>
                        </a:schemeClr>
                      </a:solidFill>
                      <a:prstDash val="solid"/>
                      <a:round/>
                      <a:headEnd type="none" w="sm" len="sm"/>
                      <a:tailEnd type="none" w="sm" len="sm"/>
                    </a:lnB>
                  </a:tcPr>
                </a:tc>
                <a:extLst>
                  <a:ext uri="{0D108BD9-81ED-4DB2-BD59-A6C34878D82A}">
                    <a16:rowId xmlns:a16="http://schemas.microsoft.com/office/drawing/2014/main" val="10000"/>
                  </a:ext>
                </a:extLst>
              </a:tr>
              <a:tr h="545947">
                <a:tc>
                  <a:txBody>
                    <a:bodyPr/>
                    <a:lstStyle/>
                    <a:p>
                      <a:pPr marL="0" lvl="0" indent="0" algn="ctr" rtl="0">
                        <a:spcBef>
                          <a:spcPts val="0"/>
                        </a:spcBef>
                        <a:spcAft>
                          <a:spcPts val="0"/>
                        </a:spcAft>
                        <a:buNone/>
                      </a:pPr>
                      <a:r>
                        <a:rPr lang="es-MX" sz="2000" dirty="0">
                          <a:solidFill>
                            <a:schemeClr val="accent2"/>
                          </a:solidFill>
                          <a:latin typeface="Share Tech"/>
                          <a:ea typeface="Share Tech"/>
                          <a:cs typeface="Share Tech"/>
                          <a:sym typeface="Share Tech"/>
                        </a:rPr>
                        <a:t>Documento web</a:t>
                      </a:r>
                      <a:endParaRPr sz="2000" dirty="0">
                        <a:solidFill>
                          <a:schemeClr val="accent2"/>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s-MX" dirty="0">
                          <a:solidFill>
                            <a:schemeClr val="lt1"/>
                          </a:solidFill>
                          <a:latin typeface="Maven Pro"/>
                          <a:ea typeface="Maven Pro"/>
                          <a:cs typeface="Maven Pro"/>
                          <a:sym typeface="Maven Pro"/>
                        </a:rPr>
                        <a:t>Explicación de </a:t>
                      </a:r>
                    </a:p>
                    <a:p>
                      <a:pPr marL="0" lvl="0" indent="0" algn="l" rtl="0">
                        <a:spcBef>
                          <a:spcPts val="0"/>
                        </a:spcBef>
                        <a:spcAft>
                          <a:spcPts val="0"/>
                        </a:spcAft>
                        <a:buNone/>
                      </a:pPr>
                      <a:r>
                        <a:rPr lang="es-MX" dirty="0">
                          <a:solidFill>
                            <a:schemeClr val="lt1"/>
                          </a:solidFill>
                          <a:latin typeface="Maven Pro"/>
                          <a:ea typeface="Maven Pro"/>
                          <a:cs typeface="Maven Pro"/>
                          <a:sym typeface="Maven Pro"/>
                        </a:rPr>
                        <a:t>requisitos según el </a:t>
                      </a:r>
                    </a:p>
                    <a:p>
                      <a:pPr marL="0" lvl="0" indent="0" algn="l" rtl="0">
                        <a:spcBef>
                          <a:spcPts val="0"/>
                        </a:spcBef>
                        <a:spcAft>
                          <a:spcPts val="0"/>
                        </a:spcAft>
                        <a:buNone/>
                      </a:pPr>
                      <a:r>
                        <a:rPr lang="es-MX" dirty="0">
                          <a:solidFill>
                            <a:schemeClr val="lt1"/>
                          </a:solidFill>
                          <a:latin typeface="Maven Pro"/>
                          <a:ea typeface="Maven Pro"/>
                          <a:cs typeface="Maven Pro"/>
                          <a:sym typeface="Maven Pro"/>
                        </a:rPr>
                        <a:t>estándar de IEEE</a:t>
                      </a:r>
                      <a:endParaRPr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lgn="ctr">
                      <a:solidFill>
                        <a:schemeClr val="accent1">
                          <a:alpha val="0"/>
                        </a:schemeClr>
                      </a:solidFill>
                      <a:prstDash val="solid"/>
                      <a:round/>
                      <a:headEnd type="none" w="sm" len="sm"/>
                      <a:tailEnd type="none" w="sm" len="sm"/>
                    </a:lnR>
                    <a:lnT w="9525" cap="flat" cmpd="sng" algn="ctr">
                      <a:solidFill>
                        <a:schemeClr val="accent2">
                          <a:alpha val="0"/>
                        </a:scheme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s-MX" dirty="0">
                          <a:solidFill>
                            <a:schemeClr val="lt1"/>
                          </a:solidFill>
                          <a:latin typeface="Maven Pro"/>
                          <a:ea typeface="Maven Pro"/>
                          <a:cs typeface="Maven Pro"/>
                          <a:sym typeface="Maven Pro"/>
                        </a:rPr>
                        <a:t>https://www.fdi.ucm.es/profe</a:t>
                      </a:r>
                    </a:p>
                    <a:p>
                      <a:pPr marL="0" lvl="0" indent="0" algn="l" rtl="0">
                        <a:spcBef>
                          <a:spcPts val="0"/>
                        </a:spcBef>
                        <a:spcAft>
                          <a:spcPts val="0"/>
                        </a:spcAft>
                        <a:buNone/>
                      </a:pPr>
                      <a:r>
                        <a:rPr lang="es-MX" dirty="0">
                          <a:solidFill>
                            <a:schemeClr val="lt1"/>
                          </a:solidFill>
                          <a:latin typeface="Maven Pro"/>
                          <a:ea typeface="Maven Pro"/>
                          <a:cs typeface="Maven Pro"/>
                          <a:sym typeface="Maven Pro"/>
                        </a:rPr>
                        <a:t>sor/</a:t>
                      </a:r>
                      <a:r>
                        <a:rPr lang="es-MX" dirty="0" err="1">
                          <a:solidFill>
                            <a:schemeClr val="lt1"/>
                          </a:solidFill>
                          <a:latin typeface="Maven Pro"/>
                          <a:ea typeface="Maven Pro"/>
                          <a:cs typeface="Maven Pro"/>
                          <a:sym typeface="Maven Pro"/>
                        </a:rPr>
                        <a:t>gmendez</a:t>
                      </a:r>
                      <a:r>
                        <a:rPr lang="es-MX" dirty="0">
                          <a:solidFill>
                            <a:schemeClr val="lt1"/>
                          </a:solidFill>
                          <a:latin typeface="Maven Pro"/>
                          <a:ea typeface="Maven Pro"/>
                          <a:cs typeface="Maven Pro"/>
                          <a:sym typeface="Maven Pro"/>
                        </a:rPr>
                        <a:t>/</a:t>
                      </a:r>
                      <a:r>
                        <a:rPr lang="es-MX" dirty="0" err="1">
                          <a:solidFill>
                            <a:schemeClr val="lt1"/>
                          </a:solidFill>
                          <a:latin typeface="Maven Pro"/>
                          <a:ea typeface="Maven Pro"/>
                          <a:cs typeface="Maven Pro"/>
                          <a:sym typeface="Maven Pro"/>
                        </a:rPr>
                        <a:t>docs</a:t>
                      </a:r>
                      <a:r>
                        <a:rPr lang="es-MX" dirty="0">
                          <a:solidFill>
                            <a:schemeClr val="lt1"/>
                          </a:solidFill>
                          <a:latin typeface="Maven Pro"/>
                          <a:ea typeface="Maven Pro"/>
                          <a:cs typeface="Maven Pro"/>
                          <a:sym typeface="Maven Pro"/>
                        </a:rPr>
                        <a:t>/is0809/</a:t>
                      </a:r>
                      <a:r>
                        <a:rPr lang="es-MX" dirty="0" err="1">
                          <a:solidFill>
                            <a:schemeClr val="lt1"/>
                          </a:solidFill>
                          <a:latin typeface="Maven Pro"/>
                          <a:ea typeface="Maven Pro"/>
                          <a:cs typeface="Maven Pro"/>
                          <a:sym typeface="Maven Pro"/>
                        </a:rPr>
                        <a:t>ieee</a:t>
                      </a:r>
                      <a:endParaRPr lang="es-MX" dirty="0">
                        <a:solidFill>
                          <a:schemeClr val="lt1"/>
                        </a:solidFill>
                        <a:latin typeface="Maven Pro"/>
                        <a:ea typeface="Maven Pro"/>
                        <a:cs typeface="Maven Pro"/>
                        <a:sym typeface="Maven Pro"/>
                      </a:endParaRPr>
                    </a:p>
                    <a:p>
                      <a:pPr marL="0" lvl="0" indent="0" algn="l" rtl="0">
                        <a:spcBef>
                          <a:spcPts val="0"/>
                        </a:spcBef>
                        <a:spcAft>
                          <a:spcPts val="0"/>
                        </a:spcAft>
                        <a:buNone/>
                      </a:pPr>
                      <a:r>
                        <a:rPr lang="es-MX" dirty="0">
                          <a:solidFill>
                            <a:schemeClr val="lt1"/>
                          </a:solidFill>
                          <a:latin typeface="Maven Pro"/>
                          <a:ea typeface="Maven Pro"/>
                          <a:cs typeface="Maven Pro"/>
                          <a:sym typeface="Maven Pro"/>
                        </a:rPr>
                        <a:t>830.pdf</a:t>
                      </a:r>
                      <a:endParaRPr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lgn="ctr">
                      <a:solidFill>
                        <a:schemeClr val="accent1">
                          <a:alpha val="0"/>
                        </a:schemeClr>
                      </a:solidFill>
                      <a:prstDash val="solid"/>
                      <a:round/>
                      <a:headEnd type="none" w="sm" len="sm"/>
                      <a:tailEnd type="none" w="sm" len="sm"/>
                    </a:lnR>
                    <a:lnT w="9525" cap="flat" cmpd="sng" algn="ctr">
                      <a:solidFill>
                        <a:schemeClr val="accent2">
                          <a:alpha val="0"/>
                        </a:scheme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s-MX" dirty="0">
                          <a:solidFill>
                            <a:schemeClr val="lt1"/>
                          </a:solidFill>
                          <a:latin typeface="Maven Pro"/>
                          <a:ea typeface="Maven Pro"/>
                          <a:cs typeface="Maven Pro"/>
                          <a:sym typeface="Maven Pro"/>
                        </a:rPr>
                        <a:t>22 de </a:t>
                      </a:r>
                    </a:p>
                    <a:p>
                      <a:pPr marL="0" lvl="0" indent="0" algn="l" rtl="0">
                        <a:spcBef>
                          <a:spcPts val="0"/>
                        </a:spcBef>
                        <a:spcAft>
                          <a:spcPts val="0"/>
                        </a:spcAft>
                        <a:buNone/>
                      </a:pPr>
                      <a:r>
                        <a:rPr lang="es-MX" dirty="0">
                          <a:solidFill>
                            <a:schemeClr val="lt1"/>
                          </a:solidFill>
                          <a:latin typeface="Maven Pro"/>
                          <a:ea typeface="Maven Pro"/>
                          <a:cs typeface="Maven Pro"/>
                          <a:sym typeface="Maven Pro"/>
                        </a:rPr>
                        <a:t>octubre </a:t>
                      </a:r>
                    </a:p>
                    <a:p>
                      <a:pPr marL="0" lvl="0" indent="0" algn="l" rtl="0">
                        <a:spcBef>
                          <a:spcPts val="0"/>
                        </a:spcBef>
                        <a:spcAft>
                          <a:spcPts val="0"/>
                        </a:spcAft>
                        <a:buNone/>
                      </a:pPr>
                      <a:r>
                        <a:rPr lang="es-MX" dirty="0">
                          <a:solidFill>
                            <a:schemeClr val="lt1"/>
                          </a:solidFill>
                          <a:latin typeface="Maven Pro"/>
                          <a:ea typeface="Maven Pro"/>
                          <a:cs typeface="Maven Pro"/>
                          <a:sym typeface="Maven Pro"/>
                        </a:rPr>
                        <a:t>de 2008</a:t>
                      </a:r>
                      <a:endParaRPr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lgn="ctr">
                      <a:solidFill>
                        <a:schemeClr val="accent1">
                          <a:alpha val="0"/>
                        </a:schemeClr>
                      </a:solidFill>
                      <a:prstDash val="solid"/>
                      <a:round/>
                      <a:headEnd type="none" w="sm" len="sm"/>
                      <a:tailEnd type="none" w="sm" len="sm"/>
                    </a:lnR>
                    <a:lnT w="9525" cap="flat" cmpd="sng" algn="ctr">
                      <a:solidFill>
                        <a:schemeClr val="accent2">
                          <a:alpha val="0"/>
                        </a:scheme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s-MX" dirty="0">
                          <a:solidFill>
                            <a:schemeClr val="lt1"/>
                          </a:solidFill>
                          <a:latin typeface="Maven Pro"/>
                          <a:ea typeface="Maven Pro"/>
                          <a:cs typeface="Maven Pro"/>
                          <a:sym typeface="Maven Pro"/>
                        </a:rPr>
                        <a:t>IEEE</a:t>
                      </a:r>
                      <a:endParaRPr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2">
                          <a:alpha val="0"/>
                        </a:scheme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545947">
                <a:tc>
                  <a:txBody>
                    <a:bodyPr/>
                    <a:lstStyle/>
                    <a:p>
                      <a:pPr marL="0" lvl="0" indent="0" algn="ctr" rtl="0">
                        <a:spcBef>
                          <a:spcPts val="0"/>
                        </a:spcBef>
                        <a:spcAft>
                          <a:spcPts val="0"/>
                        </a:spcAft>
                        <a:buNone/>
                      </a:pPr>
                      <a:endParaRPr sz="2000" dirty="0">
                        <a:solidFill>
                          <a:schemeClr val="accent1"/>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lgn="ctr">
                      <a:solidFill>
                        <a:schemeClr val="accent1">
                          <a:alpha val="0"/>
                        </a:scheme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lgn="ctr">
                      <a:solidFill>
                        <a:schemeClr val="accent1">
                          <a:alpha val="0"/>
                        </a:scheme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lgn="ctr">
                      <a:solidFill>
                        <a:schemeClr val="accent1">
                          <a:alpha val="0"/>
                        </a:scheme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547549">
                <a:tc>
                  <a:txBody>
                    <a:bodyPr/>
                    <a:lstStyle/>
                    <a:p>
                      <a:pPr marL="0" lvl="0" indent="0" algn="ctr" rtl="0">
                        <a:spcBef>
                          <a:spcPts val="0"/>
                        </a:spcBef>
                        <a:spcAft>
                          <a:spcPts val="0"/>
                        </a:spcAft>
                        <a:buNone/>
                      </a:pPr>
                      <a:endParaRPr sz="2000" dirty="0">
                        <a:solidFill>
                          <a:schemeClr val="accent3"/>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lang="en"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lgn="ctr">
                      <a:solidFill>
                        <a:schemeClr val="accent1">
                          <a:alpha val="0"/>
                        </a:scheme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lang="en"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lgn="ctr">
                      <a:solidFill>
                        <a:schemeClr val="accent1">
                          <a:alpha val="0"/>
                        </a:scheme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lang="en"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lgn="ctr">
                      <a:solidFill>
                        <a:schemeClr val="accent1">
                          <a:alpha val="0"/>
                        </a:scheme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lang="en"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280160" y="1492220"/>
            <a:ext cx="4785359"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1.5. Visión general del documento</a:t>
            </a:r>
            <a:endParaRPr dirty="0"/>
          </a:p>
        </p:txBody>
      </p:sp>
      <p:sp>
        <p:nvSpPr>
          <p:cNvPr id="688" name="Google Shape;688;p32"/>
          <p:cNvSpPr txBox="1">
            <a:spLocks noGrp="1"/>
          </p:cNvSpPr>
          <p:nvPr>
            <p:ph type="subTitle" idx="1"/>
          </p:nvPr>
        </p:nvSpPr>
        <p:spPr>
          <a:xfrm>
            <a:off x="1141903" y="2417180"/>
            <a:ext cx="4984577" cy="1048800"/>
          </a:xfrm>
          <a:prstGeom prst="rect">
            <a:avLst/>
          </a:prstGeom>
        </p:spPr>
        <p:txBody>
          <a:bodyPr spcFirstLastPara="1" wrap="square" lIns="91425" tIns="91425" rIns="91425" bIns="91425" anchor="t" anchorCtr="0">
            <a:noAutofit/>
          </a:bodyPr>
          <a:lstStyle/>
          <a:p>
            <a:pPr marL="114300" indent="0" algn="just"/>
            <a:r>
              <a:rPr lang="es-MX" sz="1200" dirty="0"/>
              <a:t>Este documento fue organizado de la siguiente manera, en esta sección se da a conocer cuál será el funcionamiento del sistema, en la segunda sección se presenta la descripción general del software a desarrollar en la cual se describen todos aquellos factores que afectan al producto y a sus requisitos, en la tercera sección se describen los requisitos específicos como los requisitos comunes de las interfaces, los requisitos funcionales y no funcionales de una forma detallada para permitir a los programadores diseñarlos, y en la cuarta los apéndices.</a:t>
            </a:r>
          </a:p>
        </p:txBody>
      </p:sp>
      <p:sp>
        <p:nvSpPr>
          <p:cNvPr id="689" name="Google Shape;689;p32"/>
          <p:cNvSpPr/>
          <p:nvPr/>
        </p:nvSpPr>
        <p:spPr>
          <a:xfrm>
            <a:off x="6444428" y="2484500"/>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2"/>
          <p:cNvSpPr/>
          <p:nvPr/>
        </p:nvSpPr>
        <p:spPr>
          <a:xfrm>
            <a:off x="1370476" y="44786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49" y="4478600"/>
            <a:ext cx="5670915"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6986978" y="3569600"/>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588345" y="332625"/>
            <a:ext cx="442449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1.6. Personal involucrado</a:t>
            </a:r>
            <a:endParaRPr dirty="0"/>
          </a:p>
        </p:txBody>
      </p:sp>
      <p:grpSp>
        <p:nvGrpSpPr>
          <p:cNvPr id="508" name="Google Shape;508;p28"/>
          <p:cNvGrpSpPr/>
          <p:nvPr/>
        </p:nvGrpSpPr>
        <p:grpSpPr>
          <a:xfrm>
            <a:off x="588345" y="964756"/>
            <a:ext cx="2421555" cy="2859740"/>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68580" y="-100221"/>
            <a:ext cx="679979" cy="2316812"/>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65" name="Google Shape;1243;p44">
            <a:extLst>
              <a:ext uri="{FF2B5EF4-FFF2-40B4-BE49-F238E27FC236}">
                <a16:creationId xmlns:a16="http://schemas.microsoft.com/office/drawing/2014/main" id="{652105AC-A2D9-4A76-8BA6-E27D00F3438C}"/>
              </a:ext>
            </a:extLst>
          </p:cNvPr>
          <p:cNvGraphicFramePr/>
          <p:nvPr>
            <p:extLst>
              <p:ext uri="{D42A27DB-BD31-4B8C-83A1-F6EECF244321}">
                <p14:modId xmlns:p14="http://schemas.microsoft.com/office/powerpoint/2010/main" val="5751409"/>
              </p:ext>
            </p:extLst>
          </p:nvPr>
        </p:nvGraphicFramePr>
        <p:xfrm>
          <a:off x="3141062" y="945834"/>
          <a:ext cx="5595084" cy="2963225"/>
        </p:xfrm>
        <a:graphic>
          <a:graphicData uri="http://schemas.openxmlformats.org/drawingml/2006/table">
            <a:tbl>
              <a:tblPr>
                <a:tableStyleId>{8EC7EB40-30A3-40D1-A3A5-775EA5EDDB03}</a:tableStyleId>
              </a:tblPr>
              <a:tblGrid>
                <a:gridCol w="2208178">
                  <a:extLst>
                    <a:ext uri="{9D8B030D-6E8A-4147-A177-3AD203B41FA5}">
                      <a16:colId xmlns:a16="http://schemas.microsoft.com/office/drawing/2014/main" val="20000"/>
                    </a:ext>
                  </a:extLst>
                </a:gridCol>
                <a:gridCol w="3386906">
                  <a:extLst>
                    <a:ext uri="{9D8B030D-6E8A-4147-A177-3AD203B41FA5}">
                      <a16:colId xmlns:a16="http://schemas.microsoft.com/office/drawing/2014/main" val="20003"/>
                    </a:ext>
                  </a:extLst>
                </a:gridCol>
              </a:tblGrid>
              <a:tr h="462460">
                <a:tc>
                  <a:txBody>
                    <a:bodyPr/>
                    <a:lstStyle/>
                    <a:p>
                      <a:pPr marL="0" lvl="0" indent="0" algn="l" rtl="0">
                        <a:spcBef>
                          <a:spcPts val="0"/>
                        </a:spcBef>
                        <a:spcAft>
                          <a:spcPts val="0"/>
                        </a:spcAft>
                        <a:buNone/>
                      </a:pPr>
                      <a:r>
                        <a:rPr lang="es-MX" sz="1600" dirty="0">
                          <a:solidFill>
                            <a:schemeClr val="bg1"/>
                          </a:solidFill>
                          <a:sym typeface="Share Tech"/>
                        </a:rPr>
                        <a:t>Nombre</a:t>
                      </a:r>
                      <a:endParaRPr sz="1400" dirty="0"/>
                    </a:p>
                  </a:txBody>
                  <a:tcPr marL="91425" marR="91425" marT="91425" marB="91425"/>
                </a:tc>
                <a:tc>
                  <a:txBody>
                    <a:bodyPr/>
                    <a:lstStyle/>
                    <a:p>
                      <a:pPr marL="0" lvl="0" indent="0" algn="l" rtl="0">
                        <a:spcBef>
                          <a:spcPts val="0"/>
                        </a:spcBef>
                        <a:spcAft>
                          <a:spcPts val="0"/>
                        </a:spcAft>
                        <a:buNone/>
                      </a:pPr>
                      <a:r>
                        <a:rPr lang="es-MX" sz="1800" dirty="0">
                          <a:solidFill>
                            <a:schemeClr val="lt1"/>
                          </a:solidFill>
                          <a:latin typeface="Maven Pro"/>
                          <a:ea typeface="Maven Pro"/>
                          <a:cs typeface="Maven Pro"/>
                          <a:sym typeface="Maven Pro"/>
                        </a:rPr>
                        <a:t>Manzano Sánchez Israel</a:t>
                      </a:r>
                      <a:endParaRPr sz="1800" dirty="0">
                        <a:solidFill>
                          <a:schemeClr val="lt1"/>
                        </a:solidFill>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0"/>
                  </a:ext>
                </a:extLst>
              </a:tr>
              <a:tr h="462460">
                <a:tc>
                  <a:txBody>
                    <a:bodyPr/>
                    <a:lstStyle/>
                    <a:p>
                      <a:pPr marL="0" lvl="0" indent="0" algn="l" rtl="0">
                        <a:spcBef>
                          <a:spcPts val="0"/>
                        </a:spcBef>
                        <a:spcAft>
                          <a:spcPts val="0"/>
                        </a:spcAft>
                        <a:buNone/>
                      </a:pPr>
                      <a:r>
                        <a:rPr lang="es-MX" sz="1600" dirty="0">
                          <a:solidFill>
                            <a:schemeClr val="bg1"/>
                          </a:solidFill>
                          <a:sym typeface="Share Tech"/>
                        </a:rPr>
                        <a:t>Rol</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r>
                        <a:rPr lang="es-MX" sz="1800" dirty="0">
                          <a:solidFill>
                            <a:schemeClr val="lt1"/>
                          </a:solidFill>
                          <a:latin typeface="Maven Pro"/>
                          <a:ea typeface="Maven Pro"/>
                          <a:cs typeface="Maven Pro"/>
                          <a:sym typeface="Maven Pro"/>
                        </a:rPr>
                        <a:t>Desarrollador </a:t>
                      </a:r>
                      <a:r>
                        <a:rPr lang="es-MX" sz="1800" dirty="0" err="1">
                          <a:solidFill>
                            <a:schemeClr val="lt1"/>
                          </a:solidFill>
                          <a:latin typeface="Maven Pro"/>
                          <a:ea typeface="Maven Pro"/>
                          <a:cs typeface="Maven Pro"/>
                          <a:sym typeface="Maven Pro"/>
                        </a:rPr>
                        <a:t>frontend</a:t>
                      </a:r>
                      <a:endParaRPr sz="1800" dirty="0">
                        <a:solidFill>
                          <a:schemeClr val="lt1"/>
                        </a:solidFill>
                        <a:latin typeface="Maven Pro"/>
                        <a:ea typeface="Maven Pro"/>
                        <a:cs typeface="Maven Pro"/>
                        <a:sym typeface="Maven Pro"/>
                      </a:endParaRPr>
                    </a:p>
                  </a:txBody>
                  <a:tcPr marL="91425" marR="91425" marT="91425" marB="91425" anchor="ctr"/>
                </a:tc>
                <a:extLst>
                  <a:ext uri="{0D108BD9-81ED-4DB2-BD59-A6C34878D82A}">
                    <a16:rowId xmlns:a16="http://schemas.microsoft.com/office/drawing/2014/main" val="10001"/>
                  </a:ext>
                </a:extLst>
              </a:tr>
              <a:tr h="739954">
                <a:tc>
                  <a:txBody>
                    <a:bodyPr/>
                    <a:lstStyle/>
                    <a:p>
                      <a:pPr marL="0" lvl="0" indent="0" algn="l" rtl="0">
                        <a:spcBef>
                          <a:spcPts val="0"/>
                        </a:spcBef>
                        <a:spcAft>
                          <a:spcPts val="0"/>
                        </a:spcAft>
                        <a:buNone/>
                      </a:pPr>
                      <a:r>
                        <a:rPr lang="es-MX" sz="1600" dirty="0">
                          <a:solidFill>
                            <a:schemeClr val="bg1"/>
                          </a:solidFill>
                          <a:sym typeface="Share Tech"/>
                        </a:rPr>
                        <a:t>Categoría profesional</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endParaRPr dirty="0">
                        <a:solidFill>
                          <a:schemeClr val="lt1"/>
                        </a:solidFill>
                        <a:latin typeface="Maven Pro"/>
                        <a:ea typeface="Maven Pro"/>
                        <a:cs typeface="Maven Pro"/>
                        <a:sym typeface="Maven Pro"/>
                      </a:endParaRPr>
                    </a:p>
                  </a:txBody>
                  <a:tcPr marL="91425" marR="91425" marT="91425" marB="91425" anchor="ctr"/>
                </a:tc>
                <a:extLst>
                  <a:ext uri="{0D108BD9-81ED-4DB2-BD59-A6C34878D82A}">
                    <a16:rowId xmlns:a16="http://schemas.microsoft.com/office/drawing/2014/main" val="10002"/>
                  </a:ext>
                </a:extLst>
              </a:tr>
              <a:tr h="558397">
                <a:tc>
                  <a:txBody>
                    <a:bodyPr/>
                    <a:lstStyle/>
                    <a:p>
                      <a:pPr marL="0" lvl="0" indent="0" algn="l" rtl="0">
                        <a:spcBef>
                          <a:spcPts val="0"/>
                        </a:spcBef>
                        <a:spcAft>
                          <a:spcPts val="0"/>
                        </a:spcAft>
                        <a:buNone/>
                      </a:pPr>
                      <a:r>
                        <a:rPr lang="es-MX" sz="1600" dirty="0">
                          <a:solidFill>
                            <a:schemeClr val="bg1"/>
                          </a:solidFill>
                          <a:sym typeface="Share Tech"/>
                        </a:rPr>
                        <a:t>Responsabilidades</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endParaRPr lang="en" dirty="0">
                        <a:solidFill>
                          <a:schemeClr val="lt1"/>
                        </a:solidFill>
                        <a:latin typeface="Maven Pro"/>
                        <a:ea typeface="Maven Pro"/>
                        <a:cs typeface="Maven Pro"/>
                        <a:sym typeface="Maven Pro"/>
                      </a:endParaRPr>
                    </a:p>
                  </a:txBody>
                  <a:tcPr marL="91425" marR="91425" marT="91425" marB="91425" anchor="ctr"/>
                </a:tc>
                <a:extLst>
                  <a:ext uri="{0D108BD9-81ED-4DB2-BD59-A6C34878D82A}">
                    <a16:rowId xmlns:a16="http://schemas.microsoft.com/office/drawing/2014/main" val="10003"/>
                  </a:ext>
                </a:extLst>
              </a:tr>
              <a:tr h="739954">
                <a:tc>
                  <a:txBody>
                    <a:bodyPr/>
                    <a:lstStyle/>
                    <a:p>
                      <a:pPr marL="0" lvl="0" indent="0" algn="l" rtl="0">
                        <a:spcBef>
                          <a:spcPts val="0"/>
                        </a:spcBef>
                        <a:spcAft>
                          <a:spcPts val="0"/>
                        </a:spcAft>
                        <a:buNone/>
                      </a:pPr>
                      <a:r>
                        <a:rPr lang="es-MX" sz="1600" dirty="0">
                          <a:solidFill>
                            <a:schemeClr val="bg1"/>
                          </a:solidFill>
                          <a:sym typeface="Share Tech"/>
                        </a:rPr>
                        <a:t>Información de contacto</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r>
                        <a:rPr lang="es-MX" sz="1800" dirty="0">
                          <a:solidFill>
                            <a:schemeClr val="lt1"/>
                          </a:solidFill>
                          <a:latin typeface="Maven Pro"/>
                          <a:ea typeface="Maven Pro"/>
                          <a:cs typeface="Maven Pro"/>
                          <a:sym typeface="Maven Pro"/>
                        </a:rPr>
                        <a:t>18161175@itoaxaca.edu.mx</a:t>
                      </a:r>
                      <a:endParaRPr lang="en" sz="1800" dirty="0">
                        <a:solidFill>
                          <a:schemeClr val="lt1"/>
                        </a:solidFill>
                        <a:latin typeface="Maven Pro"/>
                        <a:ea typeface="Maven Pro"/>
                        <a:cs typeface="Maven Pro"/>
                        <a:sym typeface="Maven Pro"/>
                      </a:endParaRPr>
                    </a:p>
                  </a:txBody>
                  <a:tcPr marL="91425" marR="91425" marT="91425" marB="91425" anchor="ctr"/>
                </a:tc>
                <a:extLst>
                  <a:ext uri="{0D108BD9-81ED-4DB2-BD59-A6C34878D82A}">
                    <a16:rowId xmlns:a16="http://schemas.microsoft.com/office/drawing/2014/main" val="2167848090"/>
                  </a:ext>
                </a:extLst>
              </a:tr>
            </a:tbl>
          </a:graphicData>
        </a:graphic>
      </p:graphicFrame>
      <p:sp>
        <p:nvSpPr>
          <p:cNvPr id="66" name="Google Shape;12107;p61">
            <a:extLst>
              <a:ext uri="{FF2B5EF4-FFF2-40B4-BE49-F238E27FC236}">
                <a16:creationId xmlns:a16="http://schemas.microsoft.com/office/drawing/2014/main" id="{D8D2F877-F78E-4DFF-B3C3-A3243B14FECA}"/>
              </a:ext>
            </a:extLst>
          </p:cNvPr>
          <p:cNvSpPr/>
          <p:nvPr/>
        </p:nvSpPr>
        <p:spPr>
          <a:xfrm>
            <a:off x="1132368" y="1290403"/>
            <a:ext cx="1554675" cy="2025159"/>
          </a:xfrm>
          <a:custGeom>
            <a:avLst/>
            <a:gdLst/>
            <a:ahLst/>
            <a:cxnLst/>
            <a:rect l="l" t="t" r="r" b="b"/>
            <a:pathLst>
              <a:path w="8907" h="11229" extrusionOk="0">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6293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588345" y="332625"/>
            <a:ext cx="442449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1.6. Personal involucrado</a:t>
            </a:r>
            <a:endParaRPr dirty="0"/>
          </a:p>
        </p:txBody>
      </p:sp>
      <p:grpSp>
        <p:nvGrpSpPr>
          <p:cNvPr id="508" name="Google Shape;508;p28"/>
          <p:cNvGrpSpPr/>
          <p:nvPr/>
        </p:nvGrpSpPr>
        <p:grpSpPr>
          <a:xfrm>
            <a:off x="588345" y="964756"/>
            <a:ext cx="2421555" cy="2859740"/>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68580" y="-100221"/>
            <a:ext cx="679979" cy="2316812"/>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65" name="Google Shape;1243;p44">
            <a:extLst>
              <a:ext uri="{FF2B5EF4-FFF2-40B4-BE49-F238E27FC236}">
                <a16:creationId xmlns:a16="http://schemas.microsoft.com/office/drawing/2014/main" id="{652105AC-A2D9-4A76-8BA6-E27D00F3438C}"/>
              </a:ext>
            </a:extLst>
          </p:cNvPr>
          <p:cNvGraphicFramePr/>
          <p:nvPr>
            <p:extLst>
              <p:ext uri="{D42A27DB-BD31-4B8C-83A1-F6EECF244321}">
                <p14:modId xmlns:p14="http://schemas.microsoft.com/office/powerpoint/2010/main" val="108813830"/>
              </p:ext>
            </p:extLst>
          </p:nvPr>
        </p:nvGraphicFramePr>
        <p:xfrm>
          <a:off x="3141062" y="945834"/>
          <a:ext cx="5595084" cy="2963225"/>
        </p:xfrm>
        <a:graphic>
          <a:graphicData uri="http://schemas.openxmlformats.org/drawingml/2006/table">
            <a:tbl>
              <a:tblPr>
                <a:tableStyleId>{8EC7EB40-30A3-40D1-A3A5-775EA5EDDB03}</a:tableStyleId>
              </a:tblPr>
              <a:tblGrid>
                <a:gridCol w="2208178">
                  <a:extLst>
                    <a:ext uri="{9D8B030D-6E8A-4147-A177-3AD203B41FA5}">
                      <a16:colId xmlns:a16="http://schemas.microsoft.com/office/drawing/2014/main" val="20000"/>
                    </a:ext>
                  </a:extLst>
                </a:gridCol>
                <a:gridCol w="3386906">
                  <a:extLst>
                    <a:ext uri="{9D8B030D-6E8A-4147-A177-3AD203B41FA5}">
                      <a16:colId xmlns:a16="http://schemas.microsoft.com/office/drawing/2014/main" val="20003"/>
                    </a:ext>
                  </a:extLst>
                </a:gridCol>
              </a:tblGrid>
              <a:tr h="462460">
                <a:tc>
                  <a:txBody>
                    <a:bodyPr/>
                    <a:lstStyle/>
                    <a:p>
                      <a:pPr marL="0" lvl="0" indent="0" algn="l" rtl="0">
                        <a:spcBef>
                          <a:spcPts val="0"/>
                        </a:spcBef>
                        <a:spcAft>
                          <a:spcPts val="0"/>
                        </a:spcAft>
                        <a:buNone/>
                      </a:pPr>
                      <a:r>
                        <a:rPr lang="es-MX" sz="1600" dirty="0">
                          <a:solidFill>
                            <a:schemeClr val="bg1"/>
                          </a:solidFill>
                          <a:sym typeface="Share Tech"/>
                        </a:rPr>
                        <a:t>Nombre</a:t>
                      </a:r>
                      <a:endParaRPr sz="1400" dirty="0"/>
                    </a:p>
                  </a:txBody>
                  <a:tcPr marL="91425" marR="91425" marT="91425" marB="91425"/>
                </a:tc>
                <a:tc>
                  <a:txBody>
                    <a:bodyPr/>
                    <a:lstStyle/>
                    <a:p>
                      <a:pPr marL="0" lvl="0" indent="0" algn="l" rtl="0">
                        <a:spcBef>
                          <a:spcPts val="0"/>
                        </a:spcBef>
                        <a:spcAft>
                          <a:spcPts val="0"/>
                        </a:spcAft>
                        <a:buNone/>
                      </a:pPr>
                      <a:r>
                        <a:rPr lang="es-MX" sz="1800" dirty="0">
                          <a:solidFill>
                            <a:schemeClr val="lt1"/>
                          </a:solidFill>
                          <a:latin typeface="Maven Pro"/>
                          <a:ea typeface="Maven Pro"/>
                          <a:cs typeface="Maven Pro"/>
                          <a:sym typeface="Maven Pro"/>
                        </a:rPr>
                        <a:t>Diego Revilla José Antonio</a:t>
                      </a:r>
                      <a:endParaRPr sz="1800" dirty="0">
                        <a:solidFill>
                          <a:schemeClr val="lt1"/>
                        </a:solidFill>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0"/>
                  </a:ext>
                </a:extLst>
              </a:tr>
              <a:tr h="462460">
                <a:tc>
                  <a:txBody>
                    <a:bodyPr/>
                    <a:lstStyle/>
                    <a:p>
                      <a:pPr marL="0" lvl="0" indent="0" algn="l" rtl="0">
                        <a:spcBef>
                          <a:spcPts val="0"/>
                        </a:spcBef>
                        <a:spcAft>
                          <a:spcPts val="0"/>
                        </a:spcAft>
                        <a:buNone/>
                      </a:pPr>
                      <a:r>
                        <a:rPr lang="es-MX" sz="1600" dirty="0">
                          <a:solidFill>
                            <a:schemeClr val="bg1"/>
                          </a:solidFill>
                          <a:sym typeface="Share Tech"/>
                        </a:rPr>
                        <a:t>Rol</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r>
                        <a:rPr lang="es-MX" sz="1800" dirty="0">
                          <a:solidFill>
                            <a:schemeClr val="lt1"/>
                          </a:solidFill>
                          <a:latin typeface="Maven Pro"/>
                          <a:ea typeface="Maven Pro"/>
                          <a:cs typeface="Maven Pro"/>
                          <a:sym typeface="Maven Pro"/>
                        </a:rPr>
                        <a:t>Desarrollador </a:t>
                      </a:r>
                      <a:r>
                        <a:rPr lang="es-MX" sz="1800" dirty="0" err="1">
                          <a:solidFill>
                            <a:schemeClr val="lt1"/>
                          </a:solidFill>
                          <a:latin typeface="Maven Pro"/>
                          <a:ea typeface="Maven Pro"/>
                          <a:cs typeface="Maven Pro"/>
                          <a:sym typeface="Maven Pro"/>
                        </a:rPr>
                        <a:t>backend</a:t>
                      </a:r>
                      <a:endParaRPr sz="1800" dirty="0">
                        <a:solidFill>
                          <a:schemeClr val="lt1"/>
                        </a:solidFill>
                        <a:latin typeface="Maven Pro"/>
                        <a:ea typeface="Maven Pro"/>
                        <a:cs typeface="Maven Pro"/>
                        <a:sym typeface="Maven Pro"/>
                      </a:endParaRPr>
                    </a:p>
                  </a:txBody>
                  <a:tcPr marL="91425" marR="91425" marT="91425" marB="91425" anchor="ctr"/>
                </a:tc>
                <a:extLst>
                  <a:ext uri="{0D108BD9-81ED-4DB2-BD59-A6C34878D82A}">
                    <a16:rowId xmlns:a16="http://schemas.microsoft.com/office/drawing/2014/main" val="10001"/>
                  </a:ext>
                </a:extLst>
              </a:tr>
              <a:tr h="739954">
                <a:tc>
                  <a:txBody>
                    <a:bodyPr/>
                    <a:lstStyle/>
                    <a:p>
                      <a:pPr marL="0" lvl="0" indent="0" algn="l" rtl="0">
                        <a:spcBef>
                          <a:spcPts val="0"/>
                        </a:spcBef>
                        <a:spcAft>
                          <a:spcPts val="0"/>
                        </a:spcAft>
                        <a:buNone/>
                      </a:pPr>
                      <a:r>
                        <a:rPr lang="es-MX" sz="1600" dirty="0">
                          <a:solidFill>
                            <a:schemeClr val="bg1"/>
                          </a:solidFill>
                          <a:sym typeface="Share Tech"/>
                        </a:rPr>
                        <a:t>Categoría profesional</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endParaRPr dirty="0">
                        <a:solidFill>
                          <a:schemeClr val="lt1"/>
                        </a:solidFill>
                        <a:latin typeface="Maven Pro"/>
                        <a:ea typeface="Maven Pro"/>
                        <a:cs typeface="Maven Pro"/>
                        <a:sym typeface="Maven Pro"/>
                      </a:endParaRPr>
                    </a:p>
                  </a:txBody>
                  <a:tcPr marL="91425" marR="91425" marT="91425" marB="91425" anchor="ctr"/>
                </a:tc>
                <a:extLst>
                  <a:ext uri="{0D108BD9-81ED-4DB2-BD59-A6C34878D82A}">
                    <a16:rowId xmlns:a16="http://schemas.microsoft.com/office/drawing/2014/main" val="10002"/>
                  </a:ext>
                </a:extLst>
              </a:tr>
              <a:tr h="558397">
                <a:tc>
                  <a:txBody>
                    <a:bodyPr/>
                    <a:lstStyle/>
                    <a:p>
                      <a:pPr marL="0" lvl="0" indent="0" algn="l" rtl="0">
                        <a:spcBef>
                          <a:spcPts val="0"/>
                        </a:spcBef>
                        <a:spcAft>
                          <a:spcPts val="0"/>
                        </a:spcAft>
                        <a:buNone/>
                      </a:pPr>
                      <a:r>
                        <a:rPr lang="es-MX" sz="1600" dirty="0">
                          <a:solidFill>
                            <a:schemeClr val="bg1"/>
                          </a:solidFill>
                          <a:sym typeface="Share Tech"/>
                        </a:rPr>
                        <a:t>Responsabilidades</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endParaRPr lang="en" dirty="0">
                        <a:solidFill>
                          <a:schemeClr val="lt1"/>
                        </a:solidFill>
                        <a:latin typeface="Maven Pro"/>
                        <a:ea typeface="Maven Pro"/>
                        <a:cs typeface="Maven Pro"/>
                        <a:sym typeface="Maven Pro"/>
                      </a:endParaRPr>
                    </a:p>
                  </a:txBody>
                  <a:tcPr marL="91425" marR="91425" marT="91425" marB="91425" anchor="ctr"/>
                </a:tc>
                <a:extLst>
                  <a:ext uri="{0D108BD9-81ED-4DB2-BD59-A6C34878D82A}">
                    <a16:rowId xmlns:a16="http://schemas.microsoft.com/office/drawing/2014/main" val="10003"/>
                  </a:ext>
                </a:extLst>
              </a:tr>
              <a:tr h="739954">
                <a:tc>
                  <a:txBody>
                    <a:bodyPr/>
                    <a:lstStyle/>
                    <a:p>
                      <a:pPr marL="0" lvl="0" indent="0" algn="l" rtl="0">
                        <a:spcBef>
                          <a:spcPts val="0"/>
                        </a:spcBef>
                        <a:spcAft>
                          <a:spcPts val="0"/>
                        </a:spcAft>
                        <a:buNone/>
                      </a:pPr>
                      <a:r>
                        <a:rPr lang="es-MX" sz="1600" dirty="0">
                          <a:solidFill>
                            <a:schemeClr val="bg1"/>
                          </a:solidFill>
                          <a:sym typeface="Share Tech"/>
                        </a:rPr>
                        <a:t>Información de contacto</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r>
                        <a:rPr lang="es-MX" sz="1800" dirty="0">
                          <a:solidFill>
                            <a:schemeClr val="lt1"/>
                          </a:solidFill>
                          <a:latin typeface="Maven Pro"/>
                          <a:ea typeface="Maven Pro"/>
                          <a:cs typeface="Maven Pro"/>
                          <a:sym typeface="Maven Pro"/>
                        </a:rPr>
                        <a:t>18161112@itoaxaca.edu.mx</a:t>
                      </a:r>
                      <a:endParaRPr lang="en" sz="1800" dirty="0">
                        <a:solidFill>
                          <a:schemeClr val="lt1"/>
                        </a:solidFill>
                        <a:latin typeface="Maven Pro"/>
                        <a:ea typeface="Maven Pro"/>
                        <a:cs typeface="Maven Pro"/>
                        <a:sym typeface="Maven Pro"/>
                      </a:endParaRPr>
                    </a:p>
                  </a:txBody>
                  <a:tcPr marL="91425" marR="91425" marT="91425" marB="91425" anchor="ctr"/>
                </a:tc>
                <a:extLst>
                  <a:ext uri="{0D108BD9-81ED-4DB2-BD59-A6C34878D82A}">
                    <a16:rowId xmlns:a16="http://schemas.microsoft.com/office/drawing/2014/main" val="2167848090"/>
                  </a:ext>
                </a:extLst>
              </a:tr>
            </a:tbl>
          </a:graphicData>
        </a:graphic>
      </p:graphicFrame>
      <p:sp>
        <p:nvSpPr>
          <p:cNvPr id="66" name="Google Shape;12107;p61">
            <a:extLst>
              <a:ext uri="{FF2B5EF4-FFF2-40B4-BE49-F238E27FC236}">
                <a16:creationId xmlns:a16="http://schemas.microsoft.com/office/drawing/2014/main" id="{D8D2F877-F78E-4DFF-B3C3-A3243B14FECA}"/>
              </a:ext>
            </a:extLst>
          </p:cNvPr>
          <p:cNvSpPr/>
          <p:nvPr/>
        </p:nvSpPr>
        <p:spPr>
          <a:xfrm>
            <a:off x="1132368" y="1290403"/>
            <a:ext cx="1554675" cy="2025159"/>
          </a:xfrm>
          <a:custGeom>
            <a:avLst/>
            <a:gdLst/>
            <a:ahLst/>
            <a:cxnLst/>
            <a:rect l="l" t="t" r="r" b="b"/>
            <a:pathLst>
              <a:path w="8907" h="11229" extrusionOk="0">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1975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588345" y="332625"/>
            <a:ext cx="442449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1.6. Personal involucrado</a:t>
            </a:r>
            <a:endParaRPr dirty="0"/>
          </a:p>
        </p:txBody>
      </p:sp>
      <p:grpSp>
        <p:nvGrpSpPr>
          <p:cNvPr id="508" name="Google Shape;508;p28"/>
          <p:cNvGrpSpPr/>
          <p:nvPr/>
        </p:nvGrpSpPr>
        <p:grpSpPr>
          <a:xfrm>
            <a:off x="588345" y="964756"/>
            <a:ext cx="2421555" cy="2859740"/>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68580" y="-100221"/>
            <a:ext cx="679979" cy="2316812"/>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65" name="Google Shape;1243;p44">
            <a:extLst>
              <a:ext uri="{FF2B5EF4-FFF2-40B4-BE49-F238E27FC236}">
                <a16:creationId xmlns:a16="http://schemas.microsoft.com/office/drawing/2014/main" id="{652105AC-A2D9-4A76-8BA6-E27D00F3438C}"/>
              </a:ext>
            </a:extLst>
          </p:cNvPr>
          <p:cNvGraphicFramePr/>
          <p:nvPr>
            <p:extLst>
              <p:ext uri="{D42A27DB-BD31-4B8C-83A1-F6EECF244321}">
                <p14:modId xmlns:p14="http://schemas.microsoft.com/office/powerpoint/2010/main" val="3797167975"/>
              </p:ext>
            </p:extLst>
          </p:nvPr>
        </p:nvGraphicFramePr>
        <p:xfrm>
          <a:off x="3141062" y="945834"/>
          <a:ext cx="5595084" cy="2963225"/>
        </p:xfrm>
        <a:graphic>
          <a:graphicData uri="http://schemas.openxmlformats.org/drawingml/2006/table">
            <a:tbl>
              <a:tblPr>
                <a:tableStyleId>{8EC7EB40-30A3-40D1-A3A5-775EA5EDDB03}</a:tableStyleId>
              </a:tblPr>
              <a:tblGrid>
                <a:gridCol w="2208178">
                  <a:extLst>
                    <a:ext uri="{9D8B030D-6E8A-4147-A177-3AD203B41FA5}">
                      <a16:colId xmlns:a16="http://schemas.microsoft.com/office/drawing/2014/main" val="20000"/>
                    </a:ext>
                  </a:extLst>
                </a:gridCol>
                <a:gridCol w="3386906">
                  <a:extLst>
                    <a:ext uri="{9D8B030D-6E8A-4147-A177-3AD203B41FA5}">
                      <a16:colId xmlns:a16="http://schemas.microsoft.com/office/drawing/2014/main" val="20003"/>
                    </a:ext>
                  </a:extLst>
                </a:gridCol>
              </a:tblGrid>
              <a:tr h="462460">
                <a:tc>
                  <a:txBody>
                    <a:bodyPr/>
                    <a:lstStyle/>
                    <a:p>
                      <a:pPr marL="0" lvl="0" indent="0" algn="l" rtl="0">
                        <a:spcBef>
                          <a:spcPts val="0"/>
                        </a:spcBef>
                        <a:spcAft>
                          <a:spcPts val="0"/>
                        </a:spcAft>
                        <a:buNone/>
                      </a:pPr>
                      <a:r>
                        <a:rPr lang="es-MX" sz="1600" dirty="0">
                          <a:solidFill>
                            <a:schemeClr val="bg1"/>
                          </a:solidFill>
                          <a:sym typeface="Share Tech"/>
                        </a:rPr>
                        <a:t>Nombre</a:t>
                      </a:r>
                      <a:endParaRPr sz="1400" dirty="0"/>
                    </a:p>
                  </a:txBody>
                  <a:tcPr marL="91425" marR="91425" marT="91425" marB="91425"/>
                </a:tc>
                <a:tc>
                  <a:txBody>
                    <a:bodyPr/>
                    <a:lstStyle/>
                    <a:p>
                      <a:pPr marL="0" lvl="0" indent="0" algn="l" rtl="0">
                        <a:spcBef>
                          <a:spcPts val="0"/>
                        </a:spcBef>
                        <a:spcAft>
                          <a:spcPts val="0"/>
                        </a:spcAft>
                        <a:buNone/>
                      </a:pPr>
                      <a:r>
                        <a:rPr lang="es-MX" sz="1800" dirty="0">
                          <a:solidFill>
                            <a:schemeClr val="lt1"/>
                          </a:solidFill>
                          <a:latin typeface="Maven Pro"/>
                          <a:ea typeface="Maven Pro"/>
                          <a:cs typeface="Maven Pro"/>
                          <a:sym typeface="Maven Pro"/>
                        </a:rPr>
                        <a:t>García </a:t>
                      </a:r>
                      <a:r>
                        <a:rPr lang="es-MX" sz="1800" dirty="0" err="1">
                          <a:solidFill>
                            <a:schemeClr val="lt1"/>
                          </a:solidFill>
                          <a:latin typeface="Maven Pro"/>
                          <a:ea typeface="Maven Pro"/>
                          <a:cs typeface="Maven Pro"/>
                          <a:sym typeface="Maven Pro"/>
                        </a:rPr>
                        <a:t>García</a:t>
                      </a:r>
                      <a:r>
                        <a:rPr lang="es-MX" sz="1800" dirty="0">
                          <a:solidFill>
                            <a:schemeClr val="lt1"/>
                          </a:solidFill>
                          <a:latin typeface="Maven Pro"/>
                          <a:ea typeface="Maven Pro"/>
                          <a:cs typeface="Maven Pro"/>
                          <a:sym typeface="Maven Pro"/>
                        </a:rPr>
                        <a:t> José Ángel</a:t>
                      </a:r>
                      <a:endParaRPr sz="1800" dirty="0">
                        <a:solidFill>
                          <a:schemeClr val="lt1"/>
                        </a:solidFill>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0"/>
                  </a:ext>
                </a:extLst>
              </a:tr>
              <a:tr h="462460">
                <a:tc>
                  <a:txBody>
                    <a:bodyPr/>
                    <a:lstStyle/>
                    <a:p>
                      <a:pPr marL="0" lvl="0" indent="0" algn="l" rtl="0">
                        <a:spcBef>
                          <a:spcPts val="0"/>
                        </a:spcBef>
                        <a:spcAft>
                          <a:spcPts val="0"/>
                        </a:spcAft>
                        <a:buNone/>
                      </a:pPr>
                      <a:r>
                        <a:rPr lang="es-MX" sz="1600" dirty="0">
                          <a:solidFill>
                            <a:schemeClr val="bg1"/>
                          </a:solidFill>
                          <a:sym typeface="Share Tech"/>
                        </a:rPr>
                        <a:t>Rol</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r>
                        <a:rPr lang="es-MX" sz="1800" dirty="0">
                          <a:solidFill>
                            <a:schemeClr val="lt1"/>
                          </a:solidFill>
                          <a:latin typeface="Maven Pro"/>
                          <a:ea typeface="Maven Pro"/>
                          <a:cs typeface="Maven Pro"/>
                          <a:sym typeface="Maven Pro"/>
                        </a:rPr>
                        <a:t>Desarrollador </a:t>
                      </a:r>
                      <a:r>
                        <a:rPr lang="es-MX" sz="1800" dirty="0" err="1">
                          <a:solidFill>
                            <a:schemeClr val="lt1"/>
                          </a:solidFill>
                          <a:latin typeface="Maven Pro"/>
                          <a:ea typeface="Maven Pro"/>
                          <a:cs typeface="Maven Pro"/>
                          <a:sym typeface="Maven Pro"/>
                        </a:rPr>
                        <a:t>backend</a:t>
                      </a:r>
                      <a:endParaRPr sz="1800" dirty="0">
                        <a:solidFill>
                          <a:schemeClr val="lt1"/>
                        </a:solidFill>
                        <a:latin typeface="Maven Pro"/>
                        <a:ea typeface="Maven Pro"/>
                        <a:cs typeface="Maven Pro"/>
                        <a:sym typeface="Maven Pro"/>
                      </a:endParaRPr>
                    </a:p>
                  </a:txBody>
                  <a:tcPr marL="91425" marR="91425" marT="91425" marB="91425" anchor="ctr"/>
                </a:tc>
                <a:extLst>
                  <a:ext uri="{0D108BD9-81ED-4DB2-BD59-A6C34878D82A}">
                    <a16:rowId xmlns:a16="http://schemas.microsoft.com/office/drawing/2014/main" val="10001"/>
                  </a:ext>
                </a:extLst>
              </a:tr>
              <a:tr h="739954">
                <a:tc>
                  <a:txBody>
                    <a:bodyPr/>
                    <a:lstStyle/>
                    <a:p>
                      <a:pPr marL="0" lvl="0" indent="0" algn="l" rtl="0">
                        <a:spcBef>
                          <a:spcPts val="0"/>
                        </a:spcBef>
                        <a:spcAft>
                          <a:spcPts val="0"/>
                        </a:spcAft>
                        <a:buNone/>
                      </a:pPr>
                      <a:r>
                        <a:rPr lang="es-MX" sz="1600" dirty="0">
                          <a:solidFill>
                            <a:schemeClr val="bg1"/>
                          </a:solidFill>
                          <a:sym typeface="Share Tech"/>
                        </a:rPr>
                        <a:t>Categoría profesional</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endParaRPr dirty="0">
                        <a:solidFill>
                          <a:schemeClr val="lt1"/>
                        </a:solidFill>
                        <a:latin typeface="Maven Pro"/>
                        <a:ea typeface="Maven Pro"/>
                        <a:cs typeface="Maven Pro"/>
                        <a:sym typeface="Maven Pro"/>
                      </a:endParaRPr>
                    </a:p>
                  </a:txBody>
                  <a:tcPr marL="91425" marR="91425" marT="91425" marB="91425" anchor="ctr"/>
                </a:tc>
                <a:extLst>
                  <a:ext uri="{0D108BD9-81ED-4DB2-BD59-A6C34878D82A}">
                    <a16:rowId xmlns:a16="http://schemas.microsoft.com/office/drawing/2014/main" val="10002"/>
                  </a:ext>
                </a:extLst>
              </a:tr>
              <a:tr h="558397">
                <a:tc>
                  <a:txBody>
                    <a:bodyPr/>
                    <a:lstStyle/>
                    <a:p>
                      <a:pPr marL="0" lvl="0" indent="0" algn="l" rtl="0">
                        <a:spcBef>
                          <a:spcPts val="0"/>
                        </a:spcBef>
                        <a:spcAft>
                          <a:spcPts val="0"/>
                        </a:spcAft>
                        <a:buNone/>
                      </a:pPr>
                      <a:r>
                        <a:rPr lang="es-MX" sz="1600" dirty="0">
                          <a:solidFill>
                            <a:schemeClr val="bg1"/>
                          </a:solidFill>
                          <a:sym typeface="Share Tech"/>
                        </a:rPr>
                        <a:t>Responsabilidades</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endParaRPr lang="en" dirty="0">
                        <a:solidFill>
                          <a:schemeClr val="lt1"/>
                        </a:solidFill>
                        <a:latin typeface="Maven Pro"/>
                        <a:ea typeface="Maven Pro"/>
                        <a:cs typeface="Maven Pro"/>
                        <a:sym typeface="Maven Pro"/>
                      </a:endParaRPr>
                    </a:p>
                  </a:txBody>
                  <a:tcPr marL="91425" marR="91425" marT="91425" marB="91425" anchor="ctr"/>
                </a:tc>
                <a:extLst>
                  <a:ext uri="{0D108BD9-81ED-4DB2-BD59-A6C34878D82A}">
                    <a16:rowId xmlns:a16="http://schemas.microsoft.com/office/drawing/2014/main" val="10003"/>
                  </a:ext>
                </a:extLst>
              </a:tr>
              <a:tr h="739954">
                <a:tc>
                  <a:txBody>
                    <a:bodyPr/>
                    <a:lstStyle/>
                    <a:p>
                      <a:pPr marL="0" lvl="0" indent="0" algn="l" rtl="0">
                        <a:spcBef>
                          <a:spcPts val="0"/>
                        </a:spcBef>
                        <a:spcAft>
                          <a:spcPts val="0"/>
                        </a:spcAft>
                        <a:buNone/>
                      </a:pPr>
                      <a:r>
                        <a:rPr lang="es-MX" sz="1600" dirty="0">
                          <a:solidFill>
                            <a:schemeClr val="bg1"/>
                          </a:solidFill>
                          <a:sym typeface="Share Tech"/>
                        </a:rPr>
                        <a:t>Información de contacto</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r>
                        <a:rPr lang="es-MX" sz="1800" dirty="0">
                          <a:solidFill>
                            <a:schemeClr val="lt1"/>
                          </a:solidFill>
                          <a:latin typeface="Maven Pro"/>
                          <a:ea typeface="Maven Pro"/>
                          <a:cs typeface="Maven Pro"/>
                          <a:sym typeface="Maven Pro"/>
                        </a:rPr>
                        <a:t>18161117@itoaxaca.edu.mx</a:t>
                      </a:r>
                      <a:endParaRPr lang="en" sz="1800" dirty="0">
                        <a:solidFill>
                          <a:schemeClr val="lt1"/>
                        </a:solidFill>
                        <a:latin typeface="Maven Pro"/>
                        <a:ea typeface="Maven Pro"/>
                        <a:cs typeface="Maven Pro"/>
                        <a:sym typeface="Maven Pro"/>
                      </a:endParaRPr>
                    </a:p>
                  </a:txBody>
                  <a:tcPr marL="91425" marR="91425" marT="91425" marB="91425" anchor="ctr"/>
                </a:tc>
                <a:extLst>
                  <a:ext uri="{0D108BD9-81ED-4DB2-BD59-A6C34878D82A}">
                    <a16:rowId xmlns:a16="http://schemas.microsoft.com/office/drawing/2014/main" val="2167848090"/>
                  </a:ext>
                </a:extLst>
              </a:tr>
            </a:tbl>
          </a:graphicData>
        </a:graphic>
      </p:graphicFrame>
      <p:sp>
        <p:nvSpPr>
          <p:cNvPr id="66" name="Google Shape;12107;p61">
            <a:extLst>
              <a:ext uri="{FF2B5EF4-FFF2-40B4-BE49-F238E27FC236}">
                <a16:creationId xmlns:a16="http://schemas.microsoft.com/office/drawing/2014/main" id="{D8D2F877-F78E-4DFF-B3C3-A3243B14FECA}"/>
              </a:ext>
            </a:extLst>
          </p:cNvPr>
          <p:cNvSpPr/>
          <p:nvPr/>
        </p:nvSpPr>
        <p:spPr>
          <a:xfrm>
            <a:off x="1132368" y="1290403"/>
            <a:ext cx="1554675" cy="2025159"/>
          </a:xfrm>
          <a:custGeom>
            <a:avLst/>
            <a:gdLst/>
            <a:ahLst/>
            <a:cxnLst/>
            <a:rect l="l" t="t" r="r" b="b"/>
            <a:pathLst>
              <a:path w="8907" h="11229" extrusionOk="0">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2334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588345" y="332625"/>
            <a:ext cx="442449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1.6. Personal involucrado</a:t>
            </a:r>
            <a:endParaRPr dirty="0"/>
          </a:p>
        </p:txBody>
      </p:sp>
      <p:grpSp>
        <p:nvGrpSpPr>
          <p:cNvPr id="508" name="Google Shape;508;p28"/>
          <p:cNvGrpSpPr/>
          <p:nvPr/>
        </p:nvGrpSpPr>
        <p:grpSpPr>
          <a:xfrm>
            <a:off x="588345" y="964756"/>
            <a:ext cx="2421555" cy="2859740"/>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68580" y="-100221"/>
            <a:ext cx="679979" cy="2316812"/>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65" name="Google Shape;1243;p44">
            <a:extLst>
              <a:ext uri="{FF2B5EF4-FFF2-40B4-BE49-F238E27FC236}">
                <a16:creationId xmlns:a16="http://schemas.microsoft.com/office/drawing/2014/main" id="{652105AC-A2D9-4A76-8BA6-E27D00F3438C}"/>
              </a:ext>
            </a:extLst>
          </p:cNvPr>
          <p:cNvGraphicFramePr/>
          <p:nvPr>
            <p:extLst>
              <p:ext uri="{D42A27DB-BD31-4B8C-83A1-F6EECF244321}">
                <p14:modId xmlns:p14="http://schemas.microsoft.com/office/powerpoint/2010/main" val="2369977113"/>
              </p:ext>
            </p:extLst>
          </p:nvPr>
        </p:nvGraphicFramePr>
        <p:xfrm>
          <a:off x="3141062" y="945834"/>
          <a:ext cx="5595084" cy="3232255"/>
        </p:xfrm>
        <a:graphic>
          <a:graphicData uri="http://schemas.openxmlformats.org/drawingml/2006/table">
            <a:tbl>
              <a:tblPr>
                <a:tableStyleId>{8EC7EB40-30A3-40D1-A3A5-775EA5EDDB03}</a:tableStyleId>
              </a:tblPr>
              <a:tblGrid>
                <a:gridCol w="2208178">
                  <a:extLst>
                    <a:ext uri="{9D8B030D-6E8A-4147-A177-3AD203B41FA5}">
                      <a16:colId xmlns:a16="http://schemas.microsoft.com/office/drawing/2014/main" val="20000"/>
                    </a:ext>
                  </a:extLst>
                </a:gridCol>
                <a:gridCol w="3386906">
                  <a:extLst>
                    <a:ext uri="{9D8B030D-6E8A-4147-A177-3AD203B41FA5}">
                      <a16:colId xmlns:a16="http://schemas.microsoft.com/office/drawing/2014/main" val="20003"/>
                    </a:ext>
                  </a:extLst>
                </a:gridCol>
              </a:tblGrid>
              <a:tr h="462460">
                <a:tc>
                  <a:txBody>
                    <a:bodyPr/>
                    <a:lstStyle/>
                    <a:p>
                      <a:pPr marL="0" lvl="0" indent="0" algn="l" rtl="0">
                        <a:spcBef>
                          <a:spcPts val="0"/>
                        </a:spcBef>
                        <a:spcAft>
                          <a:spcPts val="0"/>
                        </a:spcAft>
                        <a:buNone/>
                      </a:pPr>
                      <a:r>
                        <a:rPr lang="es-MX" sz="1600" dirty="0">
                          <a:solidFill>
                            <a:schemeClr val="bg1"/>
                          </a:solidFill>
                          <a:sym typeface="Share Tech"/>
                        </a:rPr>
                        <a:t>Nombre</a:t>
                      </a:r>
                      <a:endParaRPr sz="1400" dirty="0"/>
                    </a:p>
                  </a:txBody>
                  <a:tcPr marL="91425" marR="91425" marT="91425" marB="91425"/>
                </a:tc>
                <a:tc>
                  <a:txBody>
                    <a:bodyPr/>
                    <a:lstStyle/>
                    <a:p>
                      <a:pPr marL="0" lvl="0" indent="0" algn="l" rtl="0">
                        <a:spcBef>
                          <a:spcPts val="0"/>
                        </a:spcBef>
                        <a:spcAft>
                          <a:spcPts val="0"/>
                        </a:spcAft>
                        <a:buNone/>
                      </a:pPr>
                      <a:r>
                        <a:rPr lang="es-MX" sz="1800" dirty="0">
                          <a:solidFill>
                            <a:schemeClr val="lt1"/>
                          </a:solidFill>
                          <a:latin typeface="Maven Pro"/>
                          <a:ea typeface="Maven Pro"/>
                          <a:cs typeface="Maven Pro"/>
                          <a:sym typeface="Maven Pro"/>
                        </a:rPr>
                        <a:t>Román Hernández Esteban Daniel</a:t>
                      </a:r>
                      <a:endParaRPr sz="1800" dirty="0">
                        <a:solidFill>
                          <a:schemeClr val="lt1"/>
                        </a:solidFill>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0"/>
                  </a:ext>
                </a:extLst>
              </a:tr>
              <a:tr h="462460">
                <a:tc>
                  <a:txBody>
                    <a:bodyPr/>
                    <a:lstStyle/>
                    <a:p>
                      <a:pPr marL="0" lvl="0" indent="0" algn="l" rtl="0">
                        <a:spcBef>
                          <a:spcPts val="0"/>
                        </a:spcBef>
                        <a:spcAft>
                          <a:spcPts val="0"/>
                        </a:spcAft>
                        <a:buNone/>
                      </a:pPr>
                      <a:r>
                        <a:rPr lang="es-MX" sz="1600" dirty="0">
                          <a:solidFill>
                            <a:schemeClr val="bg1"/>
                          </a:solidFill>
                          <a:sym typeface="Share Tech"/>
                        </a:rPr>
                        <a:t>Rol</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r>
                        <a:rPr lang="es-MX" sz="1800" dirty="0">
                          <a:solidFill>
                            <a:schemeClr val="lt1"/>
                          </a:solidFill>
                          <a:latin typeface="Maven Pro"/>
                          <a:ea typeface="Maven Pro"/>
                          <a:cs typeface="Maven Pro"/>
                          <a:sym typeface="Maven Pro"/>
                        </a:rPr>
                        <a:t>Desarrollador </a:t>
                      </a:r>
                      <a:r>
                        <a:rPr lang="es-MX" sz="1800" dirty="0" err="1">
                          <a:solidFill>
                            <a:schemeClr val="lt1"/>
                          </a:solidFill>
                          <a:latin typeface="Maven Pro"/>
                          <a:ea typeface="Maven Pro"/>
                          <a:cs typeface="Maven Pro"/>
                          <a:sym typeface="Maven Pro"/>
                        </a:rPr>
                        <a:t>frontend</a:t>
                      </a:r>
                      <a:endParaRPr sz="1800" dirty="0">
                        <a:solidFill>
                          <a:schemeClr val="lt1"/>
                        </a:solidFill>
                        <a:latin typeface="Maven Pro"/>
                        <a:ea typeface="Maven Pro"/>
                        <a:cs typeface="Maven Pro"/>
                        <a:sym typeface="Maven Pro"/>
                      </a:endParaRPr>
                    </a:p>
                  </a:txBody>
                  <a:tcPr marL="91425" marR="91425" marT="91425" marB="91425" anchor="ctr"/>
                </a:tc>
                <a:extLst>
                  <a:ext uri="{0D108BD9-81ED-4DB2-BD59-A6C34878D82A}">
                    <a16:rowId xmlns:a16="http://schemas.microsoft.com/office/drawing/2014/main" val="10001"/>
                  </a:ext>
                </a:extLst>
              </a:tr>
              <a:tr h="739954">
                <a:tc>
                  <a:txBody>
                    <a:bodyPr/>
                    <a:lstStyle/>
                    <a:p>
                      <a:pPr marL="0" lvl="0" indent="0" algn="l" rtl="0">
                        <a:spcBef>
                          <a:spcPts val="0"/>
                        </a:spcBef>
                        <a:spcAft>
                          <a:spcPts val="0"/>
                        </a:spcAft>
                        <a:buNone/>
                      </a:pPr>
                      <a:r>
                        <a:rPr lang="es-MX" sz="1600" dirty="0">
                          <a:solidFill>
                            <a:schemeClr val="bg1"/>
                          </a:solidFill>
                          <a:sym typeface="Share Tech"/>
                        </a:rPr>
                        <a:t>Categoría profesional</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endParaRPr dirty="0">
                        <a:solidFill>
                          <a:schemeClr val="lt1"/>
                        </a:solidFill>
                        <a:latin typeface="Maven Pro"/>
                        <a:ea typeface="Maven Pro"/>
                        <a:cs typeface="Maven Pro"/>
                        <a:sym typeface="Maven Pro"/>
                      </a:endParaRPr>
                    </a:p>
                  </a:txBody>
                  <a:tcPr marL="91425" marR="91425" marT="91425" marB="91425" anchor="ctr"/>
                </a:tc>
                <a:extLst>
                  <a:ext uri="{0D108BD9-81ED-4DB2-BD59-A6C34878D82A}">
                    <a16:rowId xmlns:a16="http://schemas.microsoft.com/office/drawing/2014/main" val="10002"/>
                  </a:ext>
                </a:extLst>
              </a:tr>
              <a:tr h="558397">
                <a:tc>
                  <a:txBody>
                    <a:bodyPr/>
                    <a:lstStyle/>
                    <a:p>
                      <a:pPr marL="0" lvl="0" indent="0" algn="l" rtl="0">
                        <a:spcBef>
                          <a:spcPts val="0"/>
                        </a:spcBef>
                        <a:spcAft>
                          <a:spcPts val="0"/>
                        </a:spcAft>
                        <a:buNone/>
                      </a:pPr>
                      <a:r>
                        <a:rPr lang="es-MX" sz="1600" dirty="0">
                          <a:solidFill>
                            <a:schemeClr val="bg1"/>
                          </a:solidFill>
                          <a:sym typeface="Share Tech"/>
                        </a:rPr>
                        <a:t>Responsabilidades</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endParaRPr lang="en" dirty="0">
                        <a:solidFill>
                          <a:schemeClr val="lt1"/>
                        </a:solidFill>
                        <a:latin typeface="Maven Pro"/>
                        <a:ea typeface="Maven Pro"/>
                        <a:cs typeface="Maven Pro"/>
                        <a:sym typeface="Maven Pro"/>
                      </a:endParaRPr>
                    </a:p>
                  </a:txBody>
                  <a:tcPr marL="91425" marR="91425" marT="91425" marB="91425" anchor="ctr"/>
                </a:tc>
                <a:extLst>
                  <a:ext uri="{0D108BD9-81ED-4DB2-BD59-A6C34878D82A}">
                    <a16:rowId xmlns:a16="http://schemas.microsoft.com/office/drawing/2014/main" val="10003"/>
                  </a:ext>
                </a:extLst>
              </a:tr>
              <a:tr h="739954">
                <a:tc>
                  <a:txBody>
                    <a:bodyPr/>
                    <a:lstStyle/>
                    <a:p>
                      <a:pPr marL="0" lvl="0" indent="0" algn="l" rtl="0">
                        <a:spcBef>
                          <a:spcPts val="0"/>
                        </a:spcBef>
                        <a:spcAft>
                          <a:spcPts val="0"/>
                        </a:spcAft>
                        <a:buNone/>
                      </a:pPr>
                      <a:r>
                        <a:rPr lang="es-MX" sz="1600" dirty="0">
                          <a:solidFill>
                            <a:schemeClr val="bg1"/>
                          </a:solidFill>
                          <a:sym typeface="Share Tech"/>
                        </a:rPr>
                        <a:t>Información de contacto</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r>
                        <a:rPr lang="es-MX" sz="1800" dirty="0">
                          <a:solidFill>
                            <a:schemeClr val="lt1"/>
                          </a:solidFill>
                          <a:latin typeface="Maven Pro"/>
                          <a:ea typeface="Maven Pro"/>
                          <a:cs typeface="Maven Pro"/>
                          <a:sym typeface="Maven Pro"/>
                        </a:rPr>
                        <a:t>17161233@itoaxaca.edu.mx</a:t>
                      </a:r>
                      <a:endParaRPr lang="en" sz="1800" dirty="0">
                        <a:solidFill>
                          <a:schemeClr val="lt1"/>
                        </a:solidFill>
                        <a:latin typeface="Maven Pro"/>
                        <a:ea typeface="Maven Pro"/>
                        <a:cs typeface="Maven Pro"/>
                        <a:sym typeface="Maven Pro"/>
                      </a:endParaRPr>
                    </a:p>
                  </a:txBody>
                  <a:tcPr marL="91425" marR="91425" marT="91425" marB="91425" anchor="ctr"/>
                </a:tc>
                <a:extLst>
                  <a:ext uri="{0D108BD9-81ED-4DB2-BD59-A6C34878D82A}">
                    <a16:rowId xmlns:a16="http://schemas.microsoft.com/office/drawing/2014/main" val="2167848090"/>
                  </a:ext>
                </a:extLst>
              </a:tr>
            </a:tbl>
          </a:graphicData>
        </a:graphic>
      </p:graphicFrame>
      <p:sp>
        <p:nvSpPr>
          <p:cNvPr id="66" name="Google Shape;12107;p61">
            <a:extLst>
              <a:ext uri="{FF2B5EF4-FFF2-40B4-BE49-F238E27FC236}">
                <a16:creationId xmlns:a16="http://schemas.microsoft.com/office/drawing/2014/main" id="{D8D2F877-F78E-4DFF-B3C3-A3243B14FECA}"/>
              </a:ext>
            </a:extLst>
          </p:cNvPr>
          <p:cNvSpPr/>
          <p:nvPr/>
        </p:nvSpPr>
        <p:spPr>
          <a:xfrm>
            <a:off x="1132368" y="1290403"/>
            <a:ext cx="1554675" cy="2025159"/>
          </a:xfrm>
          <a:custGeom>
            <a:avLst/>
            <a:gdLst/>
            <a:ahLst/>
            <a:cxnLst/>
            <a:rect l="l" t="t" r="r" b="b"/>
            <a:pathLst>
              <a:path w="8907" h="11229" extrusionOk="0">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solidFill>
            <a:schemeClr val="bg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9785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2098238"/>
            <a:ext cx="7704414" cy="1508225"/>
          </a:xfrm>
          <a:prstGeom prst="rect">
            <a:avLst/>
          </a:prstGeom>
        </p:spPr>
        <p:txBody>
          <a:bodyPr spcFirstLastPara="1" wrap="square" lIns="91425" tIns="91425" rIns="91425" bIns="91425" anchor="t" anchorCtr="0">
            <a:noAutofit/>
          </a:bodyPr>
          <a:lstStyle/>
          <a:p>
            <a:pPr marL="0" lvl="0" indent="0" algn="just">
              <a:spcBef>
                <a:spcPts val="1600"/>
              </a:spcBef>
              <a:spcAft>
                <a:spcPts val="1600"/>
              </a:spcAft>
              <a:buNone/>
            </a:pPr>
            <a:r>
              <a:rPr lang="es-MX" dirty="0"/>
              <a:t>En esta sección se explica de forma general los objetivos que cumplirá el sistema. El nombre del sistema HuxGym es un sistema web para empleados y administradores correspondientes a un gimnasio, con el propósito de automatizar la gestión del gimnasio la cual corresponde a: gestión de ventas, gestión de productos fitness, gestión de membresías, control de accesos, registro de clientes y gestión de la contabilidad</a:t>
            </a:r>
            <a:endParaRPr dirty="0"/>
          </a:p>
        </p:txBody>
      </p:sp>
      <p:sp>
        <p:nvSpPr>
          <p:cNvPr id="466" name="Google Shape;466;p26"/>
          <p:cNvSpPr txBox="1">
            <a:spLocks noGrp="1"/>
          </p:cNvSpPr>
          <p:nvPr>
            <p:ph type="ctrTitle"/>
          </p:nvPr>
        </p:nvSpPr>
        <p:spPr>
          <a:xfrm>
            <a:off x="618825" y="1446388"/>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2. VISIÓN GENERAL</a:t>
            </a:r>
            <a:endParaRPr dirty="0"/>
          </a:p>
        </p:txBody>
      </p:sp>
    </p:spTree>
    <p:extLst>
      <p:ext uri="{BB962C8B-B14F-4D97-AF65-F5344CB8AC3E}">
        <p14:creationId xmlns:p14="http://schemas.microsoft.com/office/powerpoint/2010/main" val="109149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0"/>
          <p:cNvSpPr txBox="1">
            <a:spLocks noGrp="1"/>
          </p:cNvSpPr>
          <p:nvPr>
            <p:ph type="ctrTitle"/>
          </p:nvPr>
        </p:nvSpPr>
        <p:spPr>
          <a:xfrm>
            <a:off x="3056132" y="1286613"/>
            <a:ext cx="30558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MISIÓN</a:t>
            </a:r>
            <a:endParaRPr dirty="0"/>
          </a:p>
        </p:txBody>
      </p:sp>
      <p:sp>
        <p:nvSpPr>
          <p:cNvPr id="1134" name="Google Shape;1134;p40"/>
          <p:cNvSpPr txBox="1">
            <a:spLocks noGrp="1"/>
          </p:cNvSpPr>
          <p:nvPr>
            <p:ph type="subTitle" idx="1"/>
          </p:nvPr>
        </p:nvSpPr>
        <p:spPr>
          <a:xfrm>
            <a:off x="2345032" y="1723925"/>
            <a:ext cx="4478100" cy="1701900"/>
          </a:xfrm>
          <a:prstGeom prst="rect">
            <a:avLst/>
          </a:prstGeom>
        </p:spPr>
        <p:txBody>
          <a:bodyPr spcFirstLastPara="1" wrap="square" lIns="91425" tIns="91425" rIns="91425" bIns="91425" anchor="b" anchorCtr="0">
            <a:noAutofit/>
          </a:bodyPr>
          <a:lstStyle/>
          <a:p>
            <a:pPr marL="0" lvl="0" indent="0"/>
            <a:r>
              <a:rPr lang="es-MX" sz="1600" dirty="0"/>
              <a:t>Crear un sistema web optimizado que preste al usuario los servicios requeridos por su empresa y sobre todo que sea de fácil uso donde se pueda acceder fácilmente a la información que se requiere</a:t>
            </a:r>
            <a:endParaRPr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0"/>
          <p:cNvSpPr txBox="1">
            <a:spLocks noGrp="1"/>
          </p:cNvSpPr>
          <p:nvPr>
            <p:ph type="ctrTitle"/>
          </p:nvPr>
        </p:nvSpPr>
        <p:spPr>
          <a:xfrm>
            <a:off x="3056132" y="1286613"/>
            <a:ext cx="30558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solidFill>
                  <a:schemeClr val="bg2">
                    <a:lumMod val="50000"/>
                    <a:lumOff val="50000"/>
                  </a:schemeClr>
                </a:solidFill>
              </a:rPr>
              <a:t>VISIÓN</a:t>
            </a:r>
            <a:endParaRPr dirty="0">
              <a:solidFill>
                <a:schemeClr val="bg2">
                  <a:lumMod val="50000"/>
                  <a:lumOff val="50000"/>
                </a:schemeClr>
              </a:solidFill>
            </a:endParaRPr>
          </a:p>
        </p:txBody>
      </p:sp>
      <p:sp>
        <p:nvSpPr>
          <p:cNvPr id="1134" name="Google Shape;1134;p40"/>
          <p:cNvSpPr txBox="1">
            <a:spLocks noGrp="1"/>
          </p:cNvSpPr>
          <p:nvPr>
            <p:ph type="subTitle" idx="1"/>
          </p:nvPr>
        </p:nvSpPr>
        <p:spPr>
          <a:xfrm>
            <a:off x="2344982" y="2108936"/>
            <a:ext cx="4478100" cy="1200152"/>
          </a:xfrm>
          <a:prstGeom prst="rect">
            <a:avLst/>
          </a:prstGeom>
        </p:spPr>
        <p:txBody>
          <a:bodyPr spcFirstLastPara="1" wrap="square" lIns="91425" tIns="91425" rIns="91425" bIns="91425" anchor="b" anchorCtr="0">
            <a:noAutofit/>
          </a:bodyPr>
          <a:lstStyle/>
          <a:p>
            <a:pPr marL="0" lvl="0" indent="0"/>
            <a:r>
              <a:rPr lang="es-MX" sz="1600" dirty="0"/>
              <a:t>Hacer de nuestro sistema web, el mejor sistema funcional y completo para uso de </a:t>
            </a:r>
          </a:p>
          <a:p>
            <a:pPr marL="0" lvl="0" indent="0"/>
            <a:r>
              <a:rPr lang="es-MX" sz="1600" dirty="0"/>
              <a:t>cualquier negocio local enfocado a la rama de gimnasios</a:t>
            </a:r>
            <a:endParaRPr sz="1600" dirty="0"/>
          </a:p>
        </p:txBody>
      </p:sp>
    </p:spTree>
    <p:extLst>
      <p:ext uri="{BB962C8B-B14F-4D97-AF65-F5344CB8AC3E}">
        <p14:creationId xmlns:p14="http://schemas.microsoft.com/office/powerpoint/2010/main" val="426104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0"/>
          <p:cNvSpPr txBox="1">
            <a:spLocks noGrp="1"/>
          </p:cNvSpPr>
          <p:nvPr>
            <p:ph type="ctrTitle"/>
          </p:nvPr>
        </p:nvSpPr>
        <p:spPr>
          <a:xfrm>
            <a:off x="3056132" y="1286613"/>
            <a:ext cx="30558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solidFill>
                  <a:schemeClr val="bg2">
                    <a:lumMod val="50000"/>
                    <a:lumOff val="50000"/>
                  </a:schemeClr>
                </a:solidFill>
              </a:rPr>
              <a:t>Logotipo</a:t>
            </a:r>
            <a:endParaRPr dirty="0">
              <a:solidFill>
                <a:schemeClr val="bg2">
                  <a:lumMod val="50000"/>
                  <a:lumOff val="50000"/>
                </a:schemeClr>
              </a:solidFill>
            </a:endParaRPr>
          </a:p>
        </p:txBody>
      </p:sp>
      <p:sp>
        <p:nvSpPr>
          <p:cNvPr id="1134" name="Google Shape;1134;p40"/>
          <p:cNvSpPr txBox="1">
            <a:spLocks noGrp="1"/>
          </p:cNvSpPr>
          <p:nvPr>
            <p:ph type="subTitle" idx="1"/>
          </p:nvPr>
        </p:nvSpPr>
        <p:spPr>
          <a:xfrm>
            <a:off x="2398770" y="1942353"/>
            <a:ext cx="4478100" cy="392570"/>
          </a:xfrm>
          <a:prstGeom prst="rect">
            <a:avLst/>
          </a:prstGeom>
        </p:spPr>
        <p:txBody>
          <a:bodyPr spcFirstLastPara="1" wrap="square" lIns="91425" tIns="91425" rIns="91425" bIns="91425" anchor="b" anchorCtr="0">
            <a:noAutofit/>
          </a:bodyPr>
          <a:lstStyle/>
          <a:p>
            <a:pPr marL="0" lvl="0" indent="0"/>
            <a:r>
              <a:rPr lang="es-MX" sz="1600" dirty="0"/>
              <a:t>En Proceso de elaboración del logotipo.</a:t>
            </a:r>
            <a:endParaRPr sz="1600" dirty="0"/>
          </a:p>
        </p:txBody>
      </p:sp>
    </p:spTree>
    <p:extLst>
      <p:ext uri="{BB962C8B-B14F-4D97-AF65-F5344CB8AC3E}">
        <p14:creationId xmlns:p14="http://schemas.microsoft.com/office/powerpoint/2010/main" val="423058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REQUISITOS ESPECÍFICOS</a:t>
            </a:r>
            <a:endParaRPr dirty="0"/>
          </a:p>
        </p:txBody>
      </p:sp>
      <p:sp>
        <p:nvSpPr>
          <p:cNvPr id="473" name="Google Shape;473;p27"/>
          <p:cNvSpPr txBox="1">
            <a:spLocks noGrp="1"/>
          </p:cNvSpPr>
          <p:nvPr>
            <p:ph type="ctrTitle" idx="4"/>
          </p:nvPr>
        </p:nvSpPr>
        <p:spPr>
          <a:xfrm>
            <a:off x="3942834" y="3396800"/>
            <a:ext cx="158166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DESCRIPCIÓN GENERAL</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INTRODUCCIÓN</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TABLA DE CONTENIDOS</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0"/>
          <p:cNvSpPr txBox="1">
            <a:spLocks noGrp="1"/>
          </p:cNvSpPr>
          <p:nvPr>
            <p:ph type="ctrTitle"/>
          </p:nvPr>
        </p:nvSpPr>
        <p:spPr>
          <a:xfrm>
            <a:off x="3056132" y="1286613"/>
            <a:ext cx="30558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solidFill>
                  <a:schemeClr val="bg2">
                    <a:lumMod val="50000"/>
                    <a:lumOff val="50000"/>
                  </a:schemeClr>
                </a:solidFill>
              </a:rPr>
              <a:t>Colores</a:t>
            </a:r>
            <a:endParaRPr dirty="0">
              <a:solidFill>
                <a:schemeClr val="bg2">
                  <a:lumMod val="50000"/>
                  <a:lumOff val="50000"/>
                </a:schemeClr>
              </a:solidFill>
            </a:endParaRPr>
          </a:p>
        </p:txBody>
      </p:sp>
      <p:sp>
        <p:nvSpPr>
          <p:cNvPr id="1134" name="Google Shape;1134;p40"/>
          <p:cNvSpPr txBox="1">
            <a:spLocks noGrp="1"/>
          </p:cNvSpPr>
          <p:nvPr>
            <p:ph type="subTitle" idx="1"/>
          </p:nvPr>
        </p:nvSpPr>
        <p:spPr>
          <a:xfrm>
            <a:off x="2344982" y="3309088"/>
            <a:ext cx="4478100" cy="1200152"/>
          </a:xfrm>
          <a:prstGeom prst="rect">
            <a:avLst/>
          </a:prstGeom>
        </p:spPr>
        <p:txBody>
          <a:bodyPr spcFirstLastPara="1" wrap="square" lIns="91425" tIns="91425" rIns="91425" bIns="91425" anchor="b" anchorCtr="0">
            <a:noAutofit/>
          </a:bodyPr>
          <a:lstStyle/>
          <a:p>
            <a:pPr marL="0" lvl="0" indent="0"/>
            <a:r>
              <a:rPr lang="es-MX" sz="1600" dirty="0"/>
              <a:t>La elección de los colores para el sistema web fue basada en los colores selectos del logotipo de la empresa cliente:</a:t>
            </a:r>
          </a:p>
          <a:p>
            <a:pPr marL="285750" lvl="0" indent="-285750">
              <a:buFont typeface="Arial" panose="020B0604020202020204" pitchFamily="34" charset="0"/>
              <a:buChar char="•"/>
            </a:pPr>
            <a:r>
              <a:rPr lang="es-MX" sz="1600" dirty="0"/>
              <a:t>Blanco: Siendo un tono que mas tranquilidad le brinda a los usuarios.</a:t>
            </a:r>
          </a:p>
          <a:p>
            <a:pPr marL="285750" lvl="0" indent="-285750">
              <a:buFont typeface="Arial" panose="020B0604020202020204" pitchFamily="34" charset="0"/>
              <a:buChar char="•"/>
            </a:pPr>
            <a:r>
              <a:rPr lang="es-MX" sz="1600" dirty="0"/>
              <a:t>Negro: Siendo este tono para representar cierto lujo y elegancia.</a:t>
            </a:r>
          </a:p>
          <a:p>
            <a:pPr marL="285750" lvl="0" indent="-285750">
              <a:buFont typeface="Arial" panose="020B0604020202020204" pitchFamily="34" charset="0"/>
              <a:buChar char="•"/>
            </a:pPr>
            <a:r>
              <a:rPr lang="es-MX" sz="1600" dirty="0"/>
              <a:t>Rojo: Un tono que logra estimular a los usuarios y además de ser un color muy llamativo.</a:t>
            </a:r>
            <a:endParaRPr sz="1600" dirty="0"/>
          </a:p>
        </p:txBody>
      </p:sp>
    </p:spTree>
    <p:extLst>
      <p:ext uri="{BB962C8B-B14F-4D97-AF65-F5344CB8AC3E}">
        <p14:creationId xmlns:p14="http://schemas.microsoft.com/office/powerpoint/2010/main" val="1130476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2098238"/>
            <a:ext cx="7704414" cy="1508225"/>
          </a:xfrm>
          <a:prstGeom prst="rect">
            <a:avLst/>
          </a:prstGeom>
        </p:spPr>
        <p:txBody>
          <a:bodyPr spcFirstLastPara="1" wrap="square" lIns="91425" tIns="91425" rIns="91425" bIns="91425" anchor="t" anchorCtr="0">
            <a:noAutofit/>
          </a:bodyPr>
          <a:lstStyle/>
          <a:p>
            <a:r>
              <a:rPr lang="es-MX" dirty="0"/>
              <a:t>Este sistema será de tipo web, además que contendrá una base de datos con todo lo referente a los productos que se encuentran en el inventario así mismo con las ventas de estos productos.</a:t>
            </a:r>
          </a:p>
          <a:p>
            <a:endParaRPr lang="es-MX" dirty="0"/>
          </a:p>
          <a:p>
            <a:r>
              <a:rPr lang="es-MX" dirty="0"/>
              <a:t>La interacción con los usuarios será a través de menús. </a:t>
            </a:r>
          </a:p>
        </p:txBody>
      </p:sp>
      <p:sp>
        <p:nvSpPr>
          <p:cNvPr id="466" name="Google Shape;466;p26"/>
          <p:cNvSpPr txBox="1">
            <a:spLocks noGrp="1"/>
          </p:cNvSpPr>
          <p:nvPr>
            <p:ph type="ctrTitle"/>
          </p:nvPr>
        </p:nvSpPr>
        <p:spPr>
          <a:xfrm>
            <a:off x="618825" y="1446388"/>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2.1. Perspectiva del producto</a:t>
            </a:r>
            <a:endParaRPr dirty="0"/>
          </a:p>
        </p:txBody>
      </p:sp>
    </p:spTree>
    <p:extLst>
      <p:ext uri="{BB962C8B-B14F-4D97-AF65-F5344CB8AC3E}">
        <p14:creationId xmlns:p14="http://schemas.microsoft.com/office/powerpoint/2010/main" val="980095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2098238"/>
            <a:ext cx="7704414" cy="1508225"/>
          </a:xfrm>
          <a:prstGeom prst="rect">
            <a:avLst/>
          </a:prstGeom>
        </p:spPr>
        <p:txBody>
          <a:bodyPr spcFirstLastPara="1" wrap="square" lIns="91425" tIns="91425" rIns="91425" bIns="91425" anchor="t" anchorCtr="0">
            <a:noAutofit/>
          </a:bodyPr>
          <a:lstStyle/>
          <a:p>
            <a:pPr marL="165100" indent="0">
              <a:buNone/>
            </a:pPr>
            <a:r>
              <a:rPr lang="es-MX" dirty="0"/>
              <a:t>El sistema tendrá funciones tales como altas, bajas, compras, ventas e inventarios.</a:t>
            </a:r>
          </a:p>
          <a:p>
            <a:pPr marL="165100" indent="0">
              <a:buNone/>
            </a:pPr>
            <a:endParaRPr lang="es-MX" dirty="0"/>
          </a:p>
          <a:p>
            <a:pPr lvl="0"/>
            <a:r>
              <a:rPr lang="es-MX" dirty="0"/>
              <a:t>Altas: de clientes, membresías y además productos que se agreguen al inventario..</a:t>
            </a:r>
          </a:p>
          <a:p>
            <a:pPr lvl="0"/>
            <a:r>
              <a:rPr lang="es-MX" dirty="0"/>
              <a:t>Bajas: de clientes, membresías y productos que se eliminen del inventario.</a:t>
            </a:r>
          </a:p>
          <a:p>
            <a:pPr lvl="0"/>
            <a:r>
              <a:rPr lang="es-MX" dirty="0"/>
              <a:t>Ventas: se registrarán las ventas hechas al contado.</a:t>
            </a:r>
          </a:p>
          <a:p>
            <a:pPr lvl="0"/>
            <a:r>
              <a:rPr lang="es-MX" dirty="0"/>
              <a:t>Compras: se registrarán las compras.</a:t>
            </a:r>
          </a:p>
          <a:p>
            <a:pPr lvl="0"/>
            <a:r>
              <a:rPr lang="es-MX" dirty="0"/>
              <a:t>Inventario: se registrarán los productos con que cuenta el área de ventas, además de un control de existencia, lo que nos ayudara a saber el momento necesario abastecer algún o algunos productos.</a:t>
            </a:r>
          </a:p>
        </p:txBody>
      </p:sp>
      <p:sp>
        <p:nvSpPr>
          <p:cNvPr id="466" name="Google Shape;466;p26"/>
          <p:cNvSpPr txBox="1">
            <a:spLocks noGrp="1"/>
          </p:cNvSpPr>
          <p:nvPr>
            <p:ph type="ctrTitle"/>
          </p:nvPr>
        </p:nvSpPr>
        <p:spPr>
          <a:xfrm>
            <a:off x="618825" y="1446388"/>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2.1. Funciones del producto</a:t>
            </a:r>
            <a:endParaRPr dirty="0"/>
          </a:p>
        </p:txBody>
      </p:sp>
    </p:spTree>
    <p:extLst>
      <p:ext uri="{BB962C8B-B14F-4D97-AF65-F5344CB8AC3E}">
        <p14:creationId xmlns:p14="http://schemas.microsoft.com/office/powerpoint/2010/main" val="2718817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568072"/>
            <a:ext cx="536087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2.3 Características de los usuarios</a:t>
            </a:r>
            <a:endParaRPr dirty="0"/>
          </a:p>
        </p:txBody>
      </p:sp>
      <p:graphicFrame>
        <p:nvGraphicFramePr>
          <p:cNvPr id="6" name="Google Shape;1243;p44">
            <a:extLst>
              <a:ext uri="{FF2B5EF4-FFF2-40B4-BE49-F238E27FC236}">
                <a16:creationId xmlns:a16="http://schemas.microsoft.com/office/drawing/2014/main" id="{C15FC566-D88A-48A1-AE56-23A6F0707DE2}"/>
              </a:ext>
            </a:extLst>
          </p:cNvPr>
          <p:cNvGraphicFramePr/>
          <p:nvPr>
            <p:extLst>
              <p:ext uri="{D42A27DB-BD31-4B8C-83A1-F6EECF244321}">
                <p14:modId xmlns:p14="http://schemas.microsoft.com/office/powerpoint/2010/main" val="3766990417"/>
              </p:ext>
            </p:extLst>
          </p:nvPr>
        </p:nvGraphicFramePr>
        <p:xfrm>
          <a:off x="682391" y="1406634"/>
          <a:ext cx="7779217" cy="3320754"/>
        </p:xfrm>
        <a:graphic>
          <a:graphicData uri="http://schemas.openxmlformats.org/drawingml/2006/table">
            <a:tbl>
              <a:tblPr>
                <a:tableStyleId>{8EC7EB40-30A3-40D1-A3A5-775EA5EDDB03}</a:tableStyleId>
              </a:tblPr>
              <a:tblGrid>
                <a:gridCol w="3070176">
                  <a:extLst>
                    <a:ext uri="{9D8B030D-6E8A-4147-A177-3AD203B41FA5}">
                      <a16:colId xmlns:a16="http://schemas.microsoft.com/office/drawing/2014/main" val="20000"/>
                    </a:ext>
                  </a:extLst>
                </a:gridCol>
                <a:gridCol w="4709041">
                  <a:extLst>
                    <a:ext uri="{9D8B030D-6E8A-4147-A177-3AD203B41FA5}">
                      <a16:colId xmlns:a16="http://schemas.microsoft.com/office/drawing/2014/main" val="20003"/>
                    </a:ext>
                  </a:extLst>
                </a:gridCol>
              </a:tblGrid>
              <a:tr h="521465">
                <a:tc>
                  <a:txBody>
                    <a:bodyPr/>
                    <a:lstStyle/>
                    <a:p>
                      <a:pPr marL="0" lvl="0" indent="0" algn="l" rtl="0">
                        <a:spcBef>
                          <a:spcPts val="0"/>
                        </a:spcBef>
                        <a:spcAft>
                          <a:spcPts val="0"/>
                        </a:spcAft>
                        <a:buNone/>
                      </a:pPr>
                      <a:r>
                        <a:rPr lang="es-MX" sz="1600" dirty="0">
                          <a:solidFill>
                            <a:schemeClr val="bg1"/>
                          </a:solidFill>
                          <a:sym typeface="Share Tech"/>
                        </a:rPr>
                        <a:t>Tipo de usuario</a:t>
                      </a:r>
                      <a:endParaRPr sz="1600" dirty="0"/>
                    </a:p>
                  </a:txBody>
                  <a:tcPr marL="91425" marR="91425" marT="91425" marB="91425"/>
                </a:tc>
                <a:tc>
                  <a:txBody>
                    <a:bodyPr/>
                    <a:lstStyle/>
                    <a:p>
                      <a:pPr marL="0" lvl="0" indent="0" algn="l" rtl="0">
                        <a:spcBef>
                          <a:spcPts val="0"/>
                        </a:spcBef>
                        <a:spcAft>
                          <a:spcPts val="0"/>
                        </a:spcAft>
                        <a:buNone/>
                      </a:pPr>
                      <a:r>
                        <a:rPr lang="es-MX" sz="1600" dirty="0">
                          <a:solidFill>
                            <a:schemeClr val="lt1"/>
                          </a:solidFill>
                          <a:latin typeface="Arial" panose="020B0604020202020204" pitchFamily="34" charset="0"/>
                          <a:ea typeface="Maven Pro"/>
                          <a:cs typeface="Arial" panose="020B0604020202020204" pitchFamily="34" charset="0"/>
                          <a:sym typeface="Maven Pro"/>
                        </a:rPr>
                        <a:t>Administrador</a:t>
                      </a:r>
                      <a:endParaRPr sz="1600" dirty="0">
                        <a:solidFill>
                          <a:schemeClr val="lt1"/>
                        </a:solidFill>
                        <a:latin typeface="Arial" panose="020B0604020202020204" pitchFamily="34" charset="0"/>
                        <a:ea typeface="Maven Pro"/>
                        <a:cs typeface="Arial" panose="020B0604020202020204" pitchFamily="34" charset="0"/>
                        <a:sym typeface="Maven Pro"/>
                      </a:endParaRPr>
                    </a:p>
                  </a:txBody>
                  <a:tcPr marL="91425" marR="91425" marT="91425" marB="91425"/>
                </a:tc>
                <a:extLst>
                  <a:ext uri="{0D108BD9-81ED-4DB2-BD59-A6C34878D82A}">
                    <a16:rowId xmlns:a16="http://schemas.microsoft.com/office/drawing/2014/main" val="10000"/>
                  </a:ext>
                </a:extLst>
              </a:tr>
              <a:tr h="521465">
                <a:tc>
                  <a:txBody>
                    <a:bodyPr/>
                    <a:lstStyle/>
                    <a:p>
                      <a:pPr marL="0" lvl="0" indent="0" algn="l" rtl="0">
                        <a:spcBef>
                          <a:spcPts val="0"/>
                        </a:spcBef>
                        <a:spcAft>
                          <a:spcPts val="0"/>
                        </a:spcAft>
                        <a:buNone/>
                      </a:pPr>
                      <a:r>
                        <a:rPr lang="es-MX" sz="1600" dirty="0">
                          <a:solidFill>
                            <a:schemeClr val="bg1"/>
                          </a:solidFill>
                          <a:sym typeface="Share Tech"/>
                        </a:rPr>
                        <a:t>Formación</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600" dirty="0">
                          <a:solidFill>
                            <a:schemeClr val="lt1"/>
                          </a:solidFill>
                          <a:latin typeface="Arial" panose="020B0604020202020204" pitchFamily="34" charset="0"/>
                          <a:ea typeface="Maven Pro"/>
                          <a:cs typeface="Arial" panose="020B0604020202020204" pitchFamily="34" charset="0"/>
                          <a:sym typeface="Maven Pro"/>
                        </a:rPr>
                        <a:t>Aún sin especificar</a:t>
                      </a:r>
                    </a:p>
                  </a:txBody>
                  <a:tcPr marL="91425" marR="91425" marT="91425" marB="91425" anchor="ctr"/>
                </a:tc>
                <a:extLst>
                  <a:ext uri="{0D108BD9-81ED-4DB2-BD59-A6C34878D82A}">
                    <a16:rowId xmlns:a16="http://schemas.microsoft.com/office/drawing/2014/main" val="10001"/>
                  </a:ext>
                </a:extLst>
              </a:tr>
              <a:tr h="834364">
                <a:tc>
                  <a:txBody>
                    <a:bodyPr/>
                    <a:lstStyle/>
                    <a:p>
                      <a:pPr marL="0" lvl="0" indent="0" algn="l" rtl="0">
                        <a:spcBef>
                          <a:spcPts val="0"/>
                        </a:spcBef>
                        <a:spcAft>
                          <a:spcPts val="0"/>
                        </a:spcAft>
                        <a:buNone/>
                      </a:pPr>
                      <a:r>
                        <a:rPr lang="es-MX" sz="1600" dirty="0">
                          <a:solidFill>
                            <a:schemeClr val="bg1"/>
                          </a:solidFill>
                          <a:sym typeface="Share Tech"/>
                        </a:rPr>
                        <a:t>Habilidades</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r>
                        <a:rPr lang="es-MX" sz="1600" dirty="0">
                          <a:solidFill>
                            <a:schemeClr val="lt1"/>
                          </a:solidFill>
                          <a:latin typeface="Arial" panose="020B0604020202020204" pitchFamily="34" charset="0"/>
                          <a:ea typeface="Maven Pro"/>
                          <a:cs typeface="Arial" panose="020B0604020202020204" pitchFamily="34" charset="0"/>
                          <a:sym typeface="Maven Pro"/>
                        </a:rPr>
                        <a:t>Manejar paquetería de Office</a:t>
                      </a:r>
                    </a:p>
                    <a:p>
                      <a:pPr marL="0" lvl="0" indent="0" algn="l" rtl="0">
                        <a:spcBef>
                          <a:spcPts val="0"/>
                        </a:spcBef>
                        <a:spcAft>
                          <a:spcPts val="0"/>
                        </a:spcAft>
                        <a:buNone/>
                      </a:pPr>
                      <a:r>
                        <a:rPr lang="es-MX" sz="1600" dirty="0">
                          <a:solidFill>
                            <a:schemeClr val="lt1"/>
                          </a:solidFill>
                          <a:latin typeface="Arial" panose="020B0604020202020204" pitchFamily="34" charset="0"/>
                          <a:ea typeface="Maven Pro"/>
                          <a:cs typeface="Arial" panose="020B0604020202020204" pitchFamily="34" charset="0"/>
                          <a:sym typeface="Maven Pro"/>
                        </a:rPr>
                        <a:t>Habilidades básicas de manejo de una pc</a:t>
                      </a:r>
                    </a:p>
                  </a:txBody>
                  <a:tcPr marL="91425" marR="91425" marT="91425" marB="91425" anchor="ctr"/>
                </a:tc>
                <a:extLst>
                  <a:ext uri="{0D108BD9-81ED-4DB2-BD59-A6C34878D82A}">
                    <a16:rowId xmlns:a16="http://schemas.microsoft.com/office/drawing/2014/main" val="10002"/>
                  </a:ext>
                </a:extLst>
              </a:tr>
              <a:tr h="1443460">
                <a:tc>
                  <a:txBody>
                    <a:bodyPr/>
                    <a:lstStyle/>
                    <a:p>
                      <a:pPr marL="0" lvl="0" indent="0" algn="l" rtl="0">
                        <a:spcBef>
                          <a:spcPts val="0"/>
                        </a:spcBef>
                        <a:spcAft>
                          <a:spcPts val="0"/>
                        </a:spcAft>
                        <a:buNone/>
                      </a:pPr>
                      <a:r>
                        <a:rPr lang="es-MX" sz="1600" dirty="0">
                          <a:solidFill>
                            <a:schemeClr val="bg1"/>
                          </a:solidFill>
                          <a:sym typeface="Share Tech"/>
                        </a:rPr>
                        <a:t>Actividades</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600" dirty="0">
                          <a:solidFill>
                            <a:schemeClr val="lt1"/>
                          </a:solidFill>
                          <a:latin typeface="Arial" panose="020B0604020202020204" pitchFamily="34" charset="0"/>
                          <a:ea typeface="Maven Pro"/>
                          <a:cs typeface="Arial" panose="020B0604020202020204" pitchFamily="34" charset="0"/>
                          <a:sym typeface="Maven Pro"/>
                        </a:rPr>
                        <a:t>Registro de clientes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600" dirty="0">
                          <a:solidFill>
                            <a:schemeClr val="lt1"/>
                          </a:solidFill>
                          <a:latin typeface="Arial" panose="020B0604020202020204" pitchFamily="34" charset="0"/>
                          <a:ea typeface="Maven Pro"/>
                          <a:cs typeface="Arial" panose="020B0604020202020204" pitchFamily="34" charset="0"/>
                          <a:sym typeface="Maven Pro"/>
                        </a:rPr>
                        <a:t>Registro de hojas clínicas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600" dirty="0">
                          <a:solidFill>
                            <a:schemeClr val="lt1"/>
                          </a:solidFill>
                          <a:latin typeface="Arial" panose="020B0604020202020204" pitchFamily="34" charset="0"/>
                          <a:ea typeface="Maven Pro"/>
                          <a:cs typeface="Arial" panose="020B0604020202020204" pitchFamily="34" charset="0"/>
                          <a:sym typeface="Maven Pro"/>
                        </a:rPr>
                        <a:t>Registro de usuarios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600" dirty="0">
                          <a:solidFill>
                            <a:schemeClr val="lt1"/>
                          </a:solidFill>
                          <a:latin typeface="Arial" panose="020B0604020202020204" pitchFamily="34" charset="0"/>
                          <a:ea typeface="Maven Pro"/>
                          <a:cs typeface="Arial" panose="020B0604020202020204" pitchFamily="34" charset="0"/>
                          <a:sym typeface="Maven Pro"/>
                        </a:rPr>
                        <a:t>Registro de productos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600" dirty="0">
                          <a:solidFill>
                            <a:schemeClr val="lt1"/>
                          </a:solidFill>
                          <a:latin typeface="Arial" panose="020B0604020202020204" pitchFamily="34" charset="0"/>
                          <a:ea typeface="Maven Pro"/>
                          <a:cs typeface="Arial" panose="020B0604020202020204" pitchFamily="34" charset="0"/>
                          <a:sym typeface="Maven Pro"/>
                        </a:rPr>
                        <a:t>Registro de categorías</a:t>
                      </a:r>
                    </a:p>
                  </a:txBody>
                  <a:tcPr marL="91425" marR="91425" marT="91425" marB="91425"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96766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graphicFrame>
        <p:nvGraphicFramePr>
          <p:cNvPr id="6" name="Google Shape;1243;p44">
            <a:extLst>
              <a:ext uri="{FF2B5EF4-FFF2-40B4-BE49-F238E27FC236}">
                <a16:creationId xmlns:a16="http://schemas.microsoft.com/office/drawing/2014/main" id="{C15FC566-D88A-48A1-AE56-23A6F0707DE2}"/>
              </a:ext>
            </a:extLst>
          </p:cNvPr>
          <p:cNvGraphicFramePr/>
          <p:nvPr>
            <p:extLst>
              <p:ext uri="{D42A27DB-BD31-4B8C-83A1-F6EECF244321}">
                <p14:modId xmlns:p14="http://schemas.microsoft.com/office/powerpoint/2010/main" val="2511926239"/>
              </p:ext>
            </p:extLst>
          </p:nvPr>
        </p:nvGraphicFramePr>
        <p:xfrm>
          <a:off x="682391" y="1251712"/>
          <a:ext cx="7779217" cy="2088896"/>
        </p:xfrm>
        <a:graphic>
          <a:graphicData uri="http://schemas.openxmlformats.org/drawingml/2006/table">
            <a:tbl>
              <a:tblPr>
                <a:tableStyleId>{8EC7EB40-30A3-40D1-A3A5-775EA5EDDB03}</a:tableStyleId>
              </a:tblPr>
              <a:tblGrid>
                <a:gridCol w="3070176">
                  <a:extLst>
                    <a:ext uri="{9D8B030D-6E8A-4147-A177-3AD203B41FA5}">
                      <a16:colId xmlns:a16="http://schemas.microsoft.com/office/drawing/2014/main" val="20000"/>
                    </a:ext>
                  </a:extLst>
                </a:gridCol>
                <a:gridCol w="4709041">
                  <a:extLst>
                    <a:ext uri="{9D8B030D-6E8A-4147-A177-3AD203B41FA5}">
                      <a16:colId xmlns:a16="http://schemas.microsoft.com/office/drawing/2014/main" val="20003"/>
                    </a:ext>
                  </a:extLst>
                </a:gridCol>
              </a:tblGrid>
              <a:tr h="2088896">
                <a:tc>
                  <a:txBody>
                    <a:bodyPr/>
                    <a:lstStyle/>
                    <a:p>
                      <a:pPr marL="0" lvl="0" indent="0" algn="l" rtl="0">
                        <a:spcBef>
                          <a:spcPts val="0"/>
                        </a:spcBef>
                        <a:spcAft>
                          <a:spcPts val="0"/>
                        </a:spcAft>
                        <a:buNone/>
                      </a:pP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600" dirty="0">
                          <a:solidFill>
                            <a:schemeClr val="lt1"/>
                          </a:solidFill>
                          <a:latin typeface="Arial" panose="020B0604020202020204" pitchFamily="34" charset="0"/>
                          <a:ea typeface="Maven Pro"/>
                          <a:cs typeface="Arial" panose="020B0604020202020204" pitchFamily="34" charset="0"/>
                          <a:sym typeface="Maven Pro"/>
                        </a:rPr>
                        <a:t>Registro de proveedores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600" dirty="0">
                          <a:solidFill>
                            <a:schemeClr val="lt1"/>
                          </a:solidFill>
                          <a:latin typeface="Arial" panose="020B0604020202020204" pitchFamily="34" charset="0"/>
                          <a:ea typeface="Maven Pro"/>
                          <a:cs typeface="Arial" panose="020B0604020202020204" pitchFamily="34" charset="0"/>
                          <a:sym typeface="Maven Pro"/>
                        </a:rPr>
                        <a:t>Visualización de inventario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600" dirty="0">
                          <a:solidFill>
                            <a:schemeClr val="lt1"/>
                          </a:solidFill>
                          <a:latin typeface="Arial" panose="020B0604020202020204" pitchFamily="34" charset="0"/>
                          <a:ea typeface="Maven Pro"/>
                          <a:cs typeface="Arial" panose="020B0604020202020204" pitchFamily="34" charset="0"/>
                          <a:sym typeface="Maven Pro"/>
                        </a:rPr>
                        <a:t>Registro de compras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600" dirty="0">
                          <a:solidFill>
                            <a:schemeClr val="lt1"/>
                          </a:solidFill>
                          <a:latin typeface="Arial" panose="020B0604020202020204" pitchFamily="34" charset="0"/>
                          <a:ea typeface="Maven Pro"/>
                          <a:cs typeface="Arial" panose="020B0604020202020204" pitchFamily="34" charset="0"/>
                          <a:sym typeface="Maven Pro"/>
                        </a:rPr>
                        <a:t>Registro de ventas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600" dirty="0">
                          <a:solidFill>
                            <a:schemeClr val="lt1"/>
                          </a:solidFill>
                          <a:latin typeface="Arial" panose="020B0604020202020204" pitchFamily="34" charset="0"/>
                          <a:ea typeface="Maven Pro"/>
                          <a:cs typeface="Arial" panose="020B0604020202020204" pitchFamily="34" charset="0"/>
                          <a:sym typeface="Maven Pro"/>
                        </a:rPr>
                        <a:t>Registro de membresías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600" dirty="0">
                          <a:solidFill>
                            <a:schemeClr val="lt1"/>
                          </a:solidFill>
                          <a:latin typeface="Arial" panose="020B0604020202020204" pitchFamily="34" charset="0"/>
                          <a:ea typeface="Maven Pro"/>
                          <a:cs typeface="Arial" panose="020B0604020202020204" pitchFamily="34" charset="0"/>
                          <a:sym typeface="Maven Pro"/>
                        </a:rPr>
                        <a:t>Registro de cortes de caja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600" dirty="0">
                          <a:solidFill>
                            <a:schemeClr val="lt1"/>
                          </a:solidFill>
                          <a:latin typeface="Arial" panose="020B0604020202020204" pitchFamily="34" charset="0"/>
                          <a:ea typeface="Maven Pro"/>
                          <a:cs typeface="Arial" panose="020B0604020202020204" pitchFamily="34" charset="0"/>
                          <a:sym typeface="Maven Pro"/>
                        </a:rPr>
                        <a:t>Visualización de estadísticas de ventas</a:t>
                      </a:r>
                    </a:p>
                  </a:txBody>
                  <a:tcPr marL="91425" marR="91425" marT="91425" marB="91425"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45435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graphicFrame>
        <p:nvGraphicFramePr>
          <p:cNvPr id="6" name="Google Shape;1243;p44">
            <a:extLst>
              <a:ext uri="{FF2B5EF4-FFF2-40B4-BE49-F238E27FC236}">
                <a16:creationId xmlns:a16="http://schemas.microsoft.com/office/drawing/2014/main" id="{C15FC566-D88A-48A1-AE56-23A6F0707DE2}"/>
              </a:ext>
            </a:extLst>
          </p:cNvPr>
          <p:cNvGraphicFramePr/>
          <p:nvPr>
            <p:extLst>
              <p:ext uri="{D42A27DB-BD31-4B8C-83A1-F6EECF244321}">
                <p14:modId xmlns:p14="http://schemas.microsoft.com/office/powerpoint/2010/main" val="681232211"/>
              </p:ext>
            </p:extLst>
          </p:nvPr>
        </p:nvGraphicFramePr>
        <p:xfrm>
          <a:off x="537021" y="541464"/>
          <a:ext cx="7779217" cy="4262079"/>
        </p:xfrm>
        <a:graphic>
          <a:graphicData uri="http://schemas.openxmlformats.org/drawingml/2006/table">
            <a:tbl>
              <a:tblPr>
                <a:tableStyleId>{8EC7EB40-30A3-40D1-A3A5-775EA5EDDB03}</a:tableStyleId>
              </a:tblPr>
              <a:tblGrid>
                <a:gridCol w="3070176">
                  <a:extLst>
                    <a:ext uri="{9D8B030D-6E8A-4147-A177-3AD203B41FA5}">
                      <a16:colId xmlns:a16="http://schemas.microsoft.com/office/drawing/2014/main" val="20000"/>
                    </a:ext>
                  </a:extLst>
                </a:gridCol>
                <a:gridCol w="4709041">
                  <a:extLst>
                    <a:ext uri="{9D8B030D-6E8A-4147-A177-3AD203B41FA5}">
                      <a16:colId xmlns:a16="http://schemas.microsoft.com/office/drawing/2014/main" val="20003"/>
                    </a:ext>
                  </a:extLst>
                </a:gridCol>
              </a:tblGrid>
              <a:tr h="455781">
                <a:tc>
                  <a:txBody>
                    <a:bodyPr/>
                    <a:lstStyle/>
                    <a:p>
                      <a:pPr marL="0" lvl="0" indent="0" algn="l" rtl="0">
                        <a:spcBef>
                          <a:spcPts val="0"/>
                        </a:spcBef>
                        <a:spcAft>
                          <a:spcPts val="0"/>
                        </a:spcAft>
                        <a:buNone/>
                      </a:pPr>
                      <a:r>
                        <a:rPr lang="es-MX" sz="1600" dirty="0">
                          <a:solidFill>
                            <a:schemeClr val="bg1"/>
                          </a:solidFill>
                          <a:sym typeface="Share Tech"/>
                        </a:rPr>
                        <a:t>Tipo de usuario</a:t>
                      </a:r>
                      <a:endParaRPr sz="1400" dirty="0"/>
                    </a:p>
                  </a:txBody>
                  <a:tcPr marL="91425" marR="91425" marT="91425" marB="91425"/>
                </a:tc>
                <a:tc>
                  <a:txBody>
                    <a:bodyPr/>
                    <a:lstStyle/>
                    <a:p>
                      <a:pPr marL="0" lvl="0" indent="0" algn="l" rtl="0">
                        <a:spcBef>
                          <a:spcPts val="0"/>
                        </a:spcBef>
                        <a:spcAft>
                          <a:spcPts val="0"/>
                        </a:spcAft>
                        <a:buNone/>
                      </a:pPr>
                      <a:r>
                        <a:rPr lang="es-ES" sz="1600" dirty="0">
                          <a:solidFill>
                            <a:schemeClr val="lt1"/>
                          </a:solidFill>
                          <a:latin typeface="Arial" panose="020B0604020202020204" pitchFamily="34" charset="0"/>
                          <a:ea typeface="Maven Pro"/>
                          <a:cs typeface="Arial" panose="020B0604020202020204" pitchFamily="34" charset="0"/>
                          <a:sym typeface="Maven Pro"/>
                        </a:rPr>
                        <a:t>E</a:t>
                      </a:r>
                      <a:r>
                        <a:rPr lang="es-MX" sz="1600" dirty="0" err="1">
                          <a:solidFill>
                            <a:schemeClr val="lt1"/>
                          </a:solidFill>
                          <a:latin typeface="Arial" panose="020B0604020202020204" pitchFamily="34" charset="0"/>
                          <a:ea typeface="Maven Pro"/>
                          <a:cs typeface="Arial" panose="020B0604020202020204" pitchFamily="34" charset="0"/>
                          <a:sym typeface="Maven Pro"/>
                        </a:rPr>
                        <a:t>ncargado</a:t>
                      </a:r>
                      <a:r>
                        <a:rPr lang="es-MX" sz="1600" dirty="0">
                          <a:solidFill>
                            <a:schemeClr val="lt1"/>
                          </a:solidFill>
                          <a:latin typeface="Arial" panose="020B0604020202020204" pitchFamily="34" charset="0"/>
                          <a:ea typeface="Maven Pro"/>
                          <a:cs typeface="Arial" panose="020B0604020202020204" pitchFamily="34" charset="0"/>
                          <a:sym typeface="Maven Pro"/>
                        </a:rPr>
                        <a:t> o Gerente</a:t>
                      </a:r>
                      <a:endParaRPr sz="1600" dirty="0">
                        <a:solidFill>
                          <a:schemeClr val="lt1"/>
                        </a:solidFill>
                        <a:latin typeface="Arial" panose="020B0604020202020204" pitchFamily="34" charset="0"/>
                        <a:ea typeface="Maven Pro"/>
                        <a:cs typeface="Arial" panose="020B0604020202020204" pitchFamily="34" charset="0"/>
                        <a:sym typeface="Maven Pro"/>
                      </a:endParaRPr>
                    </a:p>
                  </a:txBody>
                  <a:tcPr marL="91425" marR="91425" marT="91425" marB="91425"/>
                </a:tc>
                <a:extLst>
                  <a:ext uri="{0D108BD9-81ED-4DB2-BD59-A6C34878D82A}">
                    <a16:rowId xmlns:a16="http://schemas.microsoft.com/office/drawing/2014/main" val="10000"/>
                  </a:ext>
                </a:extLst>
              </a:tr>
              <a:tr h="455781">
                <a:tc>
                  <a:txBody>
                    <a:bodyPr/>
                    <a:lstStyle/>
                    <a:p>
                      <a:pPr marL="0" lvl="0" indent="0" algn="l" rtl="0">
                        <a:spcBef>
                          <a:spcPts val="0"/>
                        </a:spcBef>
                        <a:spcAft>
                          <a:spcPts val="0"/>
                        </a:spcAft>
                        <a:buNone/>
                      </a:pPr>
                      <a:r>
                        <a:rPr lang="es-MX" sz="1600" dirty="0">
                          <a:solidFill>
                            <a:schemeClr val="bg1"/>
                          </a:solidFill>
                          <a:sym typeface="Share Tech"/>
                        </a:rPr>
                        <a:t>Formación</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600" dirty="0">
                          <a:solidFill>
                            <a:schemeClr val="lt1"/>
                          </a:solidFill>
                          <a:latin typeface="Arial" panose="020B0604020202020204" pitchFamily="34" charset="0"/>
                          <a:ea typeface="Maven Pro"/>
                          <a:cs typeface="Arial" panose="020B0604020202020204" pitchFamily="34" charset="0"/>
                          <a:sym typeface="Maven Pro"/>
                        </a:rPr>
                        <a:t>Aún sin especificar</a:t>
                      </a:r>
                    </a:p>
                  </a:txBody>
                  <a:tcPr marL="91425" marR="91425" marT="91425" marB="91425" anchor="ctr"/>
                </a:tc>
                <a:extLst>
                  <a:ext uri="{0D108BD9-81ED-4DB2-BD59-A6C34878D82A}">
                    <a16:rowId xmlns:a16="http://schemas.microsoft.com/office/drawing/2014/main" val="10001"/>
                  </a:ext>
                </a:extLst>
              </a:tr>
              <a:tr h="729267">
                <a:tc>
                  <a:txBody>
                    <a:bodyPr/>
                    <a:lstStyle/>
                    <a:p>
                      <a:pPr marL="0" lvl="0" indent="0" algn="l" rtl="0">
                        <a:spcBef>
                          <a:spcPts val="0"/>
                        </a:spcBef>
                        <a:spcAft>
                          <a:spcPts val="0"/>
                        </a:spcAft>
                        <a:buNone/>
                      </a:pPr>
                      <a:r>
                        <a:rPr lang="es-MX" sz="1600" dirty="0">
                          <a:solidFill>
                            <a:schemeClr val="bg1"/>
                          </a:solidFill>
                          <a:sym typeface="Share Tech"/>
                        </a:rPr>
                        <a:t>Habilidades</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r>
                        <a:rPr lang="es-MX" sz="1600" dirty="0">
                          <a:solidFill>
                            <a:schemeClr val="lt1"/>
                          </a:solidFill>
                          <a:latin typeface="Arial" panose="020B0604020202020204" pitchFamily="34" charset="0"/>
                          <a:ea typeface="Maven Pro"/>
                          <a:cs typeface="Arial" panose="020B0604020202020204" pitchFamily="34" charset="0"/>
                          <a:sym typeface="Maven Pro"/>
                        </a:rPr>
                        <a:t>Manejar paquetería de Office</a:t>
                      </a:r>
                    </a:p>
                    <a:p>
                      <a:pPr marL="0" lvl="0" indent="0" algn="l" rtl="0">
                        <a:spcBef>
                          <a:spcPts val="0"/>
                        </a:spcBef>
                        <a:spcAft>
                          <a:spcPts val="0"/>
                        </a:spcAft>
                        <a:buNone/>
                      </a:pPr>
                      <a:r>
                        <a:rPr lang="es-MX" sz="1600" dirty="0">
                          <a:solidFill>
                            <a:schemeClr val="lt1"/>
                          </a:solidFill>
                          <a:latin typeface="Arial" panose="020B0604020202020204" pitchFamily="34" charset="0"/>
                          <a:ea typeface="Maven Pro"/>
                          <a:cs typeface="Arial" panose="020B0604020202020204" pitchFamily="34" charset="0"/>
                          <a:sym typeface="Maven Pro"/>
                        </a:rPr>
                        <a:t>Habilidades básicas de manejo de una pc</a:t>
                      </a:r>
                    </a:p>
                  </a:txBody>
                  <a:tcPr marL="91425" marR="91425" marT="91425" marB="91425" anchor="ctr"/>
                </a:tc>
                <a:extLst>
                  <a:ext uri="{0D108BD9-81ED-4DB2-BD59-A6C34878D82A}">
                    <a16:rowId xmlns:a16="http://schemas.microsoft.com/office/drawing/2014/main" val="10002"/>
                  </a:ext>
                </a:extLst>
              </a:tr>
              <a:tr h="2072715">
                <a:tc>
                  <a:txBody>
                    <a:bodyPr/>
                    <a:lstStyle/>
                    <a:p>
                      <a:pPr marL="0" lvl="0" indent="0" algn="l" rtl="0">
                        <a:spcBef>
                          <a:spcPts val="0"/>
                        </a:spcBef>
                        <a:spcAft>
                          <a:spcPts val="0"/>
                        </a:spcAft>
                        <a:buNone/>
                      </a:pPr>
                      <a:r>
                        <a:rPr lang="es-MX" sz="1600" dirty="0">
                          <a:solidFill>
                            <a:schemeClr val="bg1"/>
                          </a:solidFill>
                          <a:sym typeface="Share Tech"/>
                        </a:rPr>
                        <a:t>Actividades</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600" dirty="0">
                          <a:solidFill>
                            <a:schemeClr val="lt1"/>
                          </a:solidFill>
                          <a:latin typeface="Arial" panose="020B0604020202020204" pitchFamily="34" charset="0"/>
                          <a:ea typeface="Maven Pro"/>
                          <a:cs typeface="Arial" panose="020B0604020202020204" pitchFamily="34" charset="0"/>
                          <a:sym typeface="Maven Pro"/>
                        </a:rPr>
                        <a:t>Registro de clientes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600" dirty="0">
                          <a:solidFill>
                            <a:schemeClr val="lt1"/>
                          </a:solidFill>
                          <a:latin typeface="Arial" panose="020B0604020202020204" pitchFamily="34" charset="0"/>
                          <a:ea typeface="Maven Pro"/>
                          <a:cs typeface="Arial" panose="020B0604020202020204" pitchFamily="34" charset="0"/>
                          <a:sym typeface="Maven Pro"/>
                        </a:rPr>
                        <a:t>Registro de hojas clínicas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600" dirty="0">
                          <a:solidFill>
                            <a:schemeClr val="lt1"/>
                          </a:solidFill>
                          <a:latin typeface="Arial" panose="020B0604020202020204" pitchFamily="34" charset="0"/>
                          <a:ea typeface="Maven Pro"/>
                          <a:cs typeface="Arial" panose="020B0604020202020204" pitchFamily="34" charset="0"/>
                          <a:sym typeface="Maven Pro"/>
                        </a:rPr>
                        <a:t>Visualización de membresías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600" dirty="0">
                          <a:solidFill>
                            <a:schemeClr val="lt1"/>
                          </a:solidFill>
                          <a:latin typeface="Arial" panose="020B0604020202020204" pitchFamily="34" charset="0"/>
                          <a:ea typeface="Maven Pro"/>
                          <a:cs typeface="Arial" panose="020B0604020202020204" pitchFamily="34" charset="0"/>
                          <a:sym typeface="Maven Pro"/>
                        </a:rPr>
                        <a:t>Registro de productos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600" dirty="0">
                          <a:solidFill>
                            <a:schemeClr val="lt1"/>
                          </a:solidFill>
                          <a:latin typeface="Arial" panose="020B0604020202020204" pitchFamily="34" charset="0"/>
                          <a:ea typeface="Maven Pro"/>
                          <a:cs typeface="Arial" panose="020B0604020202020204" pitchFamily="34" charset="0"/>
                          <a:sym typeface="Maven Pro"/>
                        </a:rPr>
                        <a:t>Registro de categorías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600" dirty="0">
                          <a:solidFill>
                            <a:schemeClr val="lt1"/>
                          </a:solidFill>
                          <a:latin typeface="Arial" panose="020B0604020202020204" pitchFamily="34" charset="0"/>
                          <a:ea typeface="Maven Pro"/>
                          <a:cs typeface="Arial" panose="020B0604020202020204" pitchFamily="34" charset="0"/>
                          <a:sym typeface="Maven Pro"/>
                        </a:rPr>
                        <a:t>Registro de proveedores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600" dirty="0">
                          <a:solidFill>
                            <a:schemeClr val="lt1"/>
                          </a:solidFill>
                          <a:latin typeface="Arial" panose="020B0604020202020204" pitchFamily="34" charset="0"/>
                          <a:ea typeface="Maven Pro"/>
                          <a:cs typeface="Arial" panose="020B0604020202020204" pitchFamily="34" charset="0"/>
                          <a:sym typeface="Maven Pro"/>
                        </a:rPr>
                        <a:t>Registro de compras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600" dirty="0">
                          <a:solidFill>
                            <a:schemeClr val="lt1"/>
                          </a:solidFill>
                          <a:latin typeface="Arial" panose="020B0604020202020204" pitchFamily="34" charset="0"/>
                          <a:ea typeface="Maven Pro"/>
                          <a:cs typeface="Arial" panose="020B0604020202020204" pitchFamily="34" charset="0"/>
                          <a:sym typeface="Maven Pro"/>
                        </a:rPr>
                        <a:t>Visualización de reportes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600" dirty="0">
                          <a:solidFill>
                            <a:schemeClr val="lt1"/>
                          </a:solidFill>
                          <a:latin typeface="Arial" panose="020B0604020202020204" pitchFamily="34" charset="0"/>
                          <a:ea typeface="Maven Pro"/>
                          <a:cs typeface="Arial" panose="020B0604020202020204" pitchFamily="34" charset="0"/>
                          <a:sym typeface="Maven Pro"/>
                        </a:rPr>
                        <a:t>Registro de cortes de caja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600" dirty="0">
                          <a:solidFill>
                            <a:schemeClr val="lt1"/>
                          </a:solidFill>
                          <a:latin typeface="Arial" panose="020B0604020202020204" pitchFamily="34" charset="0"/>
                          <a:ea typeface="Maven Pro"/>
                          <a:cs typeface="Arial" panose="020B0604020202020204" pitchFamily="34" charset="0"/>
                          <a:sym typeface="Maven Pro"/>
                        </a:rPr>
                        <a:t>Estadísticas de ventas</a:t>
                      </a:r>
                    </a:p>
                  </a:txBody>
                  <a:tcPr marL="91425" marR="91425" marT="91425" marB="91425"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18417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graphicFrame>
        <p:nvGraphicFramePr>
          <p:cNvPr id="6" name="Google Shape;1243;p44">
            <a:extLst>
              <a:ext uri="{FF2B5EF4-FFF2-40B4-BE49-F238E27FC236}">
                <a16:creationId xmlns:a16="http://schemas.microsoft.com/office/drawing/2014/main" id="{C15FC566-D88A-48A1-AE56-23A6F0707DE2}"/>
              </a:ext>
            </a:extLst>
          </p:cNvPr>
          <p:cNvGraphicFramePr/>
          <p:nvPr>
            <p:extLst>
              <p:ext uri="{D42A27DB-BD31-4B8C-83A1-F6EECF244321}">
                <p14:modId xmlns:p14="http://schemas.microsoft.com/office/powerpoint/2010/main" val="2775301220"/>
              </p:ext>
            </p:extLst>
          </p:nvPr>
        </p:nvGraphicFramePr>
        <p:xfrm>
          <a:off x="610673" y="1103480"/>
          <a:ext cx="7779217" cy="3485180"/>
        </p:xfrm>
        <a:graphic>
          <a:graphicData uri="http://schemas.openxmlformats.org/drawingml/2006/table">
            <a:tbl>
              <a:tblPr>
                <a:tableStyleId>{8EC7EB40-30A3-40D1-A3A5-775EA5EDDB03}</a:tableStyleId>
              </a:tblPr>
              <a:tblGrid>
                <a:gridCol w="3070176">
                  <a:extLst>
                    <a:ext uri="{9D8B030D-6E8A-4147-A177-3AD203B41FA5}">
                      <a16:colId xmlns:a16="http://schemas.microsoft.com/office/drawing/2014/main" val="20000"/>
                    </a:ext>
                  </a:extLst>
                </a:gridCol>
                <a:gridCol w="4709041">
                  <a:extLst>
                    <a:ext uri="{9D8B030D-6E8A-4147-A177-3AD203B41FA5}">
                      <a16:colId xmlns:a16="http://schemas.microsoft.com/office/drawing/2014/main" val="20003"/>
                    </a:ext>
                  </a:extLst>
                </a:gridCol>
              </a:tblGrid>
              <a:tr h="462460">
                <a:tc>
                  <a:txBody>
                    <a:bodyPr/>
                    <a:lstStyle/>
                    <a:p>
                      <a:pPr marL="0" lvl="0" indent="0" algn="l" rtl="0">
                        <a:spcBef>
                          <a:spcPts val="0"/>
                        </a:spcBef>
                        <a:spcAft>
                          <a:spcPts val="0"/>
                        </a:spcAft>
                        <a:buNone/>
                      </a:pPr>
                      <a:r>
                        <a:rPr lang="es-MX" sz="1600" dirty="0">
                          <a:solidFill>
                            <a:schemeClr val="bg1"/>
                          </a:solidFill>
                          <a:sym typeface="Share Tech"/>
                        </a:rPr>
                        <a:t>Tipo de usuario</a:t>
                      </a:r>
                      <a:endParaRPr sz="1400" dirty="0"/>
                    </a:p>
                  </a:txBody>
                  <a:tcPr marL="91425" marR="91425" marT="91425" marB="91425"/>
                </a:tc>
                <a:tc>
                  <a:txBody>
                    <a:bodyPr/>
                    <a:lstStyle/>
                    <a:p>
                      <a:pPr marL="0" lvl="0" indent="0" algn="l" rtl="0">
                        <a:spcBef>
                          <a:spcPts val="0"/>
                        </a:spcBef>
                        <a:spcAft>
                          <a:spcPts val="0"/>
                        </a:spcAft>
                        <a:buNone/>
                      </a:pPr>
                      <a:r>
                        <a:rPr lang="es-MX" sz="1600" dirty="0">
                          <a:solidFill>
                            <a:schemeClr val="lt1"/>
                          </a:solidFill>
                          <a:latin typeface="Arial" panose="020B0604020202020204" pitchFamily="34" charset="0"/>
                          <a:ea typeface="Maven Pro"/>
                          <a:cs typeface="Arial" panose="020B0604020202020204" pitchFamily="34" charset="0"/>
                          <a:sym typeface="Maven Pro"/>
                        </a:rPr>
                        <a:t>Empleado o Instructor </a:t>
                      </a:r>
                      <a:endParaRPr sz="1600" dirty="0">
                        <a:solidFill>
                          <a:schemeClr val="lt1"/>
                        </a:solidFill>
                        <a:latin typeface="Arial" panose="020B0604020202020204" pitchFamily="34" charset="0"/>
                        <a:ea typeface="Maven Pro"/>
                        <a:cs typeface="Arial" panose="020B0604020202020204" pitchFamily="34" charset="0"/>
                        <a:sym typeface="Maven Pro"/>
                      </a:endParaRPr>
                    </a:p>
                  </a:txBody>
                  <a:tcPr marL="91425" marR="91425" marT="91425" marB="91425"/>
                </a:tc>
                <a:extLst>
                  <a:ext uri="{0D108BD9-81ED-4DB2-BD59-A6C34878D82A}">
                    <a16:rowId xmlns:a16="http://schemas.microsoft.com/office/drawing/2014/main" val="10000"/>
                  </a:ext>
                </a:extLst>
              </a:tr>
              <a:tr h="462460">
                <a:tc>
                  <a:txBody>
                    <a:bodyPr/>
                    <a:lstStyle/>
                    <a:p>
                      <a:pPr marL="0" lvl="0" indent="0" algn="l" rtl="0">
                        <a:spcBef>
                          <a:spcPts val="0"/>
                        </a:spcBef>
                        <a:spcAft>
                          <a:spcPts val="0"/>
                        </a:spcAft>
                        <a:buNone/>
                      </a:pPr>
                      <a:r>
                        <a:rPr lang="es-MX" sz="1600" dirty="0">
                          <a:solidFill>
                            <a:schemeClr val="bg1"/>
                          </a:solidFill>
                          <a:sym typeface="Share Tech"/>
                        </a:rPr>
                        <a:t>Formación</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1600" dirty="0">
                          <a:solidFill>
                            <a:schemeClr val="lt1"/>
                          </a:solidFill>
                          <a:latin typeface="Arial" panose="020B0604020202020204" pitchFamily="34" charset="0"/>
                          <a:ea typeface="Maven Pro"/>
                          <a:cs typeface="Arial" panose="020B0604020202020204" pitchFamily="34" charset="0"/>
                          <a:sym typeface="Maven Pro"/>
                        </a:rPr>
                        <a:t>Aún sin especificar</a:t>
                      </a:r>
                    </a:p>
                  </a:txBody>
                  <a:tcPr marL="91425" marR="91425" marT="91425" marB="91425" anchor="ctr"/>
                </a:tc>
                <a:extLst>
                  <a:ext uri="{0D108BD9-81ED-4DB2-BD59-A6C34878D82A}">
                    <a16:rowId xmlns:a16="http://schemas.microsoft.com/office/drawing/2014/main" val="10001"/>
                  </a:ext>
                </a:extLst>
              </a:tr>
              <a:tr h="739954">
                <a:tc>
                  <a:txBody>
                    <a:bodyPr/>
                    <a:lstStyle/>
                    <a:p>
                      <a:pPr marL="0" lvl="0" indent="0" algn="l" rtl="0">
                        <a:spcBef>
                          <a:spcPts val="0"/>
                        </a:spcBef>
                        <a:spcAft>
                          <a:spcPts val="0"/>
                        </a:spcAft>
                        <a:buNone/>
                      </a:pPr>
                      <a:r>
                        <a:rPr lang="es-MX" sz="1600" dirty="0">
                          <a:solidFill>
                            <a:schemeClr val="bg1"/>
                          </a:solidFill>
                          <a:sym typeface="Share Tech"/>
                        </a:rPr>
                        <a:t>Habilidades</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r>
                        <a:rPr lang="es-MX" sz="1600" dirty="0">
                          <a:solidFill>
                            <a:schemeClr val="lt1"/>
                          </a:solidFill>
                          <a:latin typeface="Arial" panose="020B0604020202020204" pitchFamily="34" charset="0"/>
                          <a:ea typeface="Maven Pro"/>
                          <a:cs typeface="Arial" panose="020B0604020202020204" pitchFamily="34" charset="0"/>
                          <a:sym typeface="Maven Pro"/>
                        </a:rPr>
                        <a:t>Manejar paquetería de Office</a:t>
                      </a:r>
                    </a:p>
                    <a:p>
                      <a:pPr marL="0" lvl="0" indent="0" algn="l" rtl="0">
                        <a:spcBef>
                          <a:spcPts val="0"/>
                        </a:spcBef>
                        <a:spcAft>
                          <a:spcPts val="0"/>
                        </a:spcAft>
                        <a:buNone/>
                      </a:pPr>
                      <a:r>
                        <a:rPr lang="es-MX" sz="1600" dirty="0">
                          <a:solidFill>
                            <a:schemeClr val="lt1"/>
                          </a:solidFill>
                          <a:latin typeface="Arial" panose="020B0604020202020204" pitchFamily="34" charset="0"/>
                          <a:ea typeface="Maven Pro"/>
                          <a:cs typeface="Arial" panose="020B0604020202020204" pitchFamily="34" charset="0"/>
                          <a:sym typeface="Maven Pro"/>
                        </a:rPr>
                        <a:t>Habilidades básicas de manejo de una pc</a:t>
                      </a:r>
                    </a:p>
                    <a:p>
                      <a:pPr marL="0" lvl="0" indent="0" algn="l" rtl="0">
                        <a:spcBef>
                          <a:spcPts val="0"/>
                        </a:spcBef>
                        <a:spcAft>
                          <a:spcPts val="0"/>
                        </a:spcAft>
                        <a:buNone/>
                      </a:pPr>
                      <a:r>
                        <a:rPr lang="es-MX" sz="1600" dirty="0">
                          <a:solidFill>
                            <a:schemeClr val="lt1"/>
                          </a:solidFill>
                          <a:latin typeface="Arial" panose="020B0604020202020204" pitchFamily="34" charset="0"/>
                          <a:ea typeface="Maven Pro"/>
                          <a:cs typeface="Arial" panose="020B0604020202020204" pitchFamily="34" charset="0"/>
                          <a:sym typeface="Maven Pro"/>
                        </a:rPr>
                        <a:t>Conocimiento básico de entrenamiento</a:t>
                      </a:r>
                    </a:p>
                  </a:txBody>
                  <a:tcPr marL="91425" marR="91425" marT="91425" marB="91425" anchor="ctr"/>
                </a:tc>
                <a:extLst>
                  <a:ext uri="{0D108BD9-81ED-4DB2-BD59-A6C34878D82A}">
                    <a16:rowId xmlns:a16="http://schemas.microsoft.com/office/drawing/2014/main" val="10002"/>
                  </a:ext>
                </a:extLst>
              </a:tr>
              <a:tr h="558397">
                <a:tc>
                  <a:txBody>
                    <a:bodyPr/>
                    <a:lstStyle/>
                    <a:p>
                      <a:pPr marL="0" lvl="0" indent="0" algn="l" rtl="0">
                        <a:spcBef>
                          <a:spcPts val="0"/>
                        </a:spcBef>
                        <a:spcAft>
                          <a:spcPts val="0"/>
                        </a:spcAft>
                        <a:buNone/>
                      </a:pPr>
                      <a:r>
                        <a:rPr lang="es-MX" sz="1600" dirty="0">
                          <a:solidFill>
                            <a:schemeClr val="bg1"/>
                          </a:solidFill>
                          <a:sym typeface="Share Tech"/>
                        </a:rPr>
                        <a:t>Actividades</a:t>
                      </a:r>
                      <a:endParaRPr sz="1600" dirty="0">
                        <a:solidFill>
                          <a:schemeClr val="bg1"/>
                        </a:solidFill>
                        <a:latin typeface="Share Tech"/>
                        <a:ea typeface="Share Tech"/>
                        <a:cs typeface="Share Tech"/>
                        <a:sym typeface="Share Tech"/>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600" dirty="0">
                          <a:solidFill>
                            <a:schemeClr val="lt1"/>
                          </a:solidFill>
                          <a:latin typeface="Arial" panose="020B0604020202020204" pitchFamily="34" charset="0"/>
                          <a:ea typeface="Maven Pro"/>
                          <a:cs typeface="Arial" panose="020B0604020202020204" pitchFamily="34" charset="0"/>
                          <a:sym typeface="Maven Pro"/>
                        </a:rPr>
                        <a:t>Registro de clientes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600" dirty="0">
                          <a:solidFill>
                            <a:schemeClr val="lt1"/>
                          </a:solidFill>
                          <a:latin typeface="Arial" panose="020B0604020202020204" pitchFamily="34" charset="0"/>
                          <a:ea typeface="Maven Pro"/>
                          <a:cs typeface="Arial" panose="020B0604020202020204" pitchFamily="34" charset="0"/>
                          <a:sym typeface="Maven Pro"/>
                        </a:rPr>
                        <a:t>Registro de hojas clínicas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600" dirty="0">
                          <a:solidFill>
                            <a:schemeClr val="lt1"/>
                          </a:solidFill>
                          <a:latin typeface="Arial" panose="020B0604020202020204" pitchFamily="34" charset="0"/>
                          <a:ea typeface="Maven Pro"/>
                          <a:cs typeface="Arial" panose="020B0604020202020204" pitchFamily="34" charset="0"/>
                          <a:sym typeface="Maven Pro"/>
                        </a:rPr>
                        <a:t>Visualización de membresías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600" dirty="0">
                          <a:solidFill>
                            <a:schemeClr val="lt1"/>
                          </a:solidFill>
                          <a:latin typeface="Arial" panose="020B0604020202020204" pitchFamily="34" charset="0"/>
                          <a:ea typeface="Maven Pro"/>
                          <a:cs typeface="Arial" panose="020B0604020202020204" pitchFamily="34" charset="0"/>
                          <a:sym typeface="Maven Pro"/>
                        </a:rPr>
                        <a:t>Visualización de productos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600" dirty="0">
                          <a:solidFill>
                            <a:schemeClr val="lt1"/>
                          </a:solidFill>
                          <a:latin typeface="Arial" panose="020B0604020202020204" pitchFamily="34" charset="0"/>
                          <a:ea typeface="Maven Pro"/>
                          <a:cs typeface="Arial" panose="020B0604020202020204" pitchFamily="34" charset="0"/>
                          <a:sym typeface="Maven Pro"/>
                        </a:rPr>
                        <a:t>Registro de ventas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600" dirty="0">
                          <a:solidFill>
                            <a:schemeClr val="lt1"/>
                          </a:solidFill>
                          <a:latin typeface="Arial" panose="020B0604020202020204" pitchFamily="34" charset="0"/>
                          <a:ea typeface="Maven Pro"/>
                          <a:cs typeface="Arial" panose="020B0604020202020204" pitchFamily="34" charset="0"/>
                          <a:sym typeface="Maven Pro"/>
                        </a:rPr>
                        <a:t>Registro de cortes de caja</a:t>
                      </a:r>
                      <a:endParaRPr lang="es-MX" sz="1600" dirty="0">
                        <a:solidFill>
                          <a:schemeClr val="lt1"/>
                        </a:solidFill>
                        <a:latin typeface="Arial" panose="020B0604020202020204" pitchFamily="34" charset="0"/>
                        <a:ea typeface="Maven Pro"/>
                        <a:cs typeface="Arial" panose="020B0604020202020204" pitchFamily="34" charset="0"/>
                        <a:sym typeface="Maven Pro"/>
                      </a:endParaRPr>
                    </a:p>
                  </a:txBody>
                  <a:tcPr marL="91425" marR="91425" marT="91425" marB="91425"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58193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graphicFrame>
        <p:nvGraphicFramePr>
          <p:cNvPr id="7" name="Tabla 7">
            <a:extLst>
              <a:ext uri="{FF2B5EF4-FFF2-40B4-BE49-F238E27FC236}">
                <a16:creationId xmlns:a16="http://schemas.microsoft.com/office/drawing/2014/main" id="{4B94A106-30C6-4832-BE47-C2F19BF2FA2E}"/>
              </a:ext>
            </a:extLst>
          </p:cNvPr>
          <p:cNvGraphicFramePr>
            <a:graphicFrameLocks noGrp="1"/>
          </p:cNvGraphicFramePr>
          <p:nvPr>
            <p:extLst>
              <p:ext uri="{D42A27DB-BD31-4B8C-83A1-F6EECF244321}">
                <p14:modId xmlns:p14="http://schemas.microsoft.com/office/powerpoint/2010/main" val="1832251952"/>
              </p:ext>
            </p:extLst>
          </p:nvPr>
        </p:nvGraphicFramePr>
        <p:xfrm>
          <a:off x="536447" y="153035"/>
          <a:ext cx="8071105" cy="4837430"/>
        </p:xfrm>
        <a:graphic>
          <a:graphicData uri="http://schemas.openxmlformats.org/drawingml/2006/table">
            <a:tbl>
              <a:tblPr firstRow="1" bandRow="1">
                <a:tableStyleId>{9D7B26C5-4107-4FEC-AEDC-1716B250A1EF}</a:tableStyleId>
              </a:tblPr>
              <a:tblGrid>
                <a:gridCol w="2002321">
                  <a:extLst>
                    <a:ext uri="{9D8B030D-6E8A-4147-A177-3AD203B41FA5}">
                      <a16:colId xmlns:a16="http://schemas.microsoft.com/office/drawing/2014/main" val="2647643216"/>
                    </a:ext>
                  </a:extLst>
                </a:gridCol>
                <a:gridCol w="2022928">
                  <a:extLst>
                    <a:ext uri="{9D8B030D-6E8A-4147-A177-3AD203B41FA5}">
                      <a16:colId xmlns:a16="http://schemas.microsoft.com/office/drawing/2014/main" val="226306545"/>
                    </a:ext>
                  </a:extLst>
                </a:gridCol>
                <a:gridCol w="2022928">
                  <a:extLst>
                    <a:ext uri="{9D8B030D-6E8A-4147-A177-3AD203B41FA5}">
                      <a16:colId xmlns:a16="http://schemas.microsoft.com/office/drawing/2014/main" val="1729768101"/>
                    </a:ext>
                  </a:extLst>
                </a:gridCol>
                <a:gridCol w="2022928">
                  <a:extLst>
                    <a:ext uri="{9D8B030D-6E8A-4147-A177-3AD203B41FA5}">
                      <a16:colId xmlns:a16="http://schemas.microsoft.com/office/drawing/2014/main" val="3382289172"/>
                    </a:ext>
                  </a:extLst>
                </a:gridCol>
              </a:tblGrid>
              <a:tr h="438753">
                <a:tc gridSpan="4">
                  <a:txBody>
                    <a:bodyPr/>
                    <a:lstStyle/>
                    <a:p>
                      <a:pPr algn="ctr"/>
                      <a:r>
                        <a:rPr lang="es-ES" sz="1600" b="1" dirty="0">
                          <a:solidFill>
                            <a:schemeClr val="bg1"/>
                          </a:solidFill>
                          <a:latin typeface="Arial" panose="020B0604020202020204" pitchFamily="34" charset="0"/>
                          <a:cs typeface="Arial" panose="020B0604020202020204" pitchFamily="34" charset="0"/>
                        </a:rPr>
                        <a:t>Matriz de Funciones por Personal </a:t>
                      </a:r>
                      <a:endParaRPr lang="es-MX" sz="1600" b="1" i="0" dirty="0">
                        <a:solidFill>
                          <a:schemeClr val="bg1"/>
                        </a:solidFill>
                        <a:latin typeface="Arial" panose="020B0604020202020204" pitchFamily="34" charset="0"/>
                        <a:cs typeface="Arial" panose="020B0604020202020204" pitchFamily="34" charset="0"/>
                      </a:endParaRPr>
                    </a:p>
                  </a:txBody>
                  <a:tcPr/>
                </a:tc>
                <a:tc hMerge="1">
                  <a:txBody>
                    <a:bodyPr/>
                    <a:lstStyle/>
                    <a:p>
                      <a:pPr algn="ctr"/>
                      <a:endParaRPr lang="es-MX">
                        <a:solidFill>
                          <a:schemeClr val="bg1"/>
                        </a:solidFill>
                      </a:endParaRPr>
                    </a:p>
                  </a:txBody>
                  <a:tcPr/>
                </a:tc>
                <a:tc hMerge="1">
                  <a:txBody>
                    <a:bodyPr/>
                    <a:lstStyle/>
                    <a:p>
                      <a:pPr algn="ctr"/>
                      <a:endParaRPr lang="es-MX">
                        <a:solidFill>
                          <a:schemeClr val="bg1"/>
                        </a:solidFill>
                      </a:endParaRPr>
                    </a:p>
                  </a:txBody>
                  <a:tcPr/>
                </a:tc>
                <a:tc hMerge="1">
                  <a:txBody>
                    <a:bodyPr/>
                    <a:lstStyle/>
                    <a:p>
                      <a:pPr algn="ctr"/>
                      <a:endParaRPr lang="es-MX" dirty="0">
                        <a:solidFill>
                          <a:schemeClr val="bg1"/>
                        </a:solidFill>
                      </a:endParaRPr>
                    </a:p>
                  </a:txBody>
                  <a:tcPr/>
                </a:tc>
                <a:extLst>
                  <a:ext uri="{0D108BD9-81ED-4DB2-BD59-A6C34878D82A}">
                    <a16:rowId xmlns:a16="http://schemas.microsoft.com/office/drawing/2014/main" val="3459564154"/>
                  </a:ext>
                </a:extLst>
              </a:tr>
              <a:tr h="520795">
                <a:tc>
                  <a:txBody>
                    <a:bodyPr/>
                    <a:lstStyle/>
                    <a:p>
                      <a:pPr algn="ctr"/>
                      <a:r>
                        <a:rPr lang="es-ES" sz="1600" b="1" dirty="0">
                          <a:solidFill>
                            <a:schemeClr val="bg1"/>
                          </a:solidFill>
                        </a:rPr>
                        <a:t>Función </a:t>
                      </a:r>
                      <a:endParaRPr lang="es-MX" sz="1600" b="1" i="0" dirty="0">
                        <a:solidFill>
                          <a:schemeClr val="bg1"/>
                        </a:solidFill>
                      </a:endParaRPr>
                    </a:p>
                  </a:txBody>
                  <a:tcPr/>
                </a:tc>
                <a:tc>
                  <a:txBody>
                    <a:bodyPr/>
                    <a:lstStyle/>
                    <a:p>
                      <a:pPr algn="ctr"/>
                      <a:r>
                        <a:rPr lang="es-ES" sz="1600" b="1" dirty="0">
                          <a:solidFill>
                            <a:schemeClr val="bg1"/>
                          </a:solidFill>
                        </a:rPr>
                        <a:t>Administrador </a:t>
                      </a:r>
                      <a:endParaRPr lang="es-MX" sz="1600" b="1" i="0" dirty="0">
                        <a:solidFill>
                          <a:schemeClr val="bg1"/>
                        </a:solidFill>
                      </a:endParaRPr>
                    </a:p>
                  </a:txBody>
                  <a:tcPr/>
                </a:tc>
                <a:tc>
                  <a:txBody>
                    <a:bodyPr/>
                    <a:lstStyle/>
                    <a:p>
                      <a:pPr algn="ctr"/>
                      <a:r>
                        <a:rPr lang="es-ES" sz="1600" b="1" dirty="0">
                          <a:solidFill>
                            <a:schemeClr val="bg1"/>
                          </a:solidFill>
                        </a:rPr>
                        <a:t>Encargado</a:t>
                      </a:r>
                      <a:endParaRPr lang="es-MX" sz="1600" b="1" i="0" dirty="0">
                        <a:solidFill>
                          <a:schemeClr val="bg1"/>
                        </a:solidFill>
                      </a:endParaRPr>
                    </a:p>
                  </a:txBody>
                  <a:tcPr/>
                </a:tc>
                <a:tc>
                  <a:txBody>
                    <a:bodyPr/>
                    <a:lstStyle/>
                    <a:p>
                      <a:pPr algn="ctr"/>
                      <a:r>
                        <a:rPr lang="es-ES" sz="1600" b="1" dirty="0">
                          <a:solidFill>
                            <a:schemeClr val="bg1"/>
                          </a:solidFill>
                        </a:rPr>
                        <a:t>Instructor</a:t>
                      </a:r>
                      <a:endParaRPr lang="es-MX" sz="1600" b="1" dirty="0">
                        <a:solidFill>
                          <a:schemeClr val="bg1"/>
                        </a:solidFill>
                      </a:endParaRPr>
                    </a:p>
                  </a:txBody>
                  <a:tcPr/>
                </a:tc>
                <a:extLst>
                  <a:ext uri="{0D108BD9-81ED-4DB2-BD59-A6C34878D82A}">
                    <a16:rowId xmlns:a16="http://schemas.microsoft.com/office/drawing/2014/main" val="1475289780"/>
                  </a:ext>
                </a:extLst>
              </a:tr>
              <a:tr h="327469">
                <a:tc gridSpan="4">
                  <a:txBody>
                    <a:bodyPr/>
                    <a:lstStyle/>
                    <a:p>
                      <a:pPr algn="ctr"/>
                      <a:r>
                        <a:rPr lang="es-ES" sz="1600" b="1" dirty="0">
                          <a:solidFill>
                            <a:schemeClr val="bg1"/>
                          </a:solidFill>
                        </a:rPr>
                        <a:t>Módulo de Usuarios</a:t>
                      </a:r>
                      <a:endParaRPr lang="es-MX" sz="1600" b="1" i="0" dirty="0">
                        <a:solidFill>
                          <a:schemeClr val="bg1"/>
                        </a:solidFill>
                      </a:endParaRPr>
                    </a:p>
                  </a:txBody>
                  <a:tcPr/>
                </a:tc>
                <a:tc hMerge="1">
                  <a:txBody>
                    <a:bodyPr/>
                    <a:lstStyle/>
                    <a:p>
                      <a:pPr algn="ctr"/>
                      <a:endParaRPr lang="es-MX" dirty="0">
                        <a:solidFill>
                          <a:schemeClr val="bg1"/>
                        </a:solidFill>
                      </a:endParaRPr>
                    </a:p>
                  </a:txBody>
                  <a:tcPr/>
                </a:tc>
                <a:tc hMerge="1">
                  <a:txBody>
                    <a:bodyPr/>
                    <a:lstStyle/>
                    <a:p>
                      <a:pPr algn="ctr"/>
                      <a:endParaRPr lang="es-MX" dirty="0">
                        <a:solidFill>
                          <a:schemeClr val="bg1"/>
                        </a:solidFill>
                      </a:endParaRPr>
                    </a:p>
                  </a:txBody>
                  <a:tcPr/>
                </a:tc>
                <a:tc hMerge="1">
                  <a:txBody>
                    <a:bodyPr/>
                    <a:lstStyle/>
                    <a:p>
                      <a:pPr algn="ctr"/>
                      <a:endParaRPr lang="es-MX" dirty="0">
                        <a:solidFill>
                          <a:schemeClr val="bg1"/>
                        </a:solidFill>
                      </a:endParaRPr>
                    </a:p>
                  </a:txBody>
                  <a:tcPr/>
                </a:tc>
                <a:extLst>
                  <a:ext uri="{0D108BD9-81ED-4DB2-BD59-A6C34878D82A}">
                    <a16:rowId xmlns:a16="http://schemas.microsoft.com/office/drawing/2014/main" val="2112539348"/>
                  </a:ext>
                </a:extLst>
              </a:tr>
              <a:tr h="353568">
                <a:tc>
                  <a:txBody>
                    <a:bodyPr/>
                    <a:lstStyle/>
                    <a:p>
                      <a:r>
                        <a:rPr lang="es-ES" sz="1600" dirty="0">
                          <a:solidFill>
                            <a:schemeClr val="bg1"/>
                          </a:solidFill>
                        </a:rPr>
                        <a:t>Registro de usuarios</a:t>
                      </a:r>
                      <a:endParaRPr lang="es-MX" sz="1600" dirty="0">
                        <a:solidFill>
                          <a:schemeClr val="bg1"/>
                        </a:solidFill>
                      </a:endParaRPr>
                    </a:p>
                  </a:txBody>
                  <a:tcPr/>
                </a:tc>
                <a:tc>
                  <a:txBody>
                    <a:bodyPr/>
                    <a:lstStyle/>
                    <a:p>
                      <a:pPr marL="0" indent="0" algn="ctr">
                        <a:buFont typeface="Arial" panose="020B0604020202020204" pitchFamily="34" charset="0"/>
                        <a:buNone/>
                      </a:pPr>
                      <a:r>
                        <a:rPr lang="es-ES" sz="2800" dirty="0">
                          <a:solidFill>
                            <a:schemeClr val="bg1"/>
                          </a:solidFill>
                        </a:rPr>
                        <a:t>*</a:t>
                      </a:r>
                      <a:endParaRPr lang="es-MX" sz="2800" dirty="0">
                        <a:solidFill>
                          <a:schemeClr val="bg1"/>
                        </a:solidFill>
                      </a:endParaRPr>
                    </a:p>
                  </a:txBody>
                  <a:tcPr/>
                </a:tc>
                <a:tc>
                  <a:txBody>
                    <a:bodyPr/>
                    <a:lstStyle/>
                    <a:p>
                      <a:pPr algn="ctr"/>
                      <a:endParaRPr lang="es-MX" sz="1600" dirty="0">
                        <a:solidFill>
                          <a:schemeClr val="bg1"/>
                        </a:solidFill>
                      </a:endParaRPr>
                    </a:p>
                  </a:txBody>
                  <a:tcPr/>
                </a:tc>
                <a:tc>
                  <a:txBody>
                    <a:bodyPr/>
                    <a:lstStyle/>
                    <a:p>
                      <a:pPr algn="ctr"/>
                      <a:endParaRPr lang="es-MX" sz="1600" dirty="0">
                        <a:solidFill>
                          <a:schemeClr val="bg1"/>
                        </a:solidFill>
                      </a:endParaRPr>
                    </a:p>
                  </a:txBody>
                  <a:tcPr/>
                </a:tc>
                <a:extLst>
                  <a:ext uri="{0D108BD9-81ED-4DB2-BD59-A6C34878D82A}">
                    <a16:rowId xmlns:a16="http://schemas.microsoft.com/office/drawing/2014/main" val="2887448010"/>
                  </a:ext>
                </a:extLst>
              </a:tr>
              <a:tr h="346583">
                <a:tc gridSpan="4">
                  <a:txBody>
                    <a:bodyPr/>
                    <a:lstStyle/>
                    <a:p>
                      <a:pPr algn="ctr"/>
                      <a:r>
                        <a:rPr lang="es-ES" sz="1600" b="1" dirty="0">
                          <a:solidFill>
                            <a:schemeClr val="bg1"/>
                          </a:solidFill>
                        </a:rPr>
                        <a:t>Módulo de Cliente</a:t>
                      </a:r>
                      <a:endParaRPr lang="es-MX" sz="1600" b="1" dirty="0">
                        <a:solidFill>
                          <a:schemeClr val="bg1"/>
                        </a:solidFill>
                      </a:endParaRPr>
                    </a:p>
                  </a:txBody>
                  <a:tcPr/>
                </a:tc>
                <a:tc hMerge="1">
                  <a:txBody>
                    <a:bodyPr/>
                    <a:lstStyle/>
                    <a:p>
                      <a:pPr algn="ctr"/>
                      <a:endParaRPr lang="es-MX" dirty="0">
                        <a:solidFill>
                          <a:schemeClr val="bg1"/>
                        </a:solidFill>
                      </a:endParaRPr>
                    </a:p>
                  </a:txBody>
                  <a:tcPr/>
                </a:tc>
                <a:tc hMerge="1">
                  <a:txBody>
                    <a:bodyPr/>
                    <a:lstStyle/>
                    <a:p>
                      <a:pPr algn="ctr"/>
                      <a:endParaRPr lang="es-MX" dirty="0">
                        <a:solidFill>
                          <a:schemeClr val="bg1"/>
                        </a:solidFill>
                      </a:endParaRPr>
                    </a:p>
                  </a:txBody>
                  <a:tcPr/>
                </a:tc>
                <a:tc hMerge="1">
                  <a:txBody>
                    <a:bodyPr/>
                    <a:lstStyle/>
                    <a:p>
                      <a:pPr algn="ctr"/>
                      <a:endParaRPr lang="es-MX" dirty="0">
                        <a:solidFill>
                          <a:schemeClr val="bg1"/>
                        </a:solidFill>
                      </a:endParaRPr>
                    </a:p>
                  </a:txBody>
                  <a:tcPr/>
                </a:tc>
                <a:extLst>
                  <a:ext uri="{0D108BD9-81ED-4DB2-BD59-A6C34878D82A}">
                    <a16:rowId xmlns:a16="http://schemas.microsoft.com/office/drawing/2014/main" val="2985248203"/>
                  </a:ext>
                </a:extLst>
              </a:tr>
              <a:tr h="520795">
                <a:tc>
                  <a:txBody>
                    <a:bodyPr/>
                    <a:lstStyle/>
                    <a:p>
                      <a:r>
                        <a:rPr lang="es-ES" sz="1600" dirty="0">
                          <a:solidFill>
                            <a:schemeClr val="bg1"/>
                          </a:solidFill>
                        </a:rPr>
                        <a:t>Registro de clientes</a:t>
                      </a:r>
                      <a:endParaRPr lang="es-MX" sz="1600" dirty="0">
                        <a:solidFill>
                          <a:schemeClr val="bg1"/>
                        </a:solidFill>
                      </a:endParaRPr>
                    </a:p>
                  </a:txBody>
                  <a:tcPr/>
                </a:tc>
                <a:tc>
                  <a:txBody>
                    <a:bodyPr/>
                    <a:lstStyle/>
                    <a:p>
                      <a:pPr algn="ctr"/>
                      <a:r>
                        <a:rPr lang="es-ES" sz="2800" dirty="0">
                          <a:solidFill>
                            <a:schemeClr val="bg1"/>
                          </a:solidFill>
                        </a:rPr>
                        <a:t>*</a:t>
                      </a:r>
                      <a:endParaRPr lang="es-MX" sz="2800" dirty="0">
                        <a:solidFill>
                          <a:schemeClr val="bg1"/>
                        </a:solidFill>
                      </a:endParaRPr>
                    </a:p>
                  </a:txBody>
                  <a:tcPr/>
                </a:tc>
                <a:tc>
                  <a:txBody>
                    <a:bodyPr/>
                    <a:lstStyle/>
                    <a:p>
                      <a:pPr algn="ctr"/>
                      <a:r>
                        <a:rPr lang="es-ES" sz="2800" dirty="0">
                          <a:solidFill>
                            <a:schemeClr val="bg1"/>
                          </a:solidFill>
                        </a:rPr>
                        <a:t>*</a:t>
                      </a:r>
                      <a:endParaRPr lang="es-MX" sz="2800" dirty="0">
                        <a:solidFill>
                          <a:schemeClr val="bg1"/>
                        </a:solidFill>
                      </a:endParaRPr>
                    </a:p>
                  </a:txBody>
                  <a:tcPr/>
                </a:tc>
                <a:tc>
                  <a:txBody>
                    <a:bodyPr/>
                    <a:lstStyle/>
                    <a:p>
                      <a:pPr algn="ctr"/>
                      <a:r>
                        <a:rPr lang="es-ES" sz="2800" dirty="0">
                          <a:solidFill>
                            <a:schemeClr val="bg1"/>
                          </a:solidFill>
                        </a:rPr>
                        <a:t>*</a:t>
                      </a:r>
                      <a:endParaRPr lang="es-MX" sz="2800" dirty="0">
                        <a:solidFill>
                          <a:schemeClr val="bg1"/>
                        </a:solidFill>
                      </a:endParaRPr>
                    </a:p>
                  </a:txBody>
                  <a:tcPr/>
                </a:tc>
                <a:extLst>
                  <a:ext uri="{0D108BD9-81ED-4DB2-BD59-A6C34878D82A}">
                    <a16:rowId xmlns:a16="http://schemas.microsoft.com/office/drawing/2014/main" val="440227370"/>
                  </a:ext>
                </a:extLst>
              </a:tr>
              <a:tr h="520795">
                <a:tc>
                  <a:txBody>
                    <a:bodyPr/>
                    <a:lstStyle/>
                    <a:p>
                      <a:r>
                        <a:rPr lang="es-ES" sz="1600" dirty="0">
                          <a:solidFill>
                            <a:schemeClr val="bg1"/>
                          </a:solidFill>
                        </a:rPr>
                        <a:t>Registro de hojas clínicas </a:t>
                      </a:r>
                      <a:endParaRPr lang="es-MX" sz="1600" dirty="0">
                        <a:solidFill>
                          <a:schemeClr val="bg1"/>
                        </a:solidFill>
                      </a:endParaRPr>
                    </a:p>
                  </a:txBody>
                  <a:tcPr/>
                </a:tc>
                <a:tc>
                  <a:txBody>
                    <a:bodyPr/>
                    <a:lstStyle/>
                    <a:p>
                      <a:pPr algn="ctr"/>
                      <a:r>
                        <a:rPr lang="es-ES" sz="2800" dirty="0">
                          <a:solidFill>
                            <a:schemeClr val="bg1"/>
                          </a:solidFill>
                        </a:rPr>
                        <a:t>*</a:t>
                      </a:r>
                      <a:endParaRPr lang="es-MX" sz="2800" dirty="0">
                        <a:solidFill>
                          <a:schemeClr val="bg1"/>
                        </a:solidFill>
                      </a:endParaRPr>
                    </a:p>
                  </a:txBody>
                  <a:tcPr/>
                </a:tc>
                <a:tc>
                  <a:txBody>
                    <a:bodyPr/>
                    <a:lstStyle/>
                    <a:p>
                      <a:pPr algn="ctr"/>
                      <a:r>
                        <a:rPr lang="es-ES" sz="2800" dirty="0">
                          <a:solidFill>
                            <a:schemeClr val="bg1"/>
                          </a:solidFill>
                        </a:rPr>
                        <a:t>*</a:t>
                      </a:r>
                      <a:endParaRPr lang="es-MX" sz="2800" dirty="0">
                        <a:solidFill>
                          <a:schemeClr val="bg1"/>
                        </a:solidFill>
                      </a:endParaRPr>
                    </a:p>
                  </a:txBody>
                  <a:tcPr/>
                </a:tc>
                <a:tc>
                  <a:txBody>
                    <a:bodyPr/>
                    <a:lstStyle/>
                    <a:p>
                      <a:pPr algn="ctr"/>
                      <a:r>
                        <a:rPr lang="es-ES" sz="2800" dirty="0">
                          <a:solidFill>
                            <a:schemeClr val="bg1"/>
                          </a:solidFill>
                        </a:rPr>
                        <a:t>*</a:t>
                      </a:r>
                      <a:endParaRPr lang="es-MX" sz="2800" dirty="0">
                        <a:solidFill>
                          <a:schemeClr val="bg1"/>
                        </a:solidFill>
                      </a:endParaRPr>
                    </a:p>
                  </a:txBody>
                  <a:tcPr/>
                </a:tc>
                <a:extLst>
                  <a:ext uri="{0D108BD9-81ED-4DB2-BD59-A6C34878D82A}">
                    <a16:rowId xmlns:a16="http://schemas.microsoft.com/office/drawing/2014/main" val="277274775"/>
                  </a:ext>
                </a:extLst>
              </a:tr>
              <a:tr h="358744">
                <a:tc gridSpan="4">
                  <a:txBody>
                    <a:bodyPr/>
                    <a:lstStyle/>
                    <a:p>
                      <a:pPr algn="ctr"/>
                      <a:r>
                        <a:rPr lang="es-ES" sz="1600" b="1" dirty="0">
                          <a:solidFill>
                            <a:schemeClr val="bg1"/>
                          </a:solidFill>
                        </a:rPr>
                        <a:t>Módulo de Membresías</a:t>
                      </a:r>
                      <a:endParaRPr lang="es-MX" sz="1600" b="1" dirty="0">
                        <a:solidFill>
                          <a:schemeClr val="bg1"/>
                        </a:solidFill>
                      </a:endParaRPr>
                    </a:p>
                  </a:txBody>
                  <a:tcPr/>
                </a:tc>
                <a:tc hMerge="1">
                  <a:txBody>
                    <a:bodyPr/>
                    <a:lstStyle/>
                    <a:p>
                      <a:endParaRPr lang="es-MX" dirty="0">
                        <a:solidFill>
                          <a:schemeClr val="bg1"/>
                        </a:solidFill>
                      </a:endParaRPr>
                    </a:p>
                  </a:txBody>
                  <a:tcPr/>
                </a:tc>
                <a:tc hMerge="1">
                  <a:txBody>
                    <a:bodyPr/>
                    <a:lstStyle/>
                    <a:p>
                      <a:endParaRPr lang="es-MX" dirty="0">
                        <a:solidFill>
                          <a:schemeClr val="bg1"/>
                        </a:solidFill>
                      </a:endParaRPr>
                    </a:p>
                  </a:txBody>
                  <a:tcPr/>
                </a:tc>
                <a:tc hMerge="1">
                  <a:txBody>
                    <a:bodyPr/>
                    <a:lstStyle/>
                    <a:p>
                      <a:endParaRPr lang="es-MX" dirty="0">
                        <a:solidFill>
                          <a:schemeClr val="bg1"/>
                        </a:solidFill>
                      </a:endParaRPr>
                    </a:p>
                  </a:txBody>
                  <a:tcPr/>
                </a:tc>
                <a:extLst>
                  <a:ext uri="{0D108BD9-81ED-4DB2-BD59-A6C34878D82A}">
                    <a16:rowId xmlns:a16="http://schemas.microsoft.com/office/drawing/2014/main" val="802371015"/>
                  </a:ext>
                </a:extLst>
              </a:tr>
              <a:tr h="520795">
                <a:tc>
                  <a:txBody>
                    <a:bodyPr/>
                    <a:lstStyle/>
                    <a:p>
                      <a:r>
                        <a:rPr lang="es-ES" sz="1600" dirty="0">
                          <a:solidFill>
                            <a:schemeClr val="bg1"/>
                          </a:solidFill>
                        </a:rPr>
                        <a:t>Registro de membresías </a:t>
                      </a:r>
                      <a:endParaRPr lang="es-MX" sz="1600" dirty="0">
                        <a:solidFill>
                          <a:schemeClr val="bg1"/>
                        </a:solidFill>
                      </a:endParaRPr>
                    </a:p>
                  </a:txBody>
                  <a:tcPr/>
                </a:tc>
                <a:tc>
                  <a:txBody>
                    <a:bodyPr/>
                    <a:lstStyle/>
                    <a:p>
                      <a:pPr algn="ctr"/>
                      <a:r>
                        <a:rPr lang="es-ES" sz="2800" dirty="0">
                          <a:solidFill>
                            <a:schemeClr val="bg1"/>
                          </a:solidFill>
                        </a:rPr>
                        <a:t>*</a:t>
                      </a:r>
                      <a:endParaRPr lang="es-MX" sz="2800" dirty="0">
                        <a:solidFill>
                          <a:schemeClr val="bg1"/>
                        </a:solidFill>
                      </a:endParaRPr>
                    </a:p>
                  </a:txBody>
                  <a:tcPr/>
                </a:tc>
                <a:tc>
                  <a:txBody>
                    <a:bodyPr/>
                    <a:lstStyle/>
                    <a:p>
                      <a:pPr algn="ctr"/>
                      <a:endParaRPr lang="es-MX" sz="2800" dirty="0">
                        <a:solidFill>
                          <a:schemeClr val="bg1"/>
                        </a:solidFill>
                      </a:endParaRPr>
                    </a:p>
                  </a:txBody>
                  <a:tcPr/>
                </a:tc>
                <a:tc>
                  <a:txBody>
                    <a:bodyPr/>
                    <a:lstStyle/>
                    <a:p>
                      <a:pPr algn="ctr"/>
                      <a:endParaRPr lang="es-MX" sz="2800" dirty="0">
                        <a:solidFill>
                          <a:schemeClr val="bg1"/>
                        </a:solidFill>
                      </a:endParaRPr>
                    </a:p>
                  </a:txBody>
                  <a:tcPr/>
                </a:tc>
                <a:extLst>
                  <a:ext uri="{0D108BD9-81ED-4DB2-BD59-A6C34878D82A}">
                    <a16:rowId xmlns:a16="http://schemas.microsoft.com/office/drawing/2014/main" val="1130510559"/>
                  </a:ext>
                </a:extLst>
              </a:tr>
              <a:tr h="520795">
                <a:tc>
                  <a:txBody>
                    <a:bodyPr/>
                    <a:lstStyle/>
                    <a:p>
                      <a:r>
                        <a:rPr lang="es-ES" sz="1600" dirty="0">
                          <a:solidFill>
                            <a:schemeClr val="bg1"/>
                          </a:solidFill>
                        </a:rPr>
                        <a:t>Visualización de membresías</a:t>
                      </a:r>
                      <a:endParaRPr lang="es-MX" sz="1600" dirty="0">
                        <a:solidFill>
                          <a:schemeClr val="bg1"/>
                        </a:solidFill>
                      </a:endParaRPr>
                    </a:p>
                  </a:txBody>
                  <a:tcPr/>
                </a:tc>
                <a:tc>
                  <a:txBody>
                    <a:bodyPr/>
                    <a:lstStyle/>
                    <a:p>
                      <a:pPr algn="ctr"/>
                      <a:endParaRPr lang="es-MX" sz="2800" dirty="0">
                        <a:solidFill>
                          <a:schemeClr val="bg1"/>
                        </a:solidFill>
                      </a:endParaRPr>
                    </a:p>
                  </a:txBody>
                  <a:tcPr/>
                </a:tc>
                <a:tc>
                  <a:txBody>
                    <a:bodyPr/>
                    <a:lstStyle/>
                    <a:p>
                      <a:pPr algn="ctr"/>
                      <a:r>
                        <a:rPr lang="es-ES" sz="2800" dirty="0">
                          <a:solidFill>
                            <a:schemeClr val="bg1"/>
                          </a:solidFill>
                        </a:rPr>
                        <a:t>*</a:t>
                      </a:r>
                      <a:endParaRPr lang="es-MX" sz="2800" dirty="0">
                        <a:solidFill>
                          <a:schemeClr val="bg1"/>
                        </a:solidFill>
                      </a:endParaRPr>
                    </a:p>
                  </a:txBody>
                  <a:tcPr/>
                </a:tc>
                <a:tc>
                  <a:txBody>
                    <a:bodyPr/>
                    <a:lstStyle/>
                    <a:p>
                      <a:pPr algn="ctr"/>
                      <a:r>
                        <a:rPr lang="es-ES" sz="2800" dirty="0">
                          <a:solidFill>
                            <a:schemeClr val="bg1"/>
                          </a:solidFill>
                        </a:rPr>
                        <a:t>*</a:t>
                      </a:r>
                      <a:endParaRPr lang="es-MX" sz="2800" dirty="0">
                        <a:solidFill>
                          <a:schemeClr val="bg1"/>
                        </a:solidFill>
                      </a:endParaRPr>
                    </a:p>
                  </a:txBody>
                  <a:tcPr/>
                </a:tc>
                <a:extLst>
                  <a:ext uri="{0D108BD9-81ED-4DB2-BD59-A6C34878D82A}">
                    <a16:rowId xmlns:a16="http://schemas.microsoft.com/office/drawing/2014/main" val="1148758290"/>
                  </a:ext>
                </a:extLst>
              </a:tr>
            </a:tbl>
          </a:graphicData>
        </a:graphic>
      </p:graphicFrame>
    </p:spTree>
    <p:extLst>
      <p:ext uri="{BB962C8B-B14F-4D97-AF65-F5344CB8AC3E}">
        <p14:creationId xmlns:p14="http://schemas.microsoft.com/office/powerpoint/2010/main" val="1902203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5">
            <a:extLst>
              <a:ext uri="{FF2B5EF4-FFF2-40B4-BE49-F238E27FC236}">
                <a16:creationId xmlns:a16="http://schemas.microsoft.com/office/drawing/2014/main" id="{FB291FBF-A23D-4F3E-A67E-0632CC04E7A5}"/>
              </a:ext>
            </a:extLst>
          </p:cNvPr>
          <p:cNvGraphicFramePr>
            <a:graphicFrameLocks noGrp="1"/>
          </p:cNvGraphicFramePr>
          <p:nvPr>
            <p:extLst>
              <p:ext uri="{D42A27DB-BD31-4B8C-83A1-F6EECF244321}">
                <p14:modId xmlns:p14="http://schemas.microsoft.com/office/powerpoint/2010/main" val="1449957985"/>
              </p:ext>
            </p:extLst>
          </p:nvPr>
        </p:nvGraphicFramePr>
        <p:xfrm>
          <a:off x="560832" y="219456"/>
          <a:ext cx="8046720" cy="4587240"/>
        </p:xfrm>
        <a:graphic>
          <a:graphicData uri="http://schemas.openxmlformats.org/drawingml/2006/table">
            <a:tbl>
              <a:tblPr firstRow="1" bandRow="1">
                <a:tableStyleId>{9D7B26C5-4107-4FEC-AEDC-1716B250A1EF}</a:tableStyleId>
              </a:tblPr>
              <a:tblGrid>
                <a:gridCol w="2011680">
                  <a:extLst>
                    <a:ext uri="{9D8B030D-6E8A-4147-A177-3AD203B41FA5}">
                      <a16:colId xmlns:a16="http://schemas.microsoft.com/office/drawing/2014/main" val="2066500970"/>
                    </a:ext>
                  </a:extLst>
                </a:gridCol>
                <a:gridCol w="2011680">
                  <a:extLst>
                    <a:ext uri="{9D8B030D-6E8A-4147-A177-3AD203B41FA5}">
                      <a16:colId xmlns:a16="http://schemas.microsoft.com/office/drawing/2014/main" val="2341882971"/>
                    </a:ext>
                  </a:extLst>
                </a:gridCol>
                <a:gridCol w="2011680">
                  <a:extLst>
                    <a:ext uri="{9D8B030D-6E8A-4147-A177-3AD203B41FA5}">
                      <a16:colId xmlns:a16="http://schemas.microsoft.com/office/drawing/2014/main" val="2148764778"/>
                    </a:ext>
                  </a:extLst>
                </a:gridCol>
                <a:gridCol w="2011680">
                  <a:extLst>
                    <a:ext uri="{9D8B030D-6E8A-4147-A177-3AD203B41FA5}">
                      <a16:colId xmlns:a16="http://schemas.microsoft.com/office/drawing/2014/main" val="2762720001"/>
                    </a:ext>
                  </a:extLst>
                </a:gridCol>
              </a:tblGrid>
              <a:tr h="556260">
                <a:tc gridSpan="4">
                  <a:txBody>
                    <a:bodyPr/>
                    <a:lstStyle/>
                    <a:p>
                      <a:pPr algn="ctr"/>
                      <a:r>
                        <a:rPr lang="es-ES" sz="1600" dirty="0">
                          <a:solidFill>
                            <a:schemeClr val="bg1"/>
                          </a:solidFill>
                          <a:latin typeface="Arial" panose="020B0604020202020204" pitchFamily="34" charset="0"/>
                          <a:cs typeface="Arial" panose="020B0604020202020204" pitchFamily="34" charset="0"/>
                        </a:rPr>
                        <a:t>Módulo de Productos</a:t>
                      </a:r>
                      <a:endParaRPr lang="es-MX" sz="1600" dirty="0">
                        <a:solidFill>
                          <a:schemeClr val="bg1"/>
                        </a:solidFill>
                        <a:latin typeface="Arial" panose="020B0604020202020204" pitchFamily="34" charset="0"/>
                        <a:cs typeface="Arial" panose="020B0604020202020204" pitchFamily="34" charset="0"/>
                      </a:endParaRPr>
                    </a:p>
                  </a:txBody>
                  <a:tcPr/>
                </a:tc>
                <a:tc hMerge="1">
                  <a:txBody>
                    <a:bodyPr/>
                    <a:lstStyle/>
                    <a:p>
                      <a:pPr algn="ctr"/>
                      <a:endParaRPr lang="es-MX" dirty="0"/>
                    </a:p>
                  </a:txBody>
                  <a:tcPr/>
                </a:tc>
                <a:tc hMerge="1">
                  <a:txBody>
                    <a:bodyPr/>
                    <a:lstStyle/>
                    <a:p>
                      <a:pPr algn="ctr"/>
                      <a:endParaRPr lang="es-MX" dirty="0"/>
                    </a:p>
                  </a:txBody>
                  <a:tcPr/>
                </a:tc>
                <a:tc hMerge="1">
                  <a:txBody>
                    <a:bodyPr/>
                    <a:lstStyle/>
                    <a:p>
                      <a:pPr algn="ctr"/>
                      <a:endParaRPr lang="es-MX" dirty="0"/>
                    </a:p>
                  </a:txBody>
                  <a:tcPr/>
                </a:tc>
                <a:extLst>
                  <a:ext uri="{0D108BD9-81ED-4DB2-BD59-A6C34878D82A}">
                    <a16:rowId xmlns:a16="http://schemas.microsoft.com/office/drawing/2014/main" val="1650007747"/>
                  </a:ext>
                </a:extLst>
              </a:tr>
              <a:tr h="556260">
                <a:tc>
                  <a:txBody>
                    <a:bodyPr/>
                    <a:lstStyle/>
                    <a:p>
                      <a:r>
                        <a:rPr lang="es-ES" sz="1600" dirty="0">
                          <a:solidFill>
                            <a:schemeClr val="bg1"/>
                          </a:solidFill>
                        </a:rPr>
                        <a:t>Registro de productos</a:t>
                      </a:r>
                      <a:endParaRPr lang="es-MX" sz="1600" dirty="0">
                        <a:solidFill>
                          <a:schemeClr val="bg1"/>
                        </a:solidFill>
                      </a:endParaRPr>
                    </a:p>
                  </a:txBody>
                  <a:tcPr/>
                </a:tc>
                <a:tc>
                  <a:txBody>
                    <a:bodyPr/>
                    <a:lstStyle/>
                    <a:p>
                      <a:pPr algn="ctr"/>
                      <a:r>
                        <a:rPr lang="es-ES" sz="2800" dirty="0">
                          <a:solidFill>
                            <a:schemeClr val="bg1"/>
                          </a:solidFill>
                        </a:rPr>
                        <a:t>*</a:t>
                      </a:r>
                      <a:endParaRPr lang="es-MX" sz="2800" dirty="0">
                        <a:solidFill>
                          <a:schemeClr val="bg1"/>
                        </a:solidFill>
                      </a:endParaRPr>
                    </a:p>
                  </a:txBody>
                  <a:tcPr/>
                </a:tc>
                <a:tc>
                  <a:txBody>
                    <a:bodyPr/>
                    <a:lstStyle/>
                    <a:p>
                      <a:pPr algn="ctr"/>
                      <a:r>
                        <a:rPr lang="es-ES" sz="2800" dirty="0">
                          <a:solidFill>
                            <a:schemeClr val="bg1"/>
                          </a:solidFill>
                        </a:rPr>
                        <a:t>*</a:t>
                      </a:r>
                      <a:endParaRPr lang="es-MX" sz="2800" dirty="0">
                        <a:solidFill>
                          <a:schemeClr val="bg1"/>
                        </a:solidFill>
                      </a:endParaRPr>
                    </a:p>
                  </a:txBody>
                  <a:tcPr/>
                </a:tc>
                <a:tc>
                  <a:txBody>
                    <a:bodyPr/>
                    <a:lstStyle/>
                    <a:p>
                      <a:pPr algn="ctr"/>
                      <a:endParaRPr lang="es-MX" sz="2800">
                        <a:solidFill>
                          <a:schemeClr val="bg1"/>
                        </a:solidFill>
                      </a:endParaRPr>
                    </a:p>
                  </a:txBody>
                  <a:tcPr/>
                </a:tc>
                <a:extLst>
                  <a:ext uri="{0D108BD9-81ED-4DB2-BD59-A6C34878D82A}">
                    <a16:rowId xmlns:a16="http://schemas.microsoft.com/office/drawing/2014/main" val="3432211954"/>
                  </a:ext>
                </a:extLst>
              </a:tr>
              <a:tr h="556260">
                <a:tc>
                  <a:txBody>
                    <a:bodyPr/>
                    <a:lstStyle/>
                    <a:p>
                      <a:r>
                        <a:rPr lang="es-ES" sz="1600" dirty="0">
                          <a:solidFill>
                            <a:schemeClr val="bg1"/>
                          </a:solidFill>
                        </a:rPr>
                        <a:t>Registro de categorías </a:t>
                      </a:r>
                      <a:endParaRPr lang="es-MX" sz="1600" dirty="0">
                        <a:solidFill>
                          <a:schemeClr val="bg1"/>
                        </a:solidFill>
                      </a:endParaRPr>
                    </a:p>
                  </a:txBody>
                  <a:tcPr/>
                </a:tc>
                <a:tc>
                  <a:txBody>
                    <a:bodyPr/>
                    <a:lstStyle/>
                    <a:p>
                      <a:pPr algn="ctr"/>
                      <a:r>
                        <a:rPr lang="es-ES" sz="2800" dirty="0">
                          <a:solidFill>
                            <a:schemeClr val="bg1"/>
                          </a:solidFill>
                        </a:rPr>
                        <a:t>*</a:t>
                      </a:r>
                      <a:endParaRPr lang="es-MX" sz="2800" dirty="0">
                        <a:solidFill>
                          <a:schemeClr val="bg1"/>
                        </a:solidFill>
                      </a:endParaRPr>
                    </a:p>
                  </a:txBody>
                  <a:tcPr/>
                </a:tc>
                <a:tc>
                  <a:txBody>
                    <a:bodyPr/>
                    <a:lstStyle/>
                    <a:p>
                      <a:pPr algn="ctr"/>
                      <a:r>
                        <a:rPr lang="es-ES" sz="2800" dirty="0">
                          <a:solidFill>
                            <a:schemeClr val="bg1"/>
                          </a:solidFill>
                        </a:rPr>
                        <a:t>*</a:t>
                      </a:r>
                      <a:endParaRPr lang="es-MX" sz="2800" dirty="0">
                        <a:solidFill>
                          <a:schemeClr val="bg1"/>
                        </a:solidFill>
                      </a:endParaRPr>
                    </a:p>
                  </a:txBody>
                  <a:tcPr/>
                </a:tc>
                <a:tc>
                  <a:txBody>
                    <a:bodyPr/>
                    <a:lstStyle/>
                    <a:p>
                      <a:pPr algn="ctr"/>
                      <a:endParaRPr lang="es-MX" sz="2800">
                        <a:solidFill>
                          <a:schemeClr val="bg1"/>
                        </a:solidFill>
                      </a:endParaRPr>
                    </a:p>
                  </a:txBody>
                  <a:tcPr/>
                </a:tc>
                <a:extLst>
                  <a:ext uri="{0D108BD9-81ED-4DB2-BD59-A6C34878D82A}">
                    <a16:rowId xmlns:a16="http://schemas.microsoft.com/office/drawing/2014/main" val="4077471255"/>
                  </a:ext>
                </a:extLst>
              </a:tr>
              <a:tr h="556260">
                <a:tc>
                  <a:txBody>
                    <a:bodyPr/>
                    <a:lstStyle/>
                    <a:p>
                      <a:r>
                        <a:rPr lang="es-ES" sz="1600" dirty="0">
                          <a:solidFill>
                            <a:schemeClr val="bg1"/>
                          </a:solidFill>
                        </a:rPr>
                        <a:t>Registro de proveedores</a:t>
                      </a:r>
                      <a:endParaRPr lang="es-MX" sz="1600" dirty="0">
                        <a:solidFill>
                          <a:schemeClr val="bg1"/>
                        </a:solidFill>
                      </a:endParaRPr>
                    </a:p>
                  </a:txBody>
                  <a:tcPr/>
                </a:tc>
                <a:tc>
                  <a:txBody>
                    <a:bodyPr/>
                    <a:lstStyle/>
                    <a:p>
                      <a:pPr algn="ctr"/>
                      <a:r>
                        <a:rPr lang="es-ES" sz="2800" dirty="0">
                          <a:solidFill>
                            <a:schemeClr val="bg1"/>
                          </a:solidFill>
                        </a:rPr>
                        <a:t>*</a:t>
                      </a:r>
                      <a:endParaRPr lang="es-MX" sz="2800" dirty="0">
                        <a:solidFill>
                          <a:schemeClr val="bg1"/>
                        </a:solidFill>
                      </a:endParaRPr>
                    </a:p>
                  </a:txBody>
                  <a:tcPr/>
                </a:tc>
                <a:tc>
                  <a:txBody>
                    <a:bodyPr/>
                    <a:lstStyle/>
                    <a:p>
                      <a:pPr algn="ctr"/>
                      <a:endParaRPr lang="es-MX" sz="2800" dirty="0">
                        <a:solidFill>
                          <a:schemeClr val="bg1"/>
                        </a:solidFill>
                      </a:endParaRPr>
                    </a:p>
                  </a:txBody>
                  <a:tcPr/>
                </a:tc>
                <a:tc>
                  <a:txBody>
                    <a:bodyPr/>
                    <a:lstStyle/>
                    <a:p>
                      <a:pPr algn="ctr"/>
                      <a:endParaRPr lang="es-MX" sz="2800" dirty="0">
                        <a:solidFill>
                          <a:schemeClr val="bg1"/>
                        </a:solidFill>
                      </a:endParaRPr>
                    </a:p>
                  </a:txBody>
                  <a:tcPr/>
                </a:tc>
                <a:extLst>
                  <a:ext uri="{0D108BD9-81ED-4DB2-BD59-A6C34878D82A}">
                    <a16:rowId xmlns:a16="http://schemas.microsoft.com/office/drawing/2014/main" val="51829249"/>
                  </a:ext>
                </a:extLst>
              </a:tr>
              <a:tr h="556260">
                <a:tc>
                  <a:txBody>
                    <a:bodyPr/>
                    <a:lstStyle/>
                    <a:p>
                      <a:r>
                        <a:rPr lang="es-ES" sz="1600" dirty="0">
                          <a:solidFill>
                            <a:schemeClr val="bg1"/>
                          </a:solidFill>
                        </a:rPr>
                        <a:t>Visualización de inventario</a:t>
                      </a:r>
                      <a:endParaRPr lang="es-MX" sz="1600" dirty="0">
                        <a:solidFill>
                          <a:schemeClr val="bg1"/>
                        </a:solidFill>
                      </a:endParaRPr>
                    </a:p>
                  </a:txBody>
                  <a:tcPr/>
                </a:tc>
                <a:tc>
                  <a:txBody>
                    <a:bodyPr/>
                    <a:lstStyle/>
                    <a:p>
                      <a:pPr algn="ctr"/>
                      <a:r>
                        <a:rPr lang="es-ES" sz="2800" dirty="0">
                          <a:solidFill>
                            <a:schemeClr val="bg1"/>
                          </a:solidFill>
                        </a:rPr>
                        <a:t>*</a:t>
                      </a:r>
                      <a:endParaRPr lang="es-MX" sz="2800" dirty="0">
                        <a:solidFill>
                          <a:schemeClr val="bg1"/>
                        </a:solidFill>
                      </a:endParaRPr>
                    </a:p>
                  </a:txBody>
                  <a:tcPr/>
                </a:tc>
                <a:tc>
                  <a:txBody>
                    <a:bodyPr/>
                    <a:lstStyle/>
                    <a:p>
                      <a:pPr algn="ctr"/>
                      <a:endParaRPr lang="es-MX" sz="2800" dirty="0">
                        <a:solidFill>
                          <a:schemeClr val="bg1"/>
                        </a:solidFill>
                      </a:endParaRPr>
                    </a:p>
                  </a:txBody>
                  <a:tcPr/>
                </a:tc>
                <a:tc>
                  <a:txBody>
                    <a:bodyPr/>
                    <a:lstStyle/>
                    <a:p>
                      <a:pPr algn="ctr"/>
                      <a:endParaRPr lang="es-MX" sz="2800" dirty="0">
                        <a:solidFill>
                          <a:schemeClr val="bg1"/>
                        </a:solidFill>
                      </a:endParaRPr>
                    </a:p>
                  </a:txBody>
                  <a:tcPr/>
                </a:tc>
                <a:extLst>
                  <a:ext uri="{0D108BD9-81ED-4DB2-BD59-A6C34878D82A}">
                    <a16:rowId xmlns:a16="http://schemas.microsoft.com/office/drawing/2014/main" val="3255719534"/>
                  </a:ext>
                </a:extLst>
              </a:tr>
              <a:tr h="556260">
                <a:tc>
                  <a:txBody>
                    <a:bodyPr/>
                    <a:lstStyle/>
                    <a:p>
                      <a:r>
                        <a:rPr lang="es-ES" sz="1600" dirty="0">
                          <a:solidFill>
                            <a:schemeClr val="bg1"/>
                          </a:solidFill>
                        </a:rPr>
                        <a:t>Visualización de productos</a:t>
                      </a:r>
                      <a:endParaRPr lang="es-MX" sz="1600" dirty="0">
                        <a:solidFill>
                          <a:schemeClr val="bg1"/>
                        </a:solidFill>
                      </a:endParaRPr>
                    </a:p>
                  </a:txBody>
                  <a:tcPr/>
                </a:tc>
                <a:tc>
                  <a:txBody>
                    <a:bodyPr/>
                    <a:lstStyle/>
                    <a:p>
                      <a:pPr algn="ctr"/>
                      <a:endParaRPr lang="es-MX" sz="2800">
                        <a:solidFill>
                          <a:schemeClr val="bg1"/>
                        </a:solidFill>
                      </a:endParaRPr>
                    </a:p>
                  </a:txBody>
                  <a:tcPr/>
                </a:tc>
                <a:tc>
                  <a:txBody>
                    <a:bodyPr/>
                    <a:lstStyle/>
                    <a:p>
                      <a:pPr algn="ctr"/>
                      <a:endParaRPr lang="es-MX" sz="2800" dirty="0">
                        <a:solidFill>
                          <a:schemeClr val="bg1"/>
                        </a:solidFill>
                      </a:endParaRPr>
                    </a:p>
                  </a:txBody>
                  <a:tcPr/>
                </a:tc>
                <a:tc>
                  <a:txBody>
                    <a:bodyPr/>
                    <a:lstStyle/>
                    <a:p>
                      <a:pPr algn="ctr"/>
                      <a:r>
                        <a:rPr lang="es-ES" sz="2800" dirty="0">
                          <a:solidFill>
                            <a:schemeClr val="bg1"/>
                          </a:solidFill>
                        </a:rPr>
                        <a:t>*</a:t>
                      </a:r>
                      <a:endParaRPr lang="es-MX" sz="2800" dirty="0">
                        <a:solidFill>
                          <a:schemeClr val="bg1"/>
                        </a:solidFill>
                      </a:endParaRPr>
                    </a:p>
                  </a:txBody>
                  <a:tcPr/>
                </a:tc>
                <a:extLst>
                  <a:ext uri="{0D108BD9-81ED-4DB2-BD59-A6C34878D82A}">
                    <a16:rowId xmlns:a16="http://schemas.microsoft.com/office/drawing/2014/main" val="286108706"/>
                  </a:ext>
                </a:extLst>
              </a:tr>
              <a:tr h="556260">
                <a:tc gridSpan="4">
                  <a:txBody>
                    <a:bodyPr/>
                    <a:lstStyle/>
                    <a:p>
                      <a:pPr algn="ctr"/>
                      <a:r>
                        <a:rPr lang="es-ES" sz="1600" b="1" dirty="0">
                          <a:solidFill>
                            <a:schemeClr val="bg1"/>
                          </a:solidFill>
                        </a:rPr>
                        <a:t>Módulo de Compras</a:t>
                      </a:r>
                      <a:endParaRPr lang="es-MX" sz="1600" b="1" dirty="0">
                        <a:solidFill>
                          <a:schemeClr val="bg1"/>
                        </a:solidFill>
                      </a:endParaRPr>
                    </a:p>
                  </a:txBody>
                  <a:tcPr/>
                </a:tc>
                <a:tc hMerge="1">
                  <a:txBody>
                    <a:bodyPr/>
                    <a:lstStyle/>
                    <a:p>
                      <a:pPr algn="ctr"/>
                      <a:endParaRPr lang="es-MX" sz="1600" dirty="0">
                        <a:solidFill>
                          <a:schemeClr val="bg1"/>
                        </a:solidFill>
                      </a:endParaRPr>
                    </a:p>
                  </a:txBody>
                  <a:tcPr/>
                </a:tc>
                <a:tc hMerge="1">
                  <a:txBody>
                    <a:bodyPr/>
                    <a:lstStyle/>
                    <a:p>
                      <a:pPr algn="ctr"/>
                      <a:endParaRPr lang="es-MX" sz="1600" dirty="0">
                        <a:solidFill>
                          <a:schemeClr val="bg1"/>
                        </a:solidFill>
                      </a:endParaRPr>
                    </a:p>
                  </a:txBody>
                  <a:tcPr/>
                </a:tc>
                <a:tc hMerge="1">
                  <a:txBody>
                    <a:bodyPr/>
                    <a:lstStyle/>
                    <a:p>
                      <a:pPr algn="ctr"/>
                      <a:endParaRPr lang="es-MX" sz="1600" dirty="0">
                        <a:solidFill>
                          <a:schemeClr val="bg1"/>
                        </a:solidFill>
                      </a:endParaRPr>
                    </a:p>
                  </a:txBody>
                  <a:tcPr/>
                </a:tc>
                <a:extLst>
                  <a:ext uri="{0D108BD9-81ED-4DB2-BD59-A6C34878D82A}">
                    <a16:rowId xmlns:a16="http://schemas.microsoft.com/office/drawing/2014/main" val="3947976566"/>
                  </a:ext>
                </a:extLst>
              </a:tr>
              <a:tr h="556260">
                <a:tc>
                  <a:txBody>
                    <a:bodyPr/>
                    <a:lstStyle/>
                    <a:p>
                      <a:r>
                        <a:rPr lang="es-ES" sz="1600" dirty="0">
                          <a:solidFill>
                            <a:schemeClr val="bg1"/>
                          </a:solidFill>
                        </a:rPr>
                        <a:t>Registro de compras</a:t>
                      </a:r>
                      <a:endParaRPr lang="es-MX" sz="1600" dirty="0">
                        <a:solidFill>
                          <a:schemeClr val="bg1"/>
                        </a:solidFill>
                      </a:endParaRPr>
                    </a:p>
                  </a:txBody>
                  <a:tcPr/>
                </a:tc>
                <a:tc>
                  <a:txBody>
                    <a:bodyPr/>
                    <a:lstStyle/>
                    <a:p>
                      <a:pPr algn="ctr"/>
                      <a:r>
                        <a:rPr lang="es-ES" sz="2800" b="0" dirty="0">
                          <a:solidFill>
                            <a:schemeClr val="bg1"/>
                          </a:solidFill>
                        </a:rPr>
                        <a:t>*</a:t>
                      </a:r>
                      <a:endParaRPr lang="es-MX" sz="2800" b="0" dirty="0">
                        <a:solidFill>
                          <a:schemeClr val="bg1"/>
                        </a:solidFill>
                      </a:endParaRPr>
                    </a:p>
                  </a:txBody>
                  <a:tcPr/>
                </a:tc>
                <a:tc>
                  <a:txBody>
                    <a:bodyPr/>
                    <a:lstStyle/>
                    <a:p>
                      <a:pPr algn="ctr"/>
                      <a:r>
                        <a:rPr lang="es-ES" sz="2800" b="0" dirty="0">
                          <a:solidFill>
                            <a:schemeClr val="bg1"/>
                          </a:solidFill>
                        </a:rPr>
                        <a:t>*</a:t>
                      </a:r>
                      <a:endParaRPr lang="es-MX" sz="2800" b="0" dirty="0">
                        <a:solidFill>
                          <a:schemeClr val="bg1"/>
                        </a:solidFill>
                      </a:endParaRPr>
                    </a:p>
                  </a:txBody>
                  <a:tcPr/>
                </a:tc>
                <a:tc>
                  <a:txBody>
                    <a:bodyPr/>
                    <a:lstStyle/>
                    <a:p>
                      <a:pPr algn="ctr"/>
                      <a:endParaRPr lang="es-MX" sz="2800" b="0" dirty="0">
                        <a:solidFill>
                          <a:schemeClr val="bg1"/>
                        </a:solidFill>
                      </a:endParaRPr>
                    </a:p>
                  </a:txBody>
                  <a:tcPr/>
                </a:tc>
                <a:extLst>
                  <a:ext uri="{0D108BD9-81ED-4DB2-BD59-A6C34878D82A}">
                    <a16:rowId xmlns:a16="http://schemas.microsoft.com/office/drawing/2014/main" val="4178848370"/>
                  </a:ext>
                </a:extLst>
              </a:tr>
            </a:tbl>
          </a:graphicData>
        </a:graphic>
      </p:graphicFrame>
    </p:spTree>
    <p:extLst>
      <p:ext uri="{BB962C8B-B14F-4D97-AF65-F5344CB8AC3E}">
        <p14:creationId xmlns:p14="http://schemas.microsoft.com/office/powerpoint/2010/main" val="3519387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5">
            <a:extLst>
              <a:ext uri="{FF2B5EF4-FFF2-40B4-BE49-F238E27FC236}">
                <a16:creationId xmlns:a16="http://schemas.microsoft.com/office/drawing/2014/main" id="{FB291FBF-A23D-4F3E-A67E-0632CC04E7A5}"/>
              </a:ext>
            </a:extLst>
          </p:cNvPr>
          <p:cNvGraphicFramePr>
            <a:graphicFrameLocks noGrp="1"/>
          </p:cNvGraphicFramePr>
          <p:nvPr>
            <p:extLst>
              <p:ext uri="{D42A27DB-BD31-4B8C-83A1-F6EECF244321}">
                <p14:modId xmlns:p14="http://schemas.microsoft.com/office/powerpoint/2010/main" val="1530009912"/>
              </p:ext>
            </p:extLst>
          </p:nvPr>
        </p:nvGraphicFramePr>
        <p:xfrm>
          <a:off x="560832" y="219456"/>
          <a:ext cx="8046720" cy="3924300"/>
        </p:xfrm>
        <a:graphic>
          <a:graphicData uri="http://schemas.openxmlformats.org/drawingml/2006/table">
            <a:tbl>
              <a:tblPr firstRow="1" bandRow="1">
                <a:tableStyleId>{9D7B26C5-4107-4FEC-AEDC-1716B250A1EF}</a:tableStyleId>
              </a:tblPr>
              <a:tblGrid>
                <a:gridCol w="2011680">
                  <a:extLst>
                    <a:ext uri="{9D8B030D-6E8A-4147-A177-3AD203B41FA5}">
                      <a16:colId xmlns:a16="http://schemas.microsoft.com/office/drawing/2014/main" val="2066500970"/>
                    </a:ext>
                  </a:extLst>
                </a:gridCol>
                <a:gridCol w="2011680">
                  <a:extLst>
                    <a:ext uri="{9D8B030D-6E8A-4147-A177-3AD203B41FA5}">
                      <a16:colId xmlns:a16="http://schemas.microsoft.com/office/drawing/2014/main" val="2341882971"/>
                    </a:ext>
                  </a:extLst>
                </a:gridCol>
                <a:gridCol w="2011680">
                  <a:extLst>
                    <a:ext uri="{9D8B030D-6E8A-4147-A177-3AD203B41FA5}">
                      <a16:colId xmlns:a16="http://schemas.microsoft.com/office/drawing/2014/main" val="2148764778"/>
                    </a:ext>
                  </a:extLst>
                </a:gridCol>
                <a:gridCol w="2011680">
                  <a:extLst>
                    <a:ext uri="{9D8B030D-6E8A-4147-A177-3AD203B41FA5}">
                      <a16:colId xmlns:a16="http://schemas.microsoft.com/office/drawing/2014/main" val="2762720001"/>
                    </a:ext>
                  </a:extLst>
                </a:gridCol>
              </a:tblGrid>
              <a:tr h="556260">
                <a:tc gridSpan="4">
                  <a:txBody>
                    <a:bodyPr/>
                    <a:lstStyle/>
                    <a:p>
                      <a:pPr algn="ctr"/>
                      <a:r>
                        <a:rPr lang="es-ES" sz="1600" dirty="0">
                          <a:solidFill>
                            <a:schemeClr val="bg1"/>
                          </a:solidFill>
                          <a:latin typeface="Arial" panose="020B0604020202020204" pitchFamily="34" charset="0"/>
                          <a:cs typeface="Arial" panose="020B0604020202020204" pitchFamily="34" charset="0"/>
                        </a:rPr>
                        <a:t>Módulo de Ventas</a:t>
                      </a:r>
                      <a:endParaRPr lang="es-MX" sz="1600" dirty="0">
                        <a:solidFill>
                          <a:schemeClr val="bg1"/>
                        </a:solidFill>
                        <a:latin typeface="Arial" panose="020B0604020202020204" pitchFamily="34" charset="0"/>
                        <a:cs typeface="Arial" panose="020B0604020202020204" pitchFamily="34" charset="0"/>
                      </a:endParaRPr>
                    </a:p>
                  </a:txBody>
                  <a:tcPr/>
                </a:tc>
                <a:tc hMerge="1">
                  <a:txBody>
                    <a:bodyPr/>
                    <a:lstStyle/>
                    <a:p>
                      <a:pPr algn="ctr"/>
                      <a:endParaRPr lang="es-MX" dirty="0"/>
                    </a:p>
                  </a:txBody>
                  <a:tcPr/>
                </a:tc>
                <a:tc hMerge="1">
                  <a:txBody>
                    <a:bodyPr/>
                    <a:lstStyle/>
                    <a:p>
                      <a:pPr algn="ctr"/>
                      <a:endParaRPr lang="es-MX" dirty="0"/>
                    </a:p>
                  </a:txBody>
                  <a:tcPr/>
                </a:tc>
                <a:tc hMerge="1">
                  <a:txBody>
                    <a:bodyPr/>
                    <a:lstStyle/>
                    <a:p>
                      <a:pPr algn="ctr"/>
                      <a:endParaRPr lang="es-MX" dirty="0"/>
                    </a:p>
                  </a:txBody>
                  <a:tcPr/>
                </a:tc>
                <a:extLst>
                  <a:ext uri="{0D108BD9-81ED-4DB2-BD59-A6C34878D82A}">
                    <a16:rowId xmlns:a16="http://schemas.microsoft.com/office/drawing/2014/main" val="1650007747"/>
                  </a:ext>
                </a:extLst>
              </a:tr>
              <a:tr h="431292">
                <a:tc>
                  <a:txBody>
                    <a:bodyPr/>
                    <a:lstStyle/>
                    <a:p>
                      <a:r>
                        <a:rPr lang="es-ES" sz="1600" dirty="0">
                          <a:solidFill>
                            <a:schemeClr val="bg1"/>
                          </a:solidFill>
                        </a:rPr>
                        <a:t>Registro de ventas</a:t>
                      </a:r>
                      <a:endParaRPr lang="es-MX" sz="1600" dirty="0">
                        <a:solidFill>
                          <a:schemeClr val="bg1"/>
                        </a:solidFill>
                      </a:endParaRPr>
                    </a:p>
                  </a:txBody>
                  <a:tcPr/>
                </a:tc>
                <a:tc>
                  <a:txBody>
                    <a:bodyPr/>
                    <a:lstStyle/>
                    <a:p>
                      <a:pPr algn="ctr"/>
                      <a:r>
                        <a:rPr lang="es-ES" sz="2800" dirty="0">
                          <a:solidFill>
                            <a:schemeClr val="bg1"/>
                          </a:solidFill>
                        </a:rPr>
                        <a:t>*</a:t>
                      </a:r>
                      <a:endParaRPr lang="es-MX" sz="2800" dirty="0">
                        <a:solidFill>
                          <a:schemeClr val="bg1"/>
                        </a:solidFill>
                      </a:endParaRPr>
                    </a:p>
                  </a:txBody>
                  <a:tcPr/>
                </a:tc>
                <a:tc>
                  <a:txBody>
                    <a:bodyPr/>
                    <a:lstStyle/>
                    <a:p>
                      <a:pPr algn="ctr"/>
                      <a:r>
                        <a:rPr lang="es-ES" sz="2800" dirty="0">
                          <a:solidFill>
                            <a:schemeClr val="bg1"/>
                          </a:solidFill>
                        </a:rPr>
                        <a:t>*</a:t>
                      </a:r>
                      <a:endParaRPr lang="es-MX" sz="2800" dirty="0">
                        <a:solidFill>
                          <a:schemeClr val="bg1"/>
                        </a:solidFill>
                      </a:endParaRPr>
                    </a:p>
                  </a:txBody>
                  <a:tcPr/>
                </a:tc>
                <a:tc>
                  <a:txBody>
                    <a:bodyPr/>
                    <a:lstStyle/>
                    <a:p>
                      <a:pPr algn="ctr"/>
                      <a:r>
                        <a:rPr lang="es-ES" sz="2800" dirty="0">
                          <a:solidFill>
                            <a:schemeClr val="bg1"/>
                          </a:solidFill>
                        </a:rPr>
                        <a:t>*</a:t>
                      </a:r>
                      <a:endParaRPr lang="es-MX" sz="2800" dirty="0">
                        <a:solidFill>
                          <a:schemeClr val="bg1"/>
                        </a:solidFill>
                      </a:endParaRPr>
                    </a:p>
                  </a:txBody>
                  <a:tcPr/>
                </a:tc>
                <a:extLst>
                  <a:ext uri="{0D108BD9-81ED-4DB2-BD59-A6C34878D82A}">
                    <a16:rowId xmlns:a16="http://schemas.microsoft.com/office/drawing/2014/main" val="3432211954"/>
                  </a:ext>
                </a:extLst>
              </a:tr>
              <a:tr h="556260">
                <a:tc gridSpan="4">
                  <a:txBody>
                    <a:bodyPr/>
                    <a:lstStyle/>
                    <a:p>
                      <a:pPr algn="ctr"/>
                      <a:r>
                        <a:rPr lang="es-ES" sz="1600" b="1" dirty="0">
                          <a:solidFill>
                            <a:schemeClr val="bg1"/>
                          </a:solidFill>
                        </a:rPr>
                        <a:t>Modulo de Contabilidad </a:t>
                      </a:r>
                      <a:endParaRPr lang="es-MX" sz="1600" b="1" dirty="0">
                        <a:solidFill>
                          <a:schemeClr val="bg1"/>
                        </a:solidFill>
                      </a:endParaRPr>
                    </a:p>
                  </a:txBody>
                  <a:tcPr/>
                </a:tc>
                <a:tc hMerge="1">
                  <a:txBody>
                    <a:bodyPr/>
                    <a:lstStyle/>
                    <a:p>
                      <a:pPr algn="ctr"/>
                      <a:endParaRPr lang="es-MX" sz="2800" dirty="0">
                        <a:solidFill>
                          <a:schemeClr val="bg1"/>
                        </a:solidFill>
                      </a:endParaRPr>
                    </a:p>
                  </a:txBody>
                  <a:tcPr/>
                </a:tc>
                <a:tc hMerge="1">
                  <a:txBody>
                    <a:bodyPr/>
                    <a:lstStyle/>
                    <a:p>
                      <a:pPr algn="ctr"/>
                      <a:endParaRPr lang="es-MX" sz="2800" dirty="0">
                        <a:solidFill>
                          <a:schemeClr val="bg1"/>
                        </a:solidFill>
                      </a:endParaRPr>
                    </a:p>
                  </a:txBody>
                  <a:tcPr/>
                </a:tc>
                <a:tc hMerge="1">
                  <a:txBody>
                    <a:bodyPr/>
                    <a:lstStyle/>
                    <a:p>
                      <a:pPr algn="ctr"/>
                      <a:endParaRPr lang="es-MX" sz="2800" dirty="0">
                        <a:solidFill>
                          <a:schemeClr val="bg1"/>
                        </a:solidFill>
                      </a:endParaRPr>
                    </a:p>
                  </a:txBody>
                  <a:tcPr/>
                </a:tc>
                <a:extLst>
                  <a:ext uri="{0D108BD9-81ED-4DB2-BD59-A6C34878D82A}">
                    <a16:rowId xmlns:a16="http://schemas.microsoft.com/office/drawing/2014/main" val="4077471255"/>
                  </a:ext>
                </a:extLst>
              </a:tr>
              <a:tr h="556260">
                <a:tc>
                  <a:txBody>
                    <a:bodyPr/>
                    <a:lstStyle/>
                    <a:p>
                      <a:r>
                        <a:rPr lang="es-ES" sz="1600" dirty="0">
                          <a:solidFill>
                            <a:schemeClr val="bg1"/>
                          </a:solidFill>
                        </a:rPr>
                        <a:t>Registro de cortes de caja</a:t>
                      </a:r>
                      <a:endParaRPr lang="es-MX" sz="1600" dirty="0">
                        <a:solidFill>
                          <a:schemeClr val="bg1"/>
                        </a:solidFill>
                      </a:endParaRPr>
                    </a:p>
                  </a:txBody>
                  <a:tcPr/>
                </a:tc>
                <a:tc>
                  <a:txBody>
                    <a:bodyPr/>
                    <a:lstStyle/>
                    <a:p>
                      <a:pPr algn="ctr"/>
                      <a:r>
                        <a:rPr lang="es-ES" sz="2800" dirty="0">
                          <a:solidFill>
                            <a:schemeClr val="bg1"/>
                          </a:solidFill>
                        </a:rPr>
                        <a:t>*</a:t>
                      </a:r>
                      <a:endParaRPr lang="es-MX" sz="2800" dirty="0">
                        <a:solidFill>
                          <a:schemeClr val="bg1"/>
                        </a:solidFill>
                      </a:endParaRPr>
                    </a:p>
                  </a:txBody>
                  <a:tcPr/>
                </a:tc>
                <a:tc>
                  <a:txBody>
                    <a:bodyPr/>
                    <a:lstStyle/>
                    <a:p>
                      <a:pPr algn="ctr"/>
                      <a:r>
                        <a:rPr lang="es-ES" sz="2800" dirty="0">
                          <a:solidFill>
                            <a:schemeClr val="bg1"/>
                          </a:solidFill>
                        </a:rPr>
                        <a:t>*</a:t>
                      </a:r>
                      <a:endParaRPr lang="es-MX" sz="2800" dirty="0">
                        <a:solidFill>
                          <a:schemeClr val="bg1"/>
                        </a:solidFill>
                      </a:endParaRPr>
                    </a:p>
                  </a:txBody>
                  <a:tcPr/>
                </a:tc>
                <a:tc>
                  <a:txBody>
                    <a:bodyPr/>
                    <a:lstStyle/>
                    <a:p>
                      <a:pPr algn="ctr"/>
                      <a:endParaRPr lang="es-MX" sz="2800" dirty="0">
                        <a:solidFill>
                          <a:schemeClr val="bg1"/>
                        </a:solidFill>
                      </a:endParaRPr>
                    </a:p>
                  </a:txBody>
                  <a:tcPr/>
                </a:tc>
                <a:extLst>
                  <a:ext uri="{0D108BD9-81ED-4DB2-BD59-A6C34878D82A}">
                    <a16:rowId xmlns:a16="http://schemas.microsoft.com/office/drawing/2014/main" val="51829249"/>
                  </a:ext>
                </a:extLst>
              </a:tr>
              <a:tr h="556260">
                <a:tc>
                  <a:txBody>
                    <a:bodyPr/>
                    <a:lstStyle/>
                    <a:p>
                      <a:r>
                        <a:rPr lang="es-ES" sz="1600" dirty="0">
                          <a:solidFill>
                            <a:schemeClr val="bg1"/>
                          </a:solidFill>
                        </a:rPr>
                        <a:t>Visualización de reportes</a:t>
                      </a:r>
                      <a:endParaRPr lang="es-MX" sz="1600" dirty="0">
                        <a:solidFill>
                          <a:schemeClr val="bg1"/>
                        </a:solidFill>
                      </a:endParaRPr>
                    </a:p>
                  </a:txBody>
                  <a:tcPr/>
                </a:tc>
                <a:tc>
                  <a:txBody>
                    <a:bodyPr/>
                    <a:lstStyle/>
                    <a:p>
                      <a:pPr algn="ctr"/>
                      <a:endParaRPr lang="es-MX" sz="2800" dirty="0">
                        <a:solidFill>
                          <a:schemeClr val="bg1"/>
                        </a:solidFill>
                      </a:endParaRPr>
                    </a:p>
                  </a:txBody>
                  <a:tcPr/>
                </a:tc>
                <a:tc>
                  <a:txBody>
                    <a:bodyPr/>
                    <a:lstStyle/>
                    <a:p>
                      <a:pPr algn="ctr"/>
                      <a:r>
                        <a:rPr lang="es-ES" sz="2800" dirty="0">
                          <a:solidFill>
                            <a:schemeClr val="bg1"/>
                          </a:solidFill>
                        </a:rPr>
                        <a:t>*</a:t>
                      </a:r>
                      <a:endParaRPr lang="es-MX" sz="2800" dirty="0">
                        <a:solidFill>
                          <a:schemeClr val="bg1"/>
                        </a:solidFill>
                      </a:endParaRPr>
                    </a:p>
                  </a:txBody>
                  <a:tcPr/>
                </a:tc>
                <a:tc>
                  <a:txBody>
                    <a:bodyPr/>
                    <a:lstStyle/>
                    <a:p>
                      <a:pPr algn="ctr"/>
                      <a:endParaRPr lang="es-MX" sz="2800" dirty="0">
                        <a:solidFill>
                          <a:schemeClr val="bg1"/>
                        </a:solidFill>
                      </a:endParaRPr>
                    </a:p>
                  </a:txBody>
                  <a:tcPr/>
                </a:tc>
                <a:extLst>
                  <a:ext uri="{0D108BD9-81ED-4DB2-BD59-A6C34878D82A}">
                    <a16:rowId xmlns:a16="http://schemas.microsoft.com/office/drawing/2014/main" val="3255719534"/>
                  </a:ext>
                </a:extLst>
              </a:tr>
              <a:tr h="556260">
                <a:tc gridSpan="4">
                  <a:txBody>
                    <a:bodyPr/>
                    <a:lstStyle/>
                    <a:p>
                      <a:pPr algn="ctr"/>
                      <a:r>
                        <a:rPr lang="es-ES" sz="1600" b="1" dirty="0">
                          <a:solidFill>
                            <a:schemeClr val="bg1"/>
                          </a:solidFill>
                        </a:rPr>
                        <a:t>Módulo de Estadísticas </a:t>
                      </a:r>
                      <a:endParaRPr lang="es-MX" sz="1600" b="1" dirty="0">
                        <a:solidFill>
                          <a:schemeClr val="bg1"/>
                        </a:solidFill>
                      </a:endParaRPr>
                    </a:p>
                  </a:txBody>
                  <a:tcPr/>
                </a:tc>
                <a:tc hMerge="1">
                  <a:txBody>
                    <a:bodyPr/>
                    <a:lstStyle/>
                    <a:p>
                      <a:pPr algn="ctr"/>
                      <a:endParaRPr lang="es-MX" sz="1600" dirty="0">
                        <a:solidFill>
                          <a:schemeClr val="bg1"/>
                        </a:solidFill>
                      </a:endParaRPr>
                    </a:p>
                  </a:txBody>
                  <a:tcPr/>
                </a:tc>
                <a:tc hMerge="1">
                  <a:txBody>
                    <a:bodyPr/>
                    <a:lstStyle/>
                    <a:p>
                      <a:pPr algn="ctr"/>
                      <a:endParaRPr lang="es-MX" sz="1600" dirty="0">
                        <a:solidFill>
                          <a:schemeClr val="bg1"/>
                        </a:solidFill>
                      </a:endParaRPr>
                    </a:p>
                  </a:txBody>
                  <a:tcPr/>
                </a:tc>
                <a:tc hMerge="1">
                  <a:txBody>
                    <a:bodyPr/>
                    <a:lstStyle/>
                    <a:p>
                      <a:pPr algn="ctr"/>
                      <a:endParaRPr lang="es-MX" sz="1600" dirty="0">
                        <a:solidFill>
                          <a:schemeClr val="bg1"/>
                        </a:solidFill>
                      </a:endParaRPr>
                    </a:p>
                  </a:txBody>
                  <a:tcPr/>
                </a:tc>
                <a:extLst>
                  <a:ext uri="{0D108BD9-81ED-4DB2-BD59-A6C34878D82A}">
                    <a16:rowId xmlns:a16="http://schemas.microsoft.com/office/drawing/2014/main" val="3947976566"/>
                  </a:ext>
                </a:extLst>
              </a:tr>
              <a:tr h="556260">
                <a:tc>
                  <a:txBody>
                    <a:bodyPr/>
                    <a:lstStyle/>
                    <a:p>
                      <a:r>
                        <a:rPr lang="es-ES" sz="1600" dirty="0">
                          <a:solidFill>
                            <a:schemeClr val="bg1"/>
                          </a:solidFill>
                        </a:rPr>
                        <a:t>Registro de compras</a:t>
                      </a:r>
                      <a:endParaRPr lang="es-MX" sz="1600" dirty="0">
                        <a:solidFill>
                          <a:schemeClr val="bg1"/>
                        </a:solidFill>
                      </a:endParaRPr>
                    </a:p>
                  </a:txBody>
                  <a:tcPr/>
                </a:tc>
                <a:tc>
                  <a:txBody>
                    <a:bodyPr/>
                    <a:lstStyle/>
                    <a:p>
                      <a:pPr algn="ctr"/>
                      <a:r>
                        <a:rPr lang="es-ES" sz="2800" b="0" dirty="0">
                          <a:solidFill>
                            <a:schemeClr val="bg1"/>
                          </a:solidFill>
                        </a:rPr>
                        <a:t>*</a:t>
                      </a:r>
                      <a:endParaRPr lang="es-MX" sz="2800" b="0" dirty="0">
                        <a:solidFill>
                          <a:schemeClr val="bg1"/>
                        </a:solidFill>
                      </a:endParaRPr>
                    </a:p>
                  </a:txBody>
                  <a:tcPr/>
                </a:tc>
                <a:tc>
                  <a:txBody>
                    <a:bodyPr/>
                    <a:lstStyle/>
                    <a:p>
                      <a:pPr algn="ctr"/>
                      <a:r>
                        <a:rPr lang="es-ES" sz="2800" b="0" dirty="0">
                          <a:solidFill>
                            <a:schemeClr val="bg1"/>
                          </a:solidFill>
                        </a:rPr>
                        <a:t>*</a:t>
                      </a:r>
                      <a:endParaRPr lang="es-MX" sz="2800" b="0" dirty="0">
                        <a:solidFill>
                          <a:schemeClr val="bg1"/>
                        </a:solidFill>
                      </a:endParaRPr>
                    </a:p>
                  </a:txBody>
                  <a:tcPr/>
                </a:tc>
                <a:tc>
                  <a:txBody>
                    <a:bodyPr/>
                    <a:lstStyle/>
                    <a:p>
                      <a:pPr algn="ctr"/>
                      <a:endParaRPr lang="es-MX" sz="2800" b="0" dirty="0">
                        <a:solidFill>
                          <a:schemeClr val="bg1"/>
                        </a:solidFill>
                      </a:endParaRPr>
                    </a:p>
                  </a:txBody>
                  <a:tcPr/>
                </a:tc>
                <a:extLst>
                  <a:ext uri="{0D108BD9-81ED-4DB2-BD59-A6C34878D82A}">
                    <a16:rowId xmlns:a16="http://schemas.microsoft.com/office/drawing/2014/main" val="4178848370"/>
                  </a:ext>
                </a:extLst>
              </a:tr>
            </a:tbl>
          </a:graphicData>
        </a:graphic>
      </p:graphicFrame>
    </p:spTree>
    <p:extLst>
      <p:ext uri="{BB962C8B-B14F-4D97-AF65-F5344CB8AC3E}">
        <p14:creationId xmlns:p14="http://schemas.microsoft.com/office/powerpoint/2010/main" val="299956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just">
              <a:buNone/>
            </a:pPr>
            <a:r>
              <a:rPr lang="es-MX" dirty="0"/>
              <a:t>Este documento está estructurado en base al estándar IEEE 830 y su finalidad es mostrar de una forma organizada los requisitos que son indispensables para desarrollar un sistema que lleve a cabo toda la gestión administrativa de un gimnasio.</a:t>
            </a:r>
          </a:p>
          <a:p>
            <a:pPr marL="0" lvl="0" indent="0" algn="just">
              <a:buNone/>
            </a:pPr>
            <a:endParaRPr lang="es-MX" dirty="0"/>
          </a:p>
          <a:p>
            <a:pPr marL="0" lvl="0" indent="0" algn="just">
              <a:buNone/>
            </a:pPr>
            <a:r>
              <a:rPr lang="es-MX" dirty="0"/>
              <a:t>Una buena especificación de requisitos software ofrece una serie de ventajas entre las que destacan:</a:t>
            </a:r>
          </a:p>
          <a:p>
            <a:pPr marL="0" lvl="0" indent="0" algn="just">
              <a:buNone/>
            </a:pPr>
            <a:endParaRPr lang="es-MX" dirty="0"/>
          </a:p>
          <a:p>
            <a:pPr marL="171450" indent="-171450" algn="just"/>
            <a:r>
              <a:rPr lang="es-MX" dirty="0"/>
              <a:t>el contrato entre cliente y desarrolladores</a:t>
            </a:r>
          </a:p>
          <a:p>
            <a:pPr marL="171450" indent="-171450" algn="just"/>
            <a:r>
              <a:rPr lang="es-MX" dirty="0"/>
              <a:t>la reducción del esfuerzo en el desarrollo</a:t>
            </a:r>
          </a:p>
          <a:p>
            <a:pPr marL="171450" indent="-171450" algn="just"/>
            <a:r>
              <a:rPr lang="es-MX" dirty="0"/>
              <a:t>una buena base para la estimación de costes y planificación</a:t>
            </a:r>
          </a:p>
          <a:p>
            <a:pPr marL="171450" indent="-171450" algn="just"/>
            <a:r>
              <a:rPr lang="es-MX" dirty="0"/>
              <a:t>un punto de referencia para procesos de verificación y validación</a:t>
            </a:r>
          </a:p>
          <a:p>
            <a:pPr marL="171450" indent="-171450" algn="just"/>
            <a:r>
              <a:rPr lang="es-MX" dirty="0"/>
              <a:t>una base para la identificación de posibles mejoras en los procesos analizados</a:t>
            </a:r>
          </a:p>
          <a:p>
            <a:pPr marL="171450" indent="-171450" algn="just"/>
            <a:endParaRPr lang="es-MX" dirty="0"/>
          </a:p>
          <a:p>
            <a:pPr marL="0" indent="0" algn="just">
              <a:buNone/>
            </a:pPr>
            <a:r>
              <a:rPr lang="es-MX" dirty="0"/>
              <a:t>Una ERS forma parte de la documentación asociada al software que se está desarrollando, por tanto, debe definir correctamente todos los requerimientos, pero no más de los necesarios y debe ser legible para el cliente, con el fin de evitar malentendidos en determinadas situaciones.</a:t>
            </a:r>
            <a:endParaRPr dirty="0"/>
          </a:p>
          <a:p>
            <a:pPr marL="0" lvl="0" indent="0" algn="l" rtl="0">
              <a:lnSpc>
                <a:spcPct val="100000"/>
              </a:lnSpc>
              <a:spcBef>
                <a:spcPts val="1600"/>
              </a:spcBef>
              <a:spcAft>
                <a:spcPts val="1600"/>
              </a:spcAft>
              <a:buNone/>
            </a:pPr>
            <a:endParaRPr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1. INTRODUCCIÓN</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2098238"/>
            <a:ext cx="7704414" cy="1508225"/>
          </a:xfrm>
          <a:prstGeom prst="rect">
            <a:avLst/>
          </a:prstGeom>
        </p:spPr>
        <p:txBody>
          <a:bodyPr spcFirstLastPara="1" wrap="square" lIns="91425" tIns="91425" rIns="91425" bIns="91425" anchor="t" anchorCtr="0">
            <a:noAutofit/>
          </a:bodyPr>
          <a:lstStyle/>
          <a:p>
            <a:pPr lvl="0"/>
            <a:r>
              <a:rPr lang="es-MX" dirty="0"/>
              <a:t>Solo los usuarios registrados podrán hacer uso del sistema</a:t>
            </a:r>
          </a:p>
          <a:p>
            <a:pPr lvl="0"/>
            <a:r>
              <a:rPr lang="es-MX" dirty="0"/>
              <a:t>Que el sistema no consuma muchos recursos al momento de ejecutarse</a:t>
            </a:r>
          </a:p>
          <a:p>
            <a:pPr lvl="0"/>
            <a:r>
              <a:rPr lang="es-MX" dirty="0"/>
              <a:t>El sistema solo puede trabajar con una conexión a internet</a:t>
            </a:r>
          </a:p>
          <a:p>
            <a:pPr lvl="0"/>
            <a:r>
              <a:rPr lang="es-MX" dirty="0"/>
              <a:t>El sistema debe ser capaz de funcionar cualquier tipo de navegador</a:t>
            </a:r>
          </a:p>
          <a:p>
            <a:pPr lvl="0"/>
            <a:r>
              <a:rPr lang="es-MX" dirty="0"/>
              <a:t>El sistema debe se capaz de ser accedido desde cualquier dispositivo (computadora, móvil, tablet)</a:t>
            </a:r>
          </a:p>
          <a:p>
            <a:pPr lvl="0"/>
            <a:r>
              <a:rPr lang="es-MX" dirty="0"/>
              <a:t>El sistema debe usar protocolos de seguridad como https</a:t>
            </a:r>
          </a:p>
          <a:p>
            <a:pPr lvl="0"/>
            <a:r>
              <a:rPr lang="es-MX" dirty="0"/>
              <a:t>El sistema debe estar activo las 24 horas del día</a:t>
            </a:r>
          </a:p>
          <a:p>
            <a:pPr marL="165100" indent="0">
              <a:buNone/>
            </a:pPr>
            <a:r>
              <a:rPr lang="es-MX" dirty="0"/>
              <a:t>.</a:t>
            </a:r>
          </a:p>
        </p:txBody>
      </p:sp>
      <p:sp>
        <p:nvSpPr>
          <p:cNvPr id="466" name="Google Shape;466;p26"/>
          <p:cNvSpPr txBox="1">
            <a:spLocks noGrp="1"/>
          </p:cNvSpPr>
          <p:nvPr>
            <p:ph type="ctrTitle"/>
          </p:nvPr>
        </p:nvSpPr>
        <p:spPr>
          <a:xfrm>
            <a:off x="597375" y="784651"/>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2.4. Restricciones</a:t>
            </a:r>
            <a:endParaRPr dirty="0"/>
          </a:p>
        </p:txBody>
      </p:sp>
    </p:spTree>
    <p:extLst>
      <p:ext uri="{BB962C8B-B14F-4D97-AF65-F5344CB8AC3E}">
        <p14:creationId xmlns:p14="http://schemas.microsoft.com/office/powerpoint/2010/main" val="1669193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2098238"/>
            <a:ext cx="7704414" cy="1508225"/>
          </a:xfrm>
          <a:prstGeom prst="rect">
            <a:avLst/>
          </a:prstGeom>
        </p:spPr>
        <p:txBody>
          <a:bodyPr spcFirstLastPara="1" wrap="square" lIns="91425" tIns="91425" rIns="91425" bIns="91425" anchor="t" anchorCtr="0">
            <a:noAutofit/>
          </a:bodyPr>
          <a:lstStyle/>
          <a:p>
            <a:pPr lvl="0"/>
            <a:r>
              <a:rPr lang="es-MX" dirty="0"/>
              <a:t>El sistema es dependiente a solo 2 tipos de roles y por ende el agregar otro trabajador a la empresa y se quiere tener registro de este, requeriría ajustar los requisitos y algunas funciones del sistema.</a:t>
            </a:r>
          </a:p>
          <a:p>
            <a:pPr marL="165100" lvl="0" indent="0">
              <a:buNone/>
            </a:pPr>
            <a:endParaRPr lang="es-MX" dirty="0"/>
          </a:p>
          <a:p>
            <a:pPr lvl="0"/>
            <a:r>
              <a:rPr lang="es-MX" dirty="0"/>
              <a:t>Si se deja de contratar internet, el sistema dejaría de operar en su totalidad.</a:t>
            </a:r>
          </a:p>
        </p:txBody>
      </p:sp>
      <p:sp>
        <p:nvSpPr>
          <p:cNvPr id="466" name="Google Shape;466;p26"/>
          <p:cNvSpPr txBox="1">
            <a:spLocks noGrp="1"/>
          </p:cNvSpPr>
          <p:nvPr>
            <p:ph type="ctrTitle"/>
          </p:nvPr>
        </p:nvSpPr>
        <p:spPr>
          <a:xfrm>
            <a:off x="618825" y="1446388"/>
            <a:ext cx="539696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2.5. Suposiciones y dependencias</a:t>
            </a:r>
            <a:endParaRPr dirty="0"/>
          </a:p>
        </p:txBody>
      </p:sp>
    </p:spTree>
    <p:extLst>
      <p:ext uri="{BB962C8B-B14F-4D97-AF65-F5344CB8AC3E}">
        <p14:creationId xmlns:p14="http://schemas.microsoft.com/office/powerpoint/2010/main" val="1547189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704414" cy="1508225"/>
          </a:xfrm>
          <a:prstGeom prst="rect">
            <a:avLst/>
          </a:prstGeom>
        </p:spPr>
        <p:txBody>
          <a:bodyPr spcFirstLastPara="1" wrap="square" lIns="91425" tIns="91425" rIns="91425" bIns="91425" anchor="t" anchorCtr="0">
            <a:noAutofit/>
          </a:bodyPr>
          <a:lstStyle/>
          <a:p>
            <a:pPr lvl="0"/>
            <a:r>
              <a:rPr lang="es-MX" dirty="0"/>
              <a:t>Que el cliente pueda desde el sistema web o la aplicación móvil: </a:t>
            </a:r>
          </a:p>
          <a:p>
            <a:pPr lvl="1"/>
            <a:r>
              <a:rPr lang="es-MX" dirty="0"/>
              <a:t>Comprar suplementos</a:t>
            </a:r>
          </a:p>
          <a:p>
            <a:pPr lvl="1"/>
            <a:r>
              <a:rPr lang="es-MX" dirty="0"/>
              <a:t>Pagar membresías</a:t>
            </a:r>
          </a:p>
          <a:p>
            <a:pPr lvl="1"/>
            <a:r>
              <a:rPr lang="es-MX" dirty="0"/>
              <a:t>Revisar estados de membresía</a:t>
            </a:r>
          </a:p>
          <a:p>
            <a:pPr lvl="1"/>
            <a:r>
              <a:rPr lang="es-MX" dirty="0"/>
              <a:t>Revisar rutinas</a:t>
            </a:r>
          </a:p>
          <a:p>
            <a:pPr lvl="1"/>
            <a:r>
              <a:rPr lang="es-MX" dirty="0"/>
              <a:t>Revisar disponibilidad en tiempo real del gym</a:t>
            </a:r>
          </a:p>
          <a:p>
            <a:pPr lvl="1"/>
            <a:endParaRPr lang="es-MX" dirty="0"/>
          </a:p>
          <a:p>
            <a:pPr lvl="0"/>
            <a:r>
              <a:rPr lang="es-MX" dirty="0"/>
              <a:t>Crear un apartado para la gestión de venta de alimentos </a:t>
            </a:r>
          </a:p>
          <a:p>
            <a:pPr marL="165100" lvl="0" indent="0">
              <a:buNone/>
            </a:pPr>
            <a:endParaRPr lang="es-MX" dirty="0"/>
          </a:p>
          <a:p>
            <a:pPr lvl="0"/>
            <a:r>
              <a:rPr lang="es-MX" dirty="0"/>
              <a:t>Implementar un registro de clientes con huella digital</a:t>
            </a:r>
          </a:p>
        </p:txBody>
      </p:sp>
      <p:sp>
        <p:nvSpPr>
          <p:cNvPr id="466" name="Google Shape;466;p26"/>
          <p:cNvSpPr txBox="1">
            <a:spLocks noGrp="1"/>
          </p:cNvSpPr>
          <p:nvPr>
            <p:ph type="ctrTitle"/>
          </p:nvPr>
        </p:nvSpPr>
        <p:spPr>
          <a:xfrm>
            <a:off x="597375" y="483861"/>
            <a:ext cx="539696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2.6. Requisitos futuros</a:t>
            </a:r>
            <a:endParaRPr dirty="0"/>
          </a:p>
        </p:txBody>
      </p:sp>
    </p:spTree>
    <p:extLst>
      <p:ext uri="{BB962C8B-B14F-4D97-AF65-F5344CB8AC3E}">
        <p14:creationId xmlns:p14="http://schemas.microsoft.com/office/powerpoint/2010/main" val="1798615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2098238"/>
            <a:ext cx="7704414" cy="2557582"/>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s-MX" dirty="0"/>
              <a:t>El sistema actual que tienen no soporta alta cantidad de clientes.</a:t>
            </a:r>
          </a:p>
          <a:p>
            <a:pPr>
              <a:buFont typeface="Arial" panose="020B0604020202020204" pitchFamily="34" charset="0"/>
              <a:buChar char="•"/>
            </a:pPr>
            <a:endParaRPr lang="es-MX" dirty="0"/>
          </a:p>
          <a:p>
            <a:pPr>
              <a:buFont typeface="Arial" panose="020B0604020202020204" pitchFamily="34" charset="0"/>
              <a:buChar char="•"/>
            </a:pPr>
            <a:r>
              <a:rPr lang="es-MX" dirty="0"/>
              <a:t>El sistema no les permite realizar la parte contable de ventas y compras.</a:t>
            </a:r>
          </a:p>
          <a:p>
            <a:pPr>
              <a:buFont typeface="Arial" panose="020B0604020202020204" pitchFamily="34" charset="0"/>
              <a:buChar char="•"/>
            </a:pPr>
            <a:endParaRPr lang="es-MX" dirty="0"/>
          </a:p>
          <a:p>
            <a:pPr>
              <a:buFont typeface="Arial" panose="020B0604020202020204" pitchFamily="34" charset="0"/>
              <a:buChar char="•"/>
            </a:pPr>
            <a:r>
              <a:rPr lang="es-MX" dirty="0"/>
              <a:t>El sistema actual no cuenta con una integración completa de todas las áreas que comprenden al gimnasio</a:t>
            </a:r>
          </a:p>
          <a:p>
            <a:pPr>
              <a:buFont typeface="Arial" panose="020B0604020202020204" pitchFamily="34" charset="0"/>
              <a:buChar char="•"/>
            </a:pPr>
            <a:endParaRPr lang="es-MX" dirty="0"/>
          </a:p>
          <a:p>
            <a:pPr>
              <a:buFont typeface="Arial" panose="020B0604020202020204" pitchFamily="34" charset="0"/>
              <a:buChar char="•"/>
            </a:pPr>
            <a:r>
              <a:rPr lang="es-MX" dirty="0"/>
              <a:t>El sistema actual depende de herramientas de software externo como lo es Excel</a:t>
            </a:r>
          </a:p>
        </p:txBody>
      </p:sp>
      <p:sp>
        <p:nvSpPr>
          <p:cNvPr id="466" name="Google Shape;466;p26"/>
          <p:cNvSpPr txBox="1">
            <a:spLocks noGrp="1"/>
          </p:cNvSpPr>
          <p:nvPr>
            <p:ph type="ctrTitle"/>
          </p:nvPr>
        </p:nvSpPr>
        <p:spPr>
          <a:xfrm>
            <a:off x="618825" y="1446388"/>
            <a:ext cx="539696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2.7. Problemáticas que resolvería al sistema actual</a:t>
            </a:r>
            <a:endParaRPr dirty="0"/>
          </a:p>
        </p:txBody>
      </p:sp>
    </p:spTree>
    <p:extLst>
      <p:ext uri="{BB962C8B-B14F-4D97-AF65-F5344CB8AC3E}">
        <p14:creationId xmlns:p14="http://schemas.microsoft.com/office/powerpoint/2010/main" val="1284436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719793" y="1817637"/>
            <a:ext cx="7704414" cy="2868663"/>
          </a:xfrm>
          <a:prstGeom prst="rect">
            <a:avLst/>
          </a:prstGeom>
        </p:spPr>
        <p:txBody>
          <a:bodyPr spcFirstLastPara="1" wrap="square" lIns="91425" tIns="91425" rIns="91425" bIns="91425" anchor="t" anchorCtr="0">
            <a:noAutofit/>
          </a:bodyPr>
          <a:lstStyle/>
          <a:p>
            <a:pPr algn="just"/>
            <a:r>
              <a:rPr lang="es-MX" dirty="0"/>
              <a:t>La primera interfaz debe mostrar al usuario, primeramente, a que subsistema desea entrar, ya sea el apartado de cocina o el del gimnasio.</a:t>
            </a:r>
          </a:p>
          <a:p>
            <a:pPr marL="165100" indent="0" algn="just">
              <a:buNone/>
            </a:pPr>
            <a:endParaRPr lang="es-MX" dirty="0"/>
          </a:p>
          <a:p>
            <a:pPr algn="just"/>
            <a:r>
              <a:rPr lang="es-MX" dirty="0"/>
              <a:t>La interfaz de </a:t>
            </a:r>
            <a:r>
              <a:rPr lang="es-MX" dirty="0" err="1"/>
              <a:t>login</a:t>
            </a:r>
            <a:r>
              <a:rPr lang="es-MX" dirty="0"/>
              <a:t> debe solicitar el campo del usuario y contraseña, estos deben estar validados para luego dar acceso a la interfaz posterior</a:t>
            </a:r>
          </a:p>
          <a:p>
            <a:pPr marL="165100" indent="0" algn="just">
              <a:buNone/>
            </a:pPr>
            <a:endParaRPr lang="es-MX" dirty="0"/>
          </a:p>
          <a:p>
            <a:pPr algn="just"/>
            <a:r>
              <a:rPr lang="es-MX" dirty="0"/>
              <a:t>La interfaz de gimnasio está debe estar compuesta por los módulos: cliente, venta, compra y membresías, inventario, se debe mostrar los módulos respecto al usuario </a:t>
            </a:r>
            <a:r>
              <a:rPr lang="es-MX" dirty="0" err="1"/>
              <a:t>logueado</a:t>
            </a:r>
            <a:r>
              <a:rPr lang="es-MX" dirty="0"/>
              <a:t>.</a:t>
            </a:r>
          </a:p>
          <a:p>
            <a:pPr marL="165100" indent="0" algn="just">
              <a:buNone/>
            </a:pPr>
            <a:endParaRPr lang="es-MX" dirty="0"/>
          </a:p>
          <a:p>
            <a:pPr algn="just"/>
            <a:r>
              <a:rPr lang="es-MX" dirty="0"/>
              <a:t>La interfaz del módulo cliente requiere todos los datos del cliente al ser registrado por primera vez, también mostrar la lista de los ya registrados y mostrar el estatus si ya pagaron la membresía o no.</a:t>
            </a:r>
          </a:p>
          <a:p>
            <a:pPr algn="just"/>
            <a:endParaRPr lang="es-MX" dirty="0"/>
          </a:p>
          <a:p>
            <a:pPr algn="just"/>
            <a:r>
              <a:rPr lang="es-MX" dirty="0"/>
              <a:t>La interfaz del módulo venta requiere mostrar los productos disponibles y la selección de este para vender, mostrando al final la información del producto y la cantidad a pagar por parte del cliente.</a:t>
            </a:r>
          </a:p>
          <a:p>
            <a:endParaRPr lang="es-MX" dirty="0"/>
          </a:p>
        </p:txBody>
      </p:sp>
      <p:sp>
        <p:nvSpPr>
          <p:cNvPr id="466" name="Google Shape;466;p26"/>
          <p:cNvSpPr txBox="1">
            <a:spLocks noGrp="1"/>
          </p:cNvSpPr>
          <p:nvPr>
            <p:ph type="ctrTitle"/>
          </p:nvPr>
        </p:nvSpPr>
        <p:spPr>
          <a:xfrm>
            <a:off x="597375" y="544020"/>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3. REQUISITOS ESPECÍFICOS</a:t>
            </a:r>
            <a:endParaRPr dirty="0"/>
          </a:p>
        </p:txBody>
      </p:sp>
      <p:sp>
        <p:nvSpPr>
          <p:cNvPr id="4" name="Google Shape;466;p26">
            <a:extLst>
              <a:ext uri="{FF2B5EF4-FFF2-40B4-BE49-F238E27FC236}">
                <a16:creationId xmlns:a16="http://schemas.microsoft.com/office/drawing/2014/main" id="{D4E23A4B-A6BE-475A-A885-84A32EBB9E86}"/>
              </a:ext>
            </a:extLst>
          </p:cNvPr>
          <p:cNvSpPr txBox="1">
            <a:spLocks/>
          </p:cNvSpPr>
          <p:nvPr/>
        </p:nvSpPr>
        <p:spPr>
          <a:xfrm>
            <a:off x="597375" y="1121820"/>
            <a:ext cx="539696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s-MX" dirty="0"/>
              <a:t>3.1. Interfaces externas</a:t>
            </a:r>
          </a:p>
        </p:txBody>
      </p:sp>
    </p:spTree>
    <p:extLst>
      <p:ext uri="{BB962C8B-B14F-4D97-AF65-F5344CB8AC3E}">
        <p14:creationId xmlns:p14="http://schemas.microsoft.com/office/powerpoint/2010/main" val="1976568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719793" y="1116597"/>
            <a:ext cx="7704414" cy="3676383"/>
          </a:xfrm>
          <a:prstGeom prst="rect">
            <a:avLst/>
          </a:prstGeom>
        </p:spPr>
        <p:txBody>
          <a:bodyPr spcFirstLastPara="1" wrap="square" lIns="91425" tIns="91425" rIns="91425" bIns="91425" anchor="t" anchorCtr="0">
            <a:noAutofit/>
          </a:bodyPr>
          <a:lstStyle/>
          <a:p>
            <a:pPr algn="just"/>
            <a:r>
              <a:rPr lang="es-MX" dirty="0"/>
              <a:t>La interfaz del módulo de compra mostrará los productos que fueron seleccionados para comprar desde el inventario y al final mostrará la cantidad y que productos serán comprados.</a:t>
            </a:r>
          </a:p>
          <a:p>
            <a:pPr algn="just"/>
            <a:endParaRPr lang="es-MX" dirty="0"/>
          </a:p>
          <a:p>
            <a:pPr algn="just"/>
            <a:r>
              <a:rPr lang="es-MX" dirty="0"/>
              <a:t>La interfaz del módulo membresías para registrar una debe mostrar el formulario con los datos correspondiente, así también debe mostrar las ya existentes.</a:t>
            </a:r>
          </a:p>
          <a:p>
            <a:pPr algn="just"/>
            <a:endParaRPr lang="es-MX" dirty="0"/>
          </a:p>
          <a:p>
            <a:pPr algn="just"/>
            <a:r>
              <a:rPr lang="es-MX" dirty="0"/>
              <a:t>La interfaz del módulo inventario mostrará el formulario para registrar productos y los productos existentes y también una cantidad sugerida para permitir que sean seleccionados para su posterior compra.</a:t>
            </a:r>
          </a:p>
          <a:p>
            <a:pPr algn="just"/>
            <a:endParaRPr lang="es-MX" dirty="0"/>
          </a:p>
          <a:p>
            <a:pPr algn="just"/>
            <a:r>
              <a:rPr lang="es-MX" dirty="0"/>
              <a:t>La interfaz del módulo gestión, permitirá lleva el control de las ventas del día, así como permitirá realizar el corte del día y mostrará el reporte del mes cuando se solicite.</a:t>
            </a:r>
          </a:p>
          <a:p>
            <a:endParaRPr lang="es-MX" dirty="0"/>
          </a:p>
        </p:txBody>
      </p:sp>
      <p:sp>
        <p:nvSpPr>
          <p:cNvPr id="4" name="Google Shape;466;p26">
            <a:extLst>
              <a:ext uri="{FF2B5EF4-FFF2-40B4-BE49-F238E27FC236}">
                <a16:creationId xmlns:a16="http://schemas.microsoft.com/office/drawing/2014/main" id="{D4E23A4B-A6BE-475A-A885-84A32EBB9E86}"/>
              </a:ext>
            </a:extLst>
          </p:cNvPr>
          <p:cNvSpPr txBox="1">
            <a:spLocks/>
          </p:cNvSpPr>
          <p:nvPr/>
        </p:nvSpPr>
        <p:spPr>
          <a:xfrm>
            <a:off x="597375" y="443640"/>
            <a:ext cx="539696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s-MX" dirty="0"/>
              <a:t>3.1. Interfaces externas</a:t>
            </a:r>
          </a:p>
        </p:txBody>
      </p:sp>
    </p:spTree>
    <p:extLst>
      <p:ext uri="{BB962C8B-B14F-4D97-AF65-F5344CB8AC3E}">
        <p14:creationId xmlns:p14="http://schemas.microsoft.com/office/powerpoint/2010/main" val="3133437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719793" y="1116597"/>
            <a:ext cx="7704414" cy="3676383"/>
          </a:xfrm>
          <a:prstGeom prst="rect">
            <a:avLst/>
          </a:prstGeom>
        </p:spPr>
        <p:txBody>
          <a:bodyPr spcFirstLastPara="1" wrap="square" lIns="91425" tIns="91425" rIns="91425" bIns="91425" anchor="t" anchorCtr="0">
            <a:noAutofit/>
          </a:bodyPr>
          <a:lstStyle/>
          <a:p>
            <a:r>
              <a:rPr lang="es-MX" dirty="0"/>
              <a:t>La interfaz que esté en uso deberá mostrar la información necesaria y debe ser acorde al subsistema modulo seleccionado.</a:t>
            </a:r>
          </a:p>
          <a:p>
            <a:endParaRPr lang="es-MX" dirty="0"/>
          </a:p>
          <a:p>
            <a:r>
              <a:rPr lang="es-MX" dirty="0"/>
              <a:t>La interfaz adentro del sistema mostrará los respectivos módulos de acuerdo con el rol del usuario </a:t>
            </a:r>
            <a:r>
              <a:rPr lang="es-MX" dirty="0" err="1"/>
              <a:t>logueado</a:t>
            </a:r>
            <a:r>
              <a:rPr lang="es-MX" dirty="0"/>
              <a:t>.</a:t>
            </a:r>
          </a:p>
          <a:p>
            <a:pPr marL="165100" indent="0">
              <a:buNone/>
            </a:pPr>
            <a:endParaRPr lang="es-MX" dirty="0"/>
          </a:p>
        </p:txBody>
      </p:sp>
      <p:sp>
        <p:nvSpPr>
          <p:cNvPr id="4" name="Google Shape;466;p26">
            <a:extLst>
              <a:ext uri="{FF2B5EF4-FFF2-40B4-BE49-F238E27FC236}">
                <a16:creationId xmlns:a16="http://schemas.microsoft.com/office/drawing/2014/main" id="{D4E23A4B-A6BE-475A-A885-84A32EBB9E86}"/>
              </a:ext>
            </a:extLst>
          </p:cNvPr>
          <p:cNvSpPr txBox="1">
            <a:spLocks/>
          </p:cNvSpPr>
          <p:nvPr/>
        </p:nvSpPr>
        <p:spPr>
          <a:xfrm>
            <a:off x="597375" y="443640"/>
            <a:ext cx="539696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s-MX" dirty="0"/>
              <a:t>3.1.1. Interfaces de usuario</a:t>
            </a:r>
          </a:p>
        </p:txBody>
      </p:sp>
    </p:spTree>
    <p:extLst>
      <p:ext uri="{BB962C8B-B14F-4D97-AF65-F5344CB8AC3E}">
        <p14:creationId xmlns:p14="http://schemas.microsoft.com/office/powerpoint/2010/main" val="1686941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719793" y="1116597"/>
            <a:ext cx="7704414" cy="3676383"/>
          </a:xfrm>
          <a:prstGeom prst="rect">
            <a:avLst/>
          </a:prstGeom>
        </p:spPr>
        <p:txBody>
          <a:bodyPr spcFirstLastPara="1" wrap="square" lIns="91425" tIns="91425" rIns="91425" bIns="91425" anchor="t" anchorCtr="0">
            <a:noAutofit/>
          </a:bodyPr>
          <a:lstStyle/>
          <a:p>
            <a:pPr algn="just"/>
            <a:r>
              <a:rPr lang="es-MX" dirty="0"/>
              <a:t>El sistema requiere del monitor en donde se mostrará la información correspondiente, con una resolución mínima de 1024 x 768 pixeles.</a:t>
            </a:r>
          </a:p>
          <a:p>
            <a:pPr algn="just"/>
            <a:endParaRPr lang="es-MX" dirty="0"/>
          </a:p>
          <a:p>
            <a:pPr algn="just"/>
            <a:r>
              <a:rPr lang="es-MX" dirty="0"/>
              <a:t>El sistema requiere del mouse para poder realizar el movimiento del usuario dentro del sistema, así como seleccionar e interactuar con la interfaz.</a:t>
            </a:r>
          </a:p>
          <a:p>
            <a:pPr algn="just"/>
            <a:endParaRPr lang="es-MX" dirty="0"/>
          </a:p>
          <a:p>
            <a:pPr algn="just"/>
            <a:r>
              <a:rPr lang="es-MX" dirty="0"/>
              <a:t>El sistema requiere del teclado, el cual permitirá al usuario introducir los datos correspondientes en diversos campos de texto.</a:t>
            </a:r>
          </a:p>
          <a:p>
            <a:pPr marL="165100" indent="0">
              <a:buNone/>
            </a:pPr>
            <a:endParaRPr lang="es-MX" dirty="0"/>
          </a:p>
        </p:txBody>
      </p:sp>
      <p:sp>
        <p:nvSpPr>
          <p:cNvPr id="4" name="Google Shape;466;p26">
            <a:extLst>
              <a:ext uri="{FF2B5EF4-FFF2-40B4-BE49-F238E27FC236}">
                <a16:creationId xmlns:a16="http://schemas.microsoft.com/office/drawing/2014/main" id="{D4E23A4B-A6BE-475A-A885-84A32EBB9E86}"/>
              </a:ext>
            </a:extLst>
          </p:cNvPr>
          <p:cNvSpPr txBox="1">
            <a:spLocks/>
          </p:cNvSpPr>
          <p:nvPr/>
        </p:nvSpPr>
        <p:spPr>
          <a:xfrm>
            <a:off x="597375" y="443640"/>
            <a:ext cx="539696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s-MX" dirty="0"/>
              <a:t>3.1.2. Interfaces de hardware</a:t>
            </a:r>
          </a:p>
        </p:txBody>
      </p:sp>
    </p:spTree>
    <p:extLst>
      <p:ext uri="{BB962C8B-B14F-4D97-AF65-F5344CB8AC3E}">
        <p14:creationId xmlns:p14="http://schemas.microsoft.com/office/powerpoint/2010/main" val="1444541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719793" y="1116597"/>
            <a:ext cx="7704414" cy="3676383"/>
          </a:xfrm>
          <a:prstGeom prst="rect">
            <a:avLst/>
          </a:prstGeom>
        </p:spPr>
        <p:txBody>
          <a:bodyPr spcFirstLastPara="1" wrap="square" lIns="91425" tIns="91425" rIns="91425" bIns="91425" anchor="t" anchorCtr="0">
            <a:noAutofit/>
          </a:bodyPr>
          <a:lstStyle/>
          <a:p>
            <a:pPr marL="165100" indent="0">
              <a:buNone/>
            </a:pPr>
            <a:endParaRPr lang="es-MX" dirty="0"/>
          </a:p>
          <a:p>
            <a:r>
              <a:rPr lang="es-MX" dirty="0"/>
              <a:t>Un navegador web, el de su preferencia, pero preferiblemente </a:t>
            </a:r>
            <a:r>
              <a:rPr lang="es-MX" dirty="0" err="1"/>
              <a:t>Brave</a:t>
            </a:r>
            <a:r>
              <a:rPr lang="es-MX" dirty="0"/>
              <a:t>.</a:t>
            </a:r>
          </a:p>
          <a:p>
            <a:pPr marL="165100" indent="0">
              <a:buNone/>
            </a:pPr>
            <a:endParaRPr lang="es-MX" dirty="0"/>
          </a:p>
        </p:txBody>
      </p:sp>
      <p:sp>
        <p:nvSpPr>
          <p:cNvPr id="4" name="Google Shape;466;p26">
            <a:extLst>
              <a:ext uri="{FF2B5EF4-FFF2-40B4-BE49-F238E27FC236}">
                <a16:creationId xmlns:a16="http://schemas.microsoft.com/office/drawing/2014/main" id="{D4E23A4B-A6BE-475A-A885-84A32EBB9E86}"/>
              </a:ext>
            </a:extLst>
          </p:cNvPr>
          <p:cNvSpPr txBox="1">
            <a:spLocks/>
          </p:cNvSpPr>
          <p:nvPr/>
        </p:nvSpPr>
        <p:spPr>
          <a:xfrm>
            <a:off x="597375" y="443640"/>
            <a:ext cx="539696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s-MX" dirty="0"/>
              <a:t>3.1.3. Interfaces de software</a:t>
            </a:r>
          </a:p>
        </p:txBody>
      </p:sp>
    </p:spTree>
    <p:extLst>
      <p:ext uri="{BB962C8B-B14F-4D97-AF65-F5344CB8AC3E}">
        <p14:creationId xmlns:p14="http://schemas.microsoft.com/office/powerpoint/2010/main" val="17373530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719793" y="1116597"/>
            <a:ext cx="7704414" cy="3676383"/>
          </a:xfrm>
          <a:prstGeom prst="rect">
            <a:avLst/>
          </a:prstGeom>
        </p:spPr>
        <p:txBody>
          <a:bodyPr spcFirstLastPara="1" wrap="square" lIns="91425" tIns="91425" rIns="91425" bIns="91425" anchor="t" anchorCtr="0">
            <a:noAutofit/>
          </a:bodyPr>
          <a:lstStyle/>
          <a:p>
            <a:r>
              <a:rPr lang="es-MX" dirty="0"/>
              <a:t>El sistema se comunica con su servidores y clientes mediante protocolos estándares de internet.</a:t>
            </a:r>
          </a:p>
          <a:p>
            <a:pPr marL="165100" indent="0">
              <a:buNone/>
            </a:pPr>
            <a:endParaRPr lang="es-MX" dirty="0"/>
          </a:p>
        </p:txBody>
      </p:sp>
      <p:sp>
        <p:nvSpPr>
          <p:cNvPr id="4" name="Google Shape;466;p26">
            <a:extLst>
              <a:ext uri="{FF2B5EF4-FFF2-40B4-BE49-F238E27FC236}">
                <a16:creationId xmlns:a16="http://schemas.microsoft.com/office/drawing/2014/main" id="{D4E23A4B-A6BE-475A-A885-84A32EBB9E86}"/>
              </a:ext>
            </a:extLst>
          </p:cNvPr>
          <p:cNvSpPr txBox="1">
            <a:spLocks/>
          </p:cNvSpPr>
          <p:nvPr/>
        </p:nvSpPr>
        <p:spPr>
          <a:xfrm>
            <a:off x="597375" y="443640"/>
            <a:ext cx="539696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s-MX" dirty="0"/>
              <a:t>3.1.4. Interfaces de comunicación</a:t>
            </a:r>
          </a:p>
        </p:txBody>
      </p:sp>
    </p:spTree>
    <p:extLst>
      <p:ext uri="{BB962C8B-B14F-4D97-AF65-F5344CB8AC3E}">
        <p14:creationId xmlns:p14="http://schemas.microsoft.com/office/powerpoint/2010/main" val="355694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404950" y="1166373"/>
            <a:ext cx="4261138" cy="2656962"/>
          </a:xfrm>
          <a:prstGeom prst="rect">
            <a:avLst/>
          </a:prstGeom>
        </p:spPr>
        <p:txBody>
          <a:bodyPr spcFirstLastPara="1" wrap="square" lIns="91425" tIns="91425" rIns="91425" bIns="91425" anchor="t" anchorCtr="0">
            <a:noAutofit/>
          </a:bodyPr>
          <a:lstStyle/>
          <a:p>
            <a:pPr algn="just"/>
            <a:r>
              <a:rPr lang="es-MX" dirty="0"/>
              <a:t>Este documento busca definir de forma detallada y clara todas las funciones, requisitos, características de usuarios y restricciones que deberá poseer el sistema que desarrollaremos y así mismo darle a conocer al usuario la forma correcta de utilizar todas las partes que integran al sistema. </a:t>
            </a:r>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1.1 Propósito</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11820;p61">
            <a:extLst>
              <a:ext uri="{FF2B5EF4-FFF2-40B4-BE49-F238E27FC236}">
                <a16:creationId xmlns:a16="http://schemas.microsoft.com/office/drawing/2014/main" id="{BFF6A6FF-490E-495C-8FBA-F1016F557C36}"/>
              </a:ext>
            </a:extLst>
          </p:cNvPr>
          <p:cNvGrpSpPr/>
          <p:nvPr/>
        </p:nvGrpSpPr>
        <p:grpSpPr>
          <a:xfrm>
            <a:off x="5379258" y="1598930"/>
            <a:ext cx="2153252" cy="1940217"/>
            <a:chOff x="2633105" y="2431859"/>
            <a:chExt cx="363243" cy="328585"/>
          </a:xfrm>
          <a:solidFill>
            <a:schemeClr val="bg2">
              <a:lumMod val="25000"/>
              <a:lumOff val="75000"/>
            </a:schemeClr>
          </a:solidFill>
        </p:grpSpPr>
        <p:sp>
          <p:nvSpPr>
            <p:cNvPr id="64" name="Google Shape;11821;p61">
              <a:extLst>
                <a:ext uri="{FF2B5EF4-FFF2-40B4-BE49-F238E27FC236}">
                  <a16:creationId xmlns:a16="http://schemas.microsoft.com/office/drawing/2014/main" id="{6E69B108-6B10-4901-9EA0-058C8E22E042}"/>
                </a:ext>
              </a:extLst>
            </p:cNvPr>
            <p:cNvSpPr/>
            <p:nvPr/>
          </p:nvSpPr>
          <p:spPr>
            <a:xfrm>
              <a:off x="2633105" y="2498260"/>
              <a:ext cx="250462" cy="262184"/>
            </a:xfrm>
            <a:custGeom>
              <a:avLst/>
              <a:gdLst/>
              <a:ahLst/>
              <a:cxnLst/>
              <a:rect l="l" t="t" r="r" b="b"/>
              <a:pathLst>
                <a:path w="7906" h="8276" extrusionOk="0">
                  <a:moveTo>
                    <a:pt x="5322" y="6644"/>
                  </a:moveTo>
                  <a:lnTo>
                    <a:pt x="5465" y="7263"/>
                  </a:lnTo>
                  <a:lnTo>
                    <a:pt x="4560" y="7263"/>
                  </a:lnTo>
                  <a:lnTo>
                    <a:pt x="4691" y="6644"/>
                  </a:lnTo>
                  <a:close/>
                  <a:moveTo>
                    <a:pt x="6465" y="7608"/>
                  </a:moveTo>
                  <a:lnTo>
                    <a:pt x="6465" y="7954"/>
                  </a:lnTo>
                  <a:lnTo>
                    <a:pt x="3548" y="7954"/>
                  </a:lnTo>
                  <a:lnTo>
                    <a:pt x="3548" y="7608"/>
                  </a:lnTo>
                  <a:close/>
                  <a:moveTo>
                    <a:pt x="167" y="0"/>
                  </a:moveTo>
                  <a:cubicBezTo>
                    <a:pt x="84" y="0"/>
                    <a:pt x="0" y="72"/>
                    <a:pt x="0" y="167"/>
                  </a:cubicBezTo>
                  <a:lnTo>
                    <a:pt x="0" y="6489"/>
                  </a:lnTo>
                  <a:cubicBezTo>
                    <a:pt x="0" y="6585"/>
                    <a:pt x="84" y="6656"/>
                    <a:pt x="167" y="6656"/>
                  </a:cubicBezTo>
                  <a:lnTo>
                    <a:pt x="4346" y="6656"/>
                  </a:lnTo>
                  <a:lnTo>
                    <a:pt x="4203" y="7287"/>
                  </a:lnTo>
                  <a:lnTo>
                    <a:pt x="3370" y="7287"/>
                  </a:lnTo>
                  <a:cubicBezTo>
                    <a:pt x="3274" y="7287"/>
                    <a:pt x="3203" y="7358"/>
                    <a:pt x="3203" y="7442"/>
                  </a:cubicBezTo>
                  <a:lnTo>
                    <a:pt x="3203" y="8120"/>
                  </a:lnTo>
                  <a:cubicBezTo>
                    <a:pt x="3203" y="8204"/>
                    <a:pt x="3274" y="8275"/>
                    <a:pt x="3370" y="8275"/>
                  </a:cubicBezTo>
                  <a:lnTo>
                    <a:pt x="6632" y="8275"/>
                  </a:lnTo>
                  <a:cubicBezTo>
                    <a:pt x="6715" y="8275"/>
                    <a:pt x="6787" y="8204"/>
                    <a:pt x="6787" y="8120"/>
                  </a:cubicBezTo>
                  <a:lnTo>
                    <a:pt x="6787" y="7442"/>
                  </a:lnTo>
                  <a:cubicBezTo>
                    <a:pt x="6787" y="7358"/>
                    <a:pt x="6715" y="7287"/>
                    <a:pt x="6632" y="7287"/>
                  </a:cubicBezTo>
                  <a:lnTo>
                    <a:pt x="5787" y="7287"/>
                  </a:lnTo>
                  <a:lnTo>
                    <a:pt x="5644" y="6656"/>
                  </a:lnTo>
                  <a:lnTo>
                    <a:pt x="7727" y="6656"/>
                  </a:lnTo>
                  <a:cubicBezTo>
                    <a:pt x="7823" y="6656"/>
                    <a:pt x="7894" y="6585"/>
                    <a:pt x="7894" y="6489"/>
                  </a:cubicBezTo>
                  <a:cubicBezTo>
                    <a:pt x="7906" y="6394"/>
                    <a:pt x="7834" y="6311"/>
                    <a:pt x="7739" y="6311"/>
                  </a:cubicBezTo>
                  <a:lnTo>
                    <a:pt x="345" y="6311"/>
                  </a:lnTo>
                  <a:lnTo>
                    <a:pt x="345" y="334"/>
                  </a:lnTo>
                  <a:lnTo>
                    <a:pt x="4763" y="334"/>
                  </a:lnTo>
                  <a:cubicBezTo>
                    <a:pt x="4858" y="334"/>
                    <a:pt x="4929" y="262"/>
                    <a:pt x="4929" y="167"/>
                  </a:cubicBezTo>
                  <a:cubicBezTo>
                    <a:pt x="4929" y="72"/>
                    <a:pt x="4858" y="0"/>
                    <a:pt x="47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822;p61">
              <a:extLst>
                <a:ext uri="{FF2B5EF4-FFF2-40B4-BE49-F238E27FC236}">
                  <a16:creationId xmlns:a16="http://schemas.microsoft.com/office/drawing/2014/main" id="{2E371118-0065-4854-A433-2179396697A3}"/>
                </a:ext>
              </a:extLst>
            </p:cNvPr>
            <p:cNvSpPr/>
            <p:nvPr/>
          </p:nvSpPr>
          <p:spPr>
            <a:xfrm>
              <a:off x="2772655" y="2680800"/>
              <a:ext cx="38491" cy="10613"/>
            </a:xfrm>
            <a:custGeom>
              <a:avLst/>
              <a:gdLst/>
              <a:ahLst/>
              <a:cxnLst/>
              <a:rect l="l" t="t" r="r" b="b"/>
              <a:pathLst>
                <a:path w="1215" h="335" extrusionOk="0">
                  <a:moveTo>
                    <a:pt x="167" y="1"/>
                  </a:moveTo>
                  <a:cubicBezTo>
                    <a:pt x="84" y="1"/>
                    <a:pt x="0" y="72"/>
                    <a:pt x="0" y="168"/>
                  </a:cubicBezTo>
                  <a:cubicBezTo>
                    <a:pt x="0" y="251"/>
                    <a:pt x="84" y="334"/>
                    <a:pt x="167" y="334"/>
                  </a:cubicBezTo>
                  <a:lnTo>
                    <a:pt x="1048" y="334"/>
                  </a:lnTo>
                  <a:cubicBezTo>
                    <a:pt x="1132" y="334"/>
                    <a:pt x="1215" y="251"/>
                    <a:pt x="1215" y="168"/>
                  </a:cubicBezTo>
                  <a:cubicBezTo>
                    <a:pt x="1215" y="72"/>
                    <a:pt x="1132" y="1"/>
                    <a:pt x="10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823;p61">
              <a:extLst>
                <a:ext uri="{FF2B5EF4-FFF2-40B4-BE49-F238E27FC236}">
                  <a16:creationId xmlns:a16="http://schemas.microsoft.com/office/drawing/2014/main" id="{47D01A61-E638-4892-8AFD-D0BA57379552}"/>
                </a:ext>
              </a:extLst>
            </p:cNvPr>
            <p:cNvSpPr/>
            <p:nvPr/>
          </p:nvSpPr>
          <p:spPr>
            <a:xfrm>
              <a:off x="2729286" y="2583131"/>
              <a:ext cx="35862" cy="35862"/>
            </a:xfrm>
            <a:custGeom>
              <a:avLst/>
              <a:gdLst/>
              <a:ahLst/>
              <a:cxnLst/>
              <a:rect l="l" t="t" r="r" b="b"/>
              <a:pathLst>
                <a:path w="1132" h="1132" extrusionOk="0">
                  <a:moveTo>
                    <a:pt x="798" y="334"/>
                  </a:moveTo>
                  <a:lnTo>
                    <a:pt x="798" y="810"/>
                  </a:lnTo>
                  <a:lnTo>
                    <a:pt x="334" y="810"/>
                  </a:lnTo>
                  <a:lnTo>
                    <a:pt x="334" y="334"/>
                  </a:lnTo>
                  <a:close/>
                  <a:moveTo>
                    <a:pt x="167" y="0"/>
                  </a:moveTo>
                  <a:cubicBezTo>
                    <a:pt x="84" y="0"/>
                    <a:pt x="0" y="84"/>
                    <a:pt x="0" y="167"/>
                  </a:cubicBezTo>
                  <a:lnTo>
                    <a:pt x="0" y="977"/>
                  </a:lnTo>
                  <a:cubicBezTo>
                    <a:pt x="0" y="1060"/>
                    <a:pt x="84" y="1131"/>
                    <a:pt x="167" y="1131"/>
                  </a:cubicBezTo>
                  <a:lnTo>
                    <a:pt x="953" y="1131"/>
                  </a:lnTo>
                  <a:cubicBezTo>
                    <a:pt x="1048" y="1131"/>
                    <a:pt x="1119" y="1060"/>
                    <a:pt x="1119" y="977"/>
                  </a:cubicBezTo>
                  <a:lnTo>
                    <a:pt x="1119" y="167"/>
                  </a:lnTo>
                  <a:cubicBezTo>
                    <a:pt x="1131" y="84"/>
                    <a:pt x="1060" y="0"/>
                    <a:pt x="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824;p61">
              <a:extLst>
                <a:ext uri="{FF2B5EF4-FFF2-40B4-BE49-F238E27FC236}">
                  <a16:creationId xmlns:a16="http://schemas.microsoft.com/office/drawing/2014/main" id="{17ACD6BF-0C4B-40B8-BA34-5377ED6AC3E5}"/>
                </a:ext>
              </a:extLst>
            </p:cNvPr>
            <p:cNvSpPr/>
            <p:nvPr/>
          </p:nvSpPr>
          <p:spPr>
            <a:xfrm>
              <a:off x="2774176" y="2583131"/>
              <a:ext cx="35482" cy="35862"/>
            </a:xfrm>
            <a:custGeom>
              <a:avLst/>
              <a:gdLst/>
              <a:ahLst/>
              <a:cxnLst/>
              <a:rect l="l" t="t" r="r" b="b"/>
              <a:pathLst>
                <a:path w="1120" h="1132" extrusionOk="0">
                  <a:moveTo>
                    <a:pt x="786" y="334"/>
                  </a:moveTo>
                  <a:lnTo>
                    <a:pt x="786" y="810"/>
                  </a:lnTo>
                  <a:lnTo>
                    <a:pt x="333" y="810"/>
                  </a:lnTo>
                  <a:lnTo>
                    <a:pt x="333" y="334"/>
                  </a:lnTo>
                  <a:close/>
                  <a:moveTo>
                    <a:pt x="167" y="0"/>
                  </a:moveTo>
                  <a:cubicBezTo>
                    <a:pt x="72" y="0"/>
                    <a:pt x="0" y="84"/>
                    <a:pt x="0" y="167"/>
                  </a:cubicBezTo>
                  <a:lnTo>
                    <a:pt x="0" y="977"/>
                  </a:lnTo>
                  <a:cubicBezTo>
                    <a:pt x="0" y="1060"/>
                    <a:pt x="72" y="1131"/>
                    <a:pt x="167" y="1131"/>
                  </a:cubicBezTo>
                  <a:lnTo>
                    <a:pt x="953" y="1131"/>
                  </a:lnTo>
                  <a:cubicBezTo>
                    <a:pt x="1048" y="1131"/>
                    <a:pt x="1119" y="1060"/>
                    <a:pt x="1119" y="977"/>
                  </a:cubicBezTo>
                  <a:lnTo>
                    <a:pt x="1119" y="167"/>
                  </a:lnTo>
                  <a:cubicBezTo>
                    <a:pt x="1119" y="84"/>
                    <a:pt x="1036" y="0"/>
                    <a:pt x="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825;p61">
              <a:extLst>
                <a:ext uri="{FF2B5EF4-FFF2-40B4-BE49-F238E27FC236}">
                  <a16:creationId xmlns:a16="http://schemas.microsoft.com/office/drawing/2014/main" id="{310BB81A-84D5-463C-973F-FF0923B77424}"/>
                </a:ext>
              </a:extLst>
            </p:cNvPr>
            <p:cNvSpPr/>
            <p:nvPr/>
          </p:nvSpPr>
          <p:spPr>
            <a:xfrm>
              <a:off x="2817926" y="2583131"/>
              <a:ext cx="35862" cy="35862"/>
            </a:xfrm>
            <a:custGeom>
              <a:avLst/>
              <a:gdLst/>
              <a:ahLst/>
              <a:cxnLst/>
              <a:rect l="l" t="t" r="r" b="b"/>
              <a:pathLst>
                <a:path w="1132" h="1132" extrusionOk="0">
                  <a:moveTo>
                    <a:pt x="798" y="334"/>
                  </a:moveTo>
                  <a:lnTo>
                    <a:pt x="798" y="810"/>
                  </a:lnTo>
                  <a:lnTo>
                    <a:pt x="334" y="810"/>
                  </a:lnTo>
                  <a:lnTo>
                    <a:pt x="334" y="334"/>
                  </a:lnTo>
                  <a:close/>
                  <a:moveTo>
                    <a:pt x="167" y="0"/>
                  </a:moveTo>
                  <a:cubicBezTo>
                    <a:pt x="84" y="0"/>
                    <a:pt x="0" y="84"/>
                    <a:pt x="0" y="167"/>
                  </a:cubicBezTo>
                  <a:lnTo>
                    <a:pt x="0" y="977"/>
                  </a:lnTo>
                  <a:cubicBezTo>
                    <a:pt x="0" y="1060"/>
                    <a:pt x="84" y="1131"/>
                    <a:pt x="167" y="1131"/>
                  </a:cubicBezTo>
                  <a:lnTo>
                    <a:pt x="953" y="1131"/>
                  </a:lnTo>
                  <a:cubicBezTo>
                    <a:pt x="1048" y="1131"/>
                    <a:pt x="1119" y="1060"/>
                    <a:pt x="1119" y="977"/>
                  </a:cubicBezTo>
                  <a:lnTo>
                    <a:pt x="1119" y="167"/>
                  </a:lnTo>
                  <a:cubicBezTo>
                    <a:pt x="1131" y="84"/>
                    <a:pt x="1060" y="0"/>
                    <a:pt x="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826;p61">
              <a:extLst>
                <a:ext uri="{FF2B5EF4-FFF2-40B4-BE49-F238E27FC236}">
                  <a16:creationId xmlns:a16="http://schemas.microsoft.com/office/drawing/2014/main" id="{877F4ED9-18FC-4F01-877E-E0AEC3C9DF48}"/>
                </a:ext>
              </a:extLst>
            </p:cNvPr>
            <p:cNvSpPr/>
            <p:nvPr/>
          </p:nvSpPr>
          <p:spPr>
            <a:xfrm>
              <a:off x="2653475" y="2431859"/>
              <a:ext cx="342873" cy="275394"/>
            </a:xfrm>
            <a:custGeom>
              <a:avLst/>
              <a:gdLst/>
              <a:ahLst/>
              <a:cxnLst/>
              <a:rect l="l" t="t" r="r" b="b"/>
              <a:pathLst>
                <a:path w="10823" h="8693" extrusionOk="0">
                  <a:moveTo>
                    <a:pt x="6429" y="3001"/>
                  </a:moveTo>
                  <a:cubicBezTo>
                    <a:pt x="6715" y="3870"/>
                    <a:pt x="7489" y="4513"/>
                    <a:pt x="8406" y="4585"/>
                  </a:cubicBezTo>
                  <a:lnTo>
                    <a:pt x="8406" y="7359"/>
                  </a:lnTo>
                  <a:lnTo>
                    <a:pt x="310" y="7359"/>
                  </a:lnTo>
                  <a:lnTo>
                    <a:pt x="310" y="3001"/>
                  </a:lnTo>
                  <a:close/>
                  <a:moveTo>
                    <a:pt x="8608" y="1"/>
                  </a:moveTo>
                  <a:cubicBezTo>
                    <a:pt x="7430" y="1"/>
                    <a:pt x="6477" y="906"/>
                    <a:pt x="6358" y="2073"/>
                  </a:cubicBezTo>
                  <a:lnTo>
                    <a:pt x="4798" y="2073"/>
                  </a:lnTo>
                  <a:cubicBezTo>
                    <a:pt x="4703" y="2073"/>
                    <a:pt x="4632" y="2144"/>
                    <a:pt x="4632" y="2239"/>
                  </a:cubicBezTo>
                  <a:cubicBezTo>
                    <a:pt x="4632" y="2323"/>
                    <a:pt x="4703" y="2394"/>
                    <a:pt x="4798" y="2394"/>
                  </a:cubicBezTo>
                  <a:lnTo>
                    <a:pt x="6334" y="2394"/>
                  </a:lnTo>
                  <a:cubicBezTo>
                    <a:pt x="6334" y="2489"/>
                    <a:pt x="6358" y="2561"/>
                    <a:pt x="6370" y="2656"/>
                  </a:cubicBezTo>
                  <a:lnTo>
                    <a:pt x="167" y="2656"/>
                  </a:lnTo>
                  <a:cubicBezTo>
                    <a:pt x="72" y="2656"/>
                    <a:pt x="0" y="2727"/>
                    <a:pt x="0" y="2811"/>
                  </a:cubicBezTo>
                  <a:lnTo>
                    <a:pt x="0" y="7502"/>
                  </a:lnTo>
                  <a:cubicBezTo>
                    <a:pt x="0" y="7597"/>
                    <a:pt x="72" y="7668"/>
                    <a:pt x="167" y="7668"/>
                  </a:cubicBezTo>
                  <a:lnTo>
                    <a:pt x="8608" y="7668"/>
                  </a:lnTo>
                  <a:cubicBezTo>
                    <a:pt x="8692" y="7668"/>
                    <a:pt x="8763" y="7597"/>
                    <a:pt x="8763" y="7502"/>
                  </a:cubicBezTo>
                  <a:lnTo>
                    <a:pt x="8763" y="4561"/>
                  </a:lnTo>
                  <a:cubicBezTo>
                    <a:pt x="8858" y="4561"/>
                    <a:pt x="8966" y="4537"/>
                    <a:pt x="9049" y="4513"/>
                  </a:cubicBezTo>
                  <a:lnTo>
                    <a:pt x="9049" y="8371"/>
                  </a:lnTo>
                  <a:lnTo>
                    <a:pt x="7787" y="8371"/>
                  </a:lnTo>
                  <a:cubicBezTo>
                    <a:pt x="7692" y="8371"/>
                    <a:pt x="7620" y="8442"/>
                    <a:pt x="7620" y="8526"/>
                  </a:cubicBezTo>
                  <a:cubicBezTo>
                    <a:pt x="7620" y="8621"/>
                    <a:pt x="7692" y="8692"/>
                    <a:pt x="7787" y="8692"/>
                  </a:cubicBezTo>
                  <a:lnTo>
                    <a:pt x="9216" y="8692"/>
                  </a:lnTo>
                  <a:cubicBezTo>
                    <a:pt x="9299" y="8692"/>
                    <a:pt x="9382" y="8621"/>
                    <a:pt x="9382" y="8526"/>
                  </a:cubicBezTo>
                  <a:lnTo>
                    <a:pt x="9382" y="4406"/>
                  </a:lnTo>
                  <a:cubicBezTo>
                    <a:pt x="9632" y="4323"/>
                    <a:pt x="9858" y="4180"/>
                    <a:pt x="10061" y="4001"/>
                  </a:cubicBezTo>
                  <a:cubicBezTo>
                    <a:pt x="10466" y="3644"/>
                    <a:pt x="10728" y="3168"/>
                    <a:pt x="10823" y="2632"/>
                  </a:cubicBezTo>
                  <a:cubicBezTo>
                    <a:pt x="10823" y="2596"/>
                    <a:pt x="10763" y="2501"/>
                    <a:pt x="10668" y="2489"/>
                  </a:cubicBezTo>
                  <a:cubicBezTo>
                    <a:pt x="10656" y="2486"/>
                    <a:pt x="10643" y="2484"/>
                    <a:pt x="10630" y="2484"/>
                  </a:cubicBezTo>
                  <a:cubicBezTo>
                    <a:pt x="10558" y="2484"/>
                    <a:pt x="10488" y="2539"/>
                    <a:pt x="10478" y="2620"/>
                  </a:cubicBezTo>
                  <a:cubicBezTo>
                    <a:pt x="10359" y="3358"/>
                    <a:pt x="9835" y="3942"/>
                    <a:pt x="9168" y="4156"/>
                  </a:cubicBezTo>
                  <a:lnTo>
                    <a:pt x="9144" y="4156"/>
                  </a:lnTo>
                  <a:cubicBezTo>
                    <a:pt x="8966" y="4216"/>
                    <a:pt x="8763" y="4239"/>
                    <a:pt x="8573" y="4239"/>
                  </a:cubicBezTo>
                  <a:cubicBezTo>
                    <a:pt x="7513" y="4239"/>
                    <a:pt x="6656" y="3358"/>
                    <a:pt x="6656" y="2287"/>
                  </a:cubicBezTo>
                  <a:cubicBezTo>
                    <a:pt x="6656" y="1215"/>
                    <a:pt x="7513" y="346"/>
                    <a:pt x="8573" y="346"/>
                  </a:cubicBezTo>
                  <a:cubicBezTo>
                    <a:pt x="9513" y="346"/>
                    <a:pt x="10335" y="1061"/>
                    <a:pt x="10478" y="1989"/>
                  </a:cubicBezTo>
                  <a:cubicBezTo>
                    <a:pt x="10490" y="2084"/>
                    <a:pt x="10585" y="2144"/>
                    <a:pt x="10668" y="2144"/>
                  </a:cubicBezTo>
                  <a:cubicBezTo>
                    <a:pt x="10763" y="2132"/>
                    <a:pt x="10823" y="2037"/>
                    <a:pt x="10823" y="1953"/>
                  </a:cubicBezTo>
                  <a:cubicBezTo>
                    <a:pt x="10751" y="1418"/>
                    <a:pt x="10478" y="918"/>
                    <a:pt x="10073" y="572"/>
                  </a:cubicBezTo>
                  <a:cubicBezTo>
                    <a:pt x="9656" y="215"/>
                    <a:pt x="9144" y="1"/>
                    <a:pt x="86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827;p61">
              <a:extLst>
                <a:ext uri="{FF2B5EF4-FFF2-40B4-BE49-F238E27FC236}">
                  <a16:creationId xmlns:a16="http://schemas.microsoft.com/office/drawing/2014/main" id="{B91FB310-1D08-45AF-8BFF-C1D38AE6DB74}"/>
                </a:ext>
              </a:extLst>
            </p:cNvPr>
            <p:cNvSpPr/>
            <p:nvPr/>
          </p:nvSpPr>
          <p:spPr>
            <a:xfrm>
              <a:off x="2881286" y="2460529"/>
              <a:ext cx="87532" cy="87912"/>
            </a:xfrm>
            <a:custGeom>
              <a:avLst/>
              <a:gdLst/>
              <a:ahLst/>
              <a:cxnLst/>
              <a:rect l="l" t="t" r="r" b="b"/>
              <a:pathLst>
                <a:path w="2763" h="2775" extrusionOk="0">
                  <a:moveTo>
                    <a:pt x="1414" y="703"/>
                  </a:moveTo>
                  <a:cubicBezTo>
                    <a:pt x="1786" y="703"/>
                    <a:pt x="2084" y="1020"/>
                    <a:pt x="2084" y="1406"/>
                  </a:cubicBezTo>
                  <a:cubicBezTo>
                    <a:pt x="2084" y="1787"/>
                    <a:pt x="1775" y="2108"/>
                    <a:pt x="1394" y="2108"/>
                  </a:cubicBezTo>
                  <a:cubicBezTo>
                    <a:pt x="1013" y="2108"/>
                    <a:pt x="715" y="1787"/>
                    <a:pt x="715" y="1406"/>
                  </a:cubicBezTo>
                  <a:cubicBezTo>
                    <a:pt x="715" y="1013"/>
                    <a:pt x="1024" y="703"/>
                    <a:pt x="1394" y="703"/>
                  </a:cubicBezTo>
                  <a:cubicBezTo>
                    <a:pt x="1400" y="703"/>
                    <a:pt x="1407" y="703"/>
                    <a:pt x="1414" y="703"/>
                  </a:cubicBezTo>
                  <a:close/>
                  <a:moveTo>
                    <a:pt x="1382" y="1"/>
                  </a:moveTo>
                  <a:cubicBezTo>
                    <a:pt x="1286" y="1"/>
                    <a:pt x="1215" y="72"/>
                    <a:pt x="1215" y="167"/>
                  </a:cubicBezTo>
                  <a:lnTo>
                    <a:pt x="1215" y="370"/>
                  </a:lnTo>
                  <a:cubicBezTo>
                    <a:pt x="1048" y="406"/>
                    <a:pt x="917" y="465"/>
                    <a:pt x="786" y="560"/>
                  </a:cubicBezTo>
                  <a:lnTo>
                    <a:pt x="632" y="406"/>
                  </a:lnTo>
                  <a:cubicBezTo>
                    <a:pt x="607" y="374"/>
                    <a:pt x="559" y="356"/>
                    <a:pt x="511" y="356"/>
                  </a:cubicBezTo>
                  <a:cubicBezTo>
                    <a:pt x="467" y="356"/>
                    <a:pt x="422" y="371"/>
                    <a:pt x="393" y="406"/>
                  </a:cubicBezTo>
                  <a:cubicBezTo>
                    <a:pt x="334" y="465"/>
                    <a:pt x="322" y="584"/>
                    <a:pt x="393" y="644"/>
                  </a:cubicBezTo>
                  <a:lnTo>
                    <a:pt x="548" y="798"/>
                  </a:lnTo>
                  <a:cubicBezTo>
                    <a:pt x="453" y="929"/>
                    <a:pt x="393" y="1072"/>
                    <a:pt x="370" y="1227"/>
                  </a:cubicBezTo>
                  <a:lnTo>
                    <a:pt x="155" y="1227"/>
                  </a:lnTo>
                  <a:cubicBezTo>
                    <a:pt x="72" y="1227"/>
                    <a:pt x="0" y="1299"/>
                    <a:pt x="0" y="1394"/>
                  </a:cubicBezTo>
                  <a:cubicBezTo>
                    <a:pt x="0" y="1477"/>
                    <a:pt x="72" y="1549"/>
                    <a:pt x="155" y="1549"/>
                  </a:cubicBezTo>
                  <a:lnTo>
                    <a:pt x="370" y="1549"/>
                  </a:lnTo>
                  <a:cubicBezTo>
                    <a:pt x="393" y="1715"/>
                    <a:pt x="453" y="1870"/>
                    <a:pt x="548" y="1989"/>
                  </a:cubicBezTo>
                  <a:lnTo>
                    <a:pt x="393" y="2132"/>
                  </a:lnTo>
                  <a:cubicBezTo>
                    <a:pt x="334" y="2191"/>
                    <a:pt x="334" y="2311"/>
                    <a:pt x="393" y="2370"/>
                  </a:cubicBezTo>
                  <a:cubicBezTo>
                    <a:pt x="429" y="2406"/>
                    <a:pt x="477" y="2418"/>
                    <a:pt x="512" y="2418"/>
                  </a:cubicBezTo>
                  <a:cubicBezTo>
                    <a:pt x="560" y="2418"/>
                    <a:pt x="608" y="2394"/>
                    <a:pt x="632" y="2370"/>
                  </a:cubicBezTo>
                  <a:lnTo>
                    <a:pt x="786" y="2227"/>
                  </a:lnTo>
                  <a:cubicBezTo>
                    <a:pt x="905" y="2311"/>
                    <a:pt x="1048" y="2370"/>
                    <a:pt x="1215" y="2406"/>
                  </a:cubicBezTo>
                  <a:lnTo>
                    <a:pt x="1215" y="2608"/>
                  </a:lnTo>
                  <a:cubicBezTo>
                    <a:pt x="1215" y="2703"/>
                    <a:pt x="1286" y="2775"/>
                    <a:pt x="1382" y="2775"/>
                  </a:cubicBezTo>
                  <a:cubicBezTo>
                    <a:pt x="1465" y="2775"/>
                    <a:pt x="1548" y="2703"/>
                    <a:pt x="1548" y="2608"/>
                  </a:cubicBezTo>
                  <a:lnTo>
                    <a:pt x="1548" y="2430"/>
                  </a:lnTo>
                  <a:cubicBezTo>
                    <a:pt x="1703" y="2394"/>
                    <a:pt x="1846" y="2346"/>
                    <a:pt x="1977" y="2251"/>
                  </a:cubicBezTo>
                  <a:lnTo>
                    <a:pt x="2120" y="2394"/>
                  </a:lnTo>
                  <a:cubicBezTo>
                    <a:pt x="2156" y="2430"/>
                    <a:pt x="2203" y="2442"/>
                    <a:pt x="2239" y="2442"/>
                  </a:cubicBezTo>
                  <a:cubicBezTo>
                    <a:pt x="2286" y="2442"/>
                    <a:pt x="2334" y="2430"/>
                    <a:pt x="2358" y="2394"/>
                  </a:cubicBezTo>
                  <a:cubicBezTo>
                    <a:pt x="2417" y="2346"/>
                    <a:pt x="2441" y="2215"/>
                    <a:pt x="2358" y="2156"/>
                  </a:cubicBezTo>
                  <a:lnTo>
                    <a:pt x="2215" y="2013"/>
                  </a:lnTo>
                  <a:cubicBezTo>
                    <a:pt x="2298" y="1882"/>
                    <a:pt x="2358" y="1727"/>
                    <a:pt x="2394" y="1584"/>
                  </a:cubicBezTo>
                  <a:lnTo>
                    <a:pt x="2596" y="1584"/>
                  </a:lnTo>
                  <a:cubicBezTo>
                    <a:pt x="2691" y="1584"/>
                    <a:pt x="2763" y="1501"/>
                    <a:pt x="2763" y="1418"/>
                  </a:cubicBezTo>
                  <a:cubicBezTo>
                    <a:pt x="2763" y="1299"/>
                    <a:pt x="2691" y="1227"/>
                    <a:pt x="2608" y="1227"/>
                  </a:cubicBezTo>
                  <a:lnTo>
                    <a:pt x="2394" y="1227"/>
                  </a:lnTo>
                  <a:cubicBezTo>
                    <a:pt x="2370" y="1060"/>
                    <a:pt x="2310" y="906"/>
                    <a:pt x="2215" y="798"/>
                  </a:cubicBezTo>
                  <a:lnTo>
                    <a:pt x="2370" y="644"/>
                  </a:lnTo>
                  <a:cubicBezTo>
                    <a:pt x="2417" y="584"/>
                    <a:pt x="2417" y="465"/>
                    <a:pt x="2370" y="406"/>
                  </a:cubicBezTo>
                  <a:cubicBezTo>
                    <a:pt x="2340" y="376"/>
                    <a:pt x="2292" y="361"/>
                    <a:pt x="2245" y="361"/>
                  </a:cubicBezTo>
                  <a:cubicBezTo>
                    <a:pt x="2197" y="361"/>
                    <a:pt x="2150" y="376"/>
                    <a:pt x="2120" y="406"/>
                  </a:cubicBezTo>
                  <a:lnTo>
                    <a:pt x="1977" y="560"/>
                  </a:lnTo>
                  <a:cubicBezTo>
                    <a:pt x="1858" y="465"/>
                    <a:pt x="1715" y="406"/>
                    <a:pt x="1548" y="370"/>
                  </a:cubicBezTo>
                  <a:lnTo>
                    <a:pt x="1548" y="167"/>
                  </a:lnTo>
                  <a:cubicBezTo>
                    <a:pt x="1548" y="72"/>
                    <a:pt x="1477" y="1"/>
                    <a:pt x="13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828;p61">
              <a:extLst>
                <a:ext uri="{FF2B5EF4-FFF2-40B4-BE49-F238E27FC236}">
                  <a16:creationId xmlns:a16="http://schemas.microsoft.com/office/drawing/2014/main" id="{B3EE805E-1529-44AD-B45D-C872424B03B5}"/>
                </a:ext>
              </a:extLst>
            </p:cNvPr>
            <p:cNvSpPr/>
            <p:nvPr/>
          </p:nvSpPr>
          <p:spPr>
            <a:xfrm>
              <a:off x="2908436" y="2488059"/>
              <a:ext cx="33612" cy="33993"/>
            </a:xfrm>
            <a:custGeom>
              <a:avLst/>
              <a:gdLst/>
              <a:ahLst/>
              <a:cxnLst/>
              <a:rect l="l" t="t" r="r" b="b"/>
              <a:pathLst>
                <a:path w="1061" h="1073" extrusionOk="0">
                  <a:moveTo>
                    <a:pt x="525" y="346"/>
                  </a:moveTo>
                  <a:cubicBezTo>
                    <a:pt x="632" y="346"/>
                    <a:pt x="715" y="430"/>
                    <a:pt x="715" y="537"/>
                  </a:cubicBezTo>
                  <a:cubicBezTo>
                    <a:pt x="715" y="632"/>
                    <a:pt x="632" y="727"/>
                    <a:pt x="525" y="727"/>
                  </a:cubicBezTo>
                  <a:cubicBezTo>
                    <a:pt x="417" y="727"/>
                    <a:pt x="334" y="632"/>
                    <a:pt x="334" y="537"/>
                  </a:cubicBezTo>
                  <a:cubicBezTo>
                    <a:pt x="334" y="430"/>
                    <a:pt x="417" y="346"/>
                    <a:pt x="525" y="346"/>
                  </a:cubicBezTo>
                  <a:close/>
                  <a:moveTo>
                    <a:pt x="525" y="1"/>
                  </a:moveTo>
                  <a:cubicBezTo>
                    <a:pt x="239" y="1"/>
                    <a:pt x="1" y="239"/>
                    <a:pt x="1" y="537"/>
                  </a:cubicBezTo>
                  <a:cubicBezTo>
                    <a:pt x="1" y="834"/>
                    <a:pt x="239" y="1072"/>
                    <a:pt x="525" y="1072"/>
                  </a:cubicBezTo>
                  <a:cubicBezTo>
                    <a:pt x="810" y="1072"/>
                    <a:pt x="1048" y="834"/>
                    <a:pt x="1048" y="537"/>
                  </a:cubicBezTo>
                  <a:cubicBezTo>
                    <a:pt x="1060" y="239"/>
                    <a:pt x="822"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 name="Google Shape;466;p26">
            <a:extLst>
              <a:ext uri="{FF2B5EF4-FFF2-40B4-BE49-F238E27FC236}">
                <a16:creationId xmlns:a16="http://schemas.microsoft.com/office/drawing/2014/main" id="{D4E23A4B-A6BE-475A-A885-84A32EBB9E86}"/>
              </a:ext>
            </a:extLst>
          </p:cNvPr>
          <p:cNvSpPr txBox="1">
            <a:spLocks/>
          </p:cNvSpPr>
          <p:nvPr/>
        </p:nvSpPr>
        <p:spPr>
          <a:xfrm>
            <a:off x="551655" y="382680"/>
            <a:ext cx="539696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s-MX" dirty="0"/>
              <a:t>3.2. Funciones</a:t>
            </a:r>
          </a:p>
        </p:txBody>
      </p:sp>
      <p:graphicFrame>
        <p:nvGraphicFramePr>
          <p:cNvPr id="8" name="Tabla 7">
            <a:extLst>
              <a:ext uri="{FF2B5EF4-FFF2-40B4-BE49-F238E27FC236}">
                <a16:creationId xmlns:a16="http://schemas.microsoft.com/office/drawing/2014/main" id="{5BC1490A-B0D6-4DB3-8716-75EC21A5A98E}"/>
              </a:ext>
            </a:extLst>
          </p:cNvPr>
          <p:cNvGraphicFramePr>
            <a:graphicFrameLocks noGrp="1"/>
          </p:cNvGraphicFramePr>
          <p:nvPr>
            <p:extLst>
              <p:ext uri="{D42A27DB-BD31-4B8C-83A1-F6EECF244321}">
                <p14:modId xmlns:p14="http://schemas.microsoft.com/office/powerpoint/2010/main" val="3498084802"/>
              </p:ext>
            </p:extLst>
          </p:nvPr>
        </p:nvGraphicFramePr>
        <p:xfrm>
          <a:off x="701040" y="1199197"/>
          <a:ext cx="7741920" cy="3962274"/>
        </p:xfrm>
        <a:graphic>
          <a:graphicData uri="http://schemas.openxmlformats.org/drawingml/2006/table">
            <a:tbl>
              <a:tblPr firstRow="1" firstCol="1" bandRow="1">
                <a:tableStyleId>{8EC7EB40-30A3-40D1-A3A5-775EA5EDDB03}</a:tableStyleId>
              </a:tblPr>
              <a:tblGrid>
                <a:gridCol w="1768504">
                  <a:extLst>
                    <a:ext uri="{9D8B030D-6E8A-4147-A177-3AD203B41FA5}">
                      <a16:colId xmlns:a16="http://schemas.microsoft.com/office/drawing/2014/main" val="4036374067"/>
                    </a:ext>
                  </a:extLst>
                </a:gridCol>
                <a:gridCol w="1001855">
                  <a:extLst>
                    <a:ext uri="{9D8B030D-6E8A-4147-A177-3AD203B41FA5}">
                      <a16:colId xmlns:a16="http://schemas.microsoft.com/office/drawing/2014/main" val="309369934"/>
                    </a:ext>
                  </a:extLst>
                </a:gridCol>
                <a:gridCol w="322295">
                  <a:extLst>
                    <a:ext uri="{9D8B030D-6E8A-4147-A177-3AD203B41FA5}">
                      <a16:colId xmlns:a16="http://schemas.microsoft.com/office/drawing/2014/main" val="1711662733"/>
                    </a:ext>
                  </a:extLst>
                </a:gridCol>
                <a:gridCol w="2283489">
                  <a:extLst>
                    <a:ext uri="{9D8B030D-6E8A-4147-A177-3AD203B41FA5}">
                      <a16:colId xmlns:a16="http://schemas.microsoft.com/office/drawing/2014/main" val="3497803699"/>
                    </a:ext>
                  </a:extLst>
                </a:gridCol>
                <a:gridCol w="2365777">
                  <a:extLst>
                    <a:ext uri="{9D8B030D-6E8A-4147-A177-3AD203B41FA5}">
                      <a16:colId xmlns:a16="http://schemas.microsoft.com/office/drawing/2014/main" val="2782558438"/>
                    </a:ext>
                  </a:extLst>
                </a:gridCol>
              </a:tblGrid>
              <a:tr h="186055">
                <a:tc gridSpan="5">
                  <a:txBody>
                    <a:bodyPr/>
                    <a:lstStyle/>
                    <a:p>
                      <a:pPr algn="ctr">
                        <a:lnSpc>
                          <a:spcPct val="150000"/>
                        </a:lnSpc>
                        <a:spcAft>
                          <a:spcPts val="0"/>
                        </a:spcAft>
                        <a:tabLst>
                          <a:tab pos="2566035" algn="l"/>
                        </a:tabLst>
                      </a:pPr>
                      <a:r>
                        <a:rPr lang="es-MX" sz="1600" dirty="0">
                          <a:solidFill>
                            <a:schemeClr val="bg1"/>
                          </a:solidFill>
                          <a:effectLst/>
                          <a:latin typeface="Maven Pro" panose="020B0604020202020204" charset="0"/>
                        </a:rPr>
                        <a:t>HISTORIAS DE USUARIO DEL PERFIL ADMINISTRADOR</a:t>
                      </a:r>
                      <a:endParaRPr lang="es-MX" sz="1600" dirty="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076258330"/>
                  </a:ext>
                </a:extLst>
              </a:tr>
              <a:tr h="377825">
                <a:tc>
                  <a:txBody>
                    <a:bodyPr/>
                    <a:lstStyle/>
                    <a:p>
                      <a:pPr algn="just">
                        <a:lnSpc>
                          <a:spcPct val="150000"/>
                        </a:lnSpc>
                        <a:spcAft>
                          <a:spcPts val="0"/>
                        </a:spcAft>
                      </a:pPr>
                      <a:r>
                        <a:rPr lang="es-MX" sz="1600" dirty="0">
                          <a:solidFill>
                            <a:schemeClr val="bg1"/>
                          </a:solidFill>
                          <a:effectLst/>
                          <a:latin typeface="Maven Pro" panose="020B0604020202020204" charset="0"/>
                        </a:rPr>
                        <a:t>Titulo</a:t>
                      </a:r>
                      <a:endParaRPr lang="es-MX" sz="1600" dirty="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0"/>
                        </a:spcAft>
                      </a:pPr>
                      <a:r>
                        <a:rPr lang="es-MX" sz="1600">
                          <a:solidFill>
                            <a:schemeClr val="bg1"/>
                          </a:solidFill>
                          <a:effectLst/>
                          <a:latin typeface="Maven Pro" panose="020B0604020202020204" charset="0"/>
                        </a:rPr>
                        <a:t>Épicos</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0"/>
                        </a:spcAft>
                      </a:pPr>
                      <a:r>
                        <a:rPr lang="es-MX" sz="1600">
                          <a:solidFill>
                            <a:schemeClr val="bg1"/>
                          </a:solidFill>
                          <a:effectLst/>
                          <a:latin typeface="Maven Pro" panose="020B0604020202020204" charset="0"/>
                        </a:rPr>
                        <a:t>ID</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0"/>
                        </a:spcAft>
                      </a:pPr>
                      <a:r>
                        <a:rPr lang="es-MX" sz="1600">
                          <a:solidFill>
                            <a:schemeClr val="bg1"/>
                          </a:solidFill>
                          <a:effectLst/>
                          <a:latin typeface="Maven Pro" panose="020B0604020202020204" charset="0"/>
                        </a:rPr>
                        <a:t>Descripción</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0"/>
                        </a:spcAft>
                      </a:pPr>
                      <a:r>
                        <a:rPr lang="es-MX" sz="1600">
                          <a:solidFill>
                            <a:schemeClr val="bg1"/>
                          </a:solidFill>
                          <a:effectLst/>
                          <a:latin typeface="Maven Pro" panose="020B0604020202020204" charset="0"/>
                        </a:rPr>
                        <a:t>Criterios de Aceptación</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47752891"/>
                  </a:ext>
                </a:extLst>
              </a:tr>
              <a:tr h="190500">
                <a:tc>
                  <a:txBody>
                    <a:bodyPr/>
                    <a:lstStyle/>
                    <a:p>
                      <a:pPr algn="just">
                        <a:lnSpc>
                          <a:spcPct val="150000"/>
                        </a:lnSpc>
                        <a:spcAft>
                          <a:spcPts val="0"/>
                        </a:spcAft>
                      </a:pPr>
                      <a:r>
                        <a:rPr lang="es-MX" sz="1100">
                          <a:solidFill>
                            <a:schemeClr val="bg1"/>
                          </a:solidFill>
                          <a:effectLst/>
                          <a:latin typeface="Maven Pro" panose="020B0604020202020204" charset="0"/>
                        </a:rPr>
                        <a:t>Como administrador quiero tener la posibilidad de activar mi cuenta</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0"/>
                        </a:spcAft>
                      </a:pPr>
                      <a:r>
                        <a:rPr lang="es-MX" sz="1100">
                          <a:solidFill>
                            <a:schemeClr val="bg1"/>
                          </a:solidFill>
                          <a:effectLst/>
                          <a:latin typeface="Maven Pro" panose="020B0604020202020204" charset="0"/>
                        </a:rPr>
                        <a:t>Activación de cuenta</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0"/>
                        </a:spcAft>
                      </a:pPr>
                      <a:r>
                        <a:rPr lang="es-MX" sz="1100" dirty="0">
                          <a:solidFill>
                            <a:schemeClr val="bg1"/>
                          </a:solidFill>
                          <a:effectLst/>
                          <a:latin typeface="Maven Pro" panose="020B0604020202020204" charset="0"/>
                        </a:rPr>
                        <a:t>1</a:t>
                      </a:r>
                      <a:endParaRPr lang="es-MX" sz="1600" dirty="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0"/>
                        </a:spcAft>
                      </a:pPr>
                      <a:r>
                        <a:rPr lang="es-MX" sz="1100">
                          <a:solidFill>
                            <a:schemeClr val="bg1"/>
                          </a:solidFill>
                          <a:effectLst/>
                          <a:latin typeface="Maven Pro" panose="020B0604020202020204" charset="0"/>
                        </a:rPr>
                        <a:t>El administrador tendrá la posibilidad de activar su cuenta a través de un enlace en su correo electrónico </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0"/>
                        </a:spcAft>
                      </a:pPr>
                      <a:r>
                        <a:rPr lang="es-MX" sz="1100">
                          <a:solidFill>
                            <a:schemeClr val="bg1"/>
                          </a:solidFill>
                          <a:effectLst/>
                          <a:latin typeface="Maven Pro" panose="020B0604020202020204" charset="0"/>
                        </a:rPr>
                        <a:t>El correo deberá corresponder al correo con el que se registró el usuario</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96807685"/>
                  </a:ext>
                </a:extLst>
              </a:tr>
              <a:tr h="186055">
                <a:tc>
                  <a:txBody>
                    <a:bodyPr/>
                    <a:lstStyle/>
                    <a:p>
                      <a:pPr algn="just">
                        <a:lnSpc>
                          <a:spcPct val="150000"/>
                        </a:lnSpc>
                        <a:spcAft>
                          <a:spcPts val="0"/>
                        </a:spcAft>
                      </a:pPr>
                      <a:r>
                        <a:rPr lang="es-MX" sz="1100">
                          <a:solidFill>
                            <a:schemeClr val="bg1"/>
                          </a:solidFill>
                          <a:effectLst/>
                          <a:latin typeface="Maven Pro" panose="020B0604020202020204" charset="0"/>
                        </a:rPr>
                        <a:t>Como administrador quiero tener acceso al sistema.</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0"/>
                        </a:spcAft>
                      </a:pPr>
                      <a:r>
                        <a:rPr lang="es-MX" sz="1100">
                          <a:solidFill>
                            <a:schemeClr val="bg1"/>
                          </a:solidFill>
                          <a:effectLst/>
                          <a:latin typeface="Maven Pro" panose="020B0604020202020204" charset="0"/>
                        </a:rPr>
                        <a:t>Login</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0"/>
                        </a:spcAft>
                      </a:pPr>
                      <a:r>
                        <a:rPr lang="es-MX" sz="1100">
                          <a:solidFill>
                            <a:schemeClr val="bg1"/>
                          </a:solidFill>
                          <a:effectLst/>
                          <a:latin typeface="Maven Pro" panose="020B0604020202020204" charset="0"/>
                        </a:rPr>
                        <a:t>2</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0"/>
                        </a:spcAft>
                      </a:pPr>
                      <a:r>
                        <a:rPr lang="es-MX" sz="1100" dirty="0">
                          <a:solidFill>
                            <a:schemeClr val="bg1"/>
                          </a:solidFill>
                          <a:effectLst/>
                          <a:latin typeface="Maven Pro" panose="020B0604020202020204" charset="0"/>
                        </a:rPr>
                        <a:t>El administrador tendrá la posibilidad de ingresar su correo y contraseña, una vez ingresados estos datos el usuario dará clic al botón de ingresar y se generará el token de acceso.</a:t>
                      </a:r>
                      <a:endParaRPr lang="es-MX" sz="1600" dirty="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0"/>
                        </a:spcAft>
                      </a:pPr>
                      <a:r>
                        <a:rPr lang="es-MX" sz="1100" dirty="0">
                          <a:solidFill>
                            <a:schemeClr val="bg1"/>
                          </a:solidFill>
                          <a:effectLst/>
                          <a:latin typeface="Maven Pro" panose="020B0604020202020204" charset="0"/>
                        </a:rPr>
                        <a:t>Los campos correo y contraseña son obligatorios.</a:t>
                      </a:r>
                      <a:br>
                        <a:rPr lang="es-MX" sz="1100" dirty="0">
                          <a:solidFill>
                            <a:schemeClr val="bg1"/>
                          </a:solidFill>
                          <a:effectLst/>
                          <a:latin typeface="Maven Pro" panose="020B0604020202020204" charset="0"/>
                        </a:rPr>
                      </a:br>
                      <a:r>
                        <a:rPr lang="es-MX" sz="1100" dirty="0">
                          <a:solidFill>
                            <a:schemeClr val="bg1"/>
                          </a:solidFill>
                          <a:effectLst/>
                          <a:latin typeface="Maven Pro" panose="020B0604020202020204" charset="0"/>
                        </a:rPr>
                        <a:t>Si alguno de los campos no fue introducido o es incorrecto se regresará el correspondiente mensaje de error.</a:t>
                      </a:r>
                      <a:endParaRPr lang="es-MX" sz="1600" dirty="0">
                        <a:solidFill>
                          <a:schemeClr val="bg1"/>
                        </a:solidFill>
                        <a:effectLst/>
                        <a:latin typeface="Maven Pro" panose="020B0604020202020204" charset="0"/>
                      </a:endParaRPr>
                    </a:p>
                    <a:p>
                      <a:pPr algn="just">
                        <a:lnSpc>
                          <a:spcPct val="150000"/>
                        </a:lnSpc>
                        <a:spcAft>
                          <a:spcPts val="0"/>
                        </a:spcAft>
                      </a:pPr>
                      <a:r>
                        <a:rPr lang="es-MX" sz="1100" dirty="0">
                          <a:solidFill>
                            <a:schemeClr val="bg1"/>
                          </a:solidFill>
                          <a:effectLst/>
                          <a:latin typeface="Maven Pro" panose="020B0604020202020204" charset="0"/>
                        </a:rPr>
                        <a:t> Se guardará el Log de inicio de sesión.</a:t>
                      </a:r>
                      <a:endParaRPr lang="es-MX" sz="1600" dirty="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9123763"/>
                  </a:ext>
                </a:extLst>
              </a:tr>
            </a:tbl>
          </a:graphicData>
        </a:graphic>
      </p:graphicFrame>
    </p:spTree>
    <p:extLst>
      <p:ext uri="{BB962C8B-B14F-4D97-AF65-F5344CB8AC3E}">
        <p14:creationId xmlns:p14="http://schemas.microsoft.com/office/powerpoint/2010/main" val="3066085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 name="Google Shape;466;p26">
            <a:extLst>
              <a:ext uri="{FF2B5EF4-FFF2-40B4-BE49-F238E27FC236}">
                <a16:creationId xmlns:a16="http://schemas.microsoft.com/office/drawing/2014/main" id="{D4E23A4B-A6BE-475A-A885-84A32EBB9E86}"/>
              </a:ext>
            </a:extLst>
          </p:cNvPr>
          <p:cNvSpPr txBox="1">
            <a:spLocks/>
          </p:cNvSpPr>
          <p:nvPr/>
        </p:nvSpPr>
        <p:spPr>
          <a:xfrm>
            <a:off x="551655" y="382680"/>
            <a:ext cx="539696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s-MX" dirty="0"/>
              <a:t>3.2. Funciones</a:t>
            </a:r>
          </a:p>
        </p:txBody>
      </p:sp>
      <p:graphicFrame>
        <p:nvGraphicFramePr>
          <p:cNvPr id="2" name="Tabla 1">
            <a:extLst>
              <a:ext uri="{FF2B5EF4-FFF2-40B4-BE49-F238E27FC236}">
                <a16:creationId xmlns:a16="http://schemas.microsoft.com/office/drawing/2014/main" id="{7CEFB17E-63CB-4961-928A-F0DF364A98FF}"/>
              </a:ext>
            </a:extLst>
          </p:cNvPr>
          <p:cNvGraphicFramePr>
            <a:graphicFrameLocks noGrp="1"/>
          </p:cNvGraphicFramePr>
          <p:nvPr>
            <p:extLst>
              <p:ext uri="{D42A27DB-BD31-4B8C-83A1-F6EECF244321}">
                <p14:modId xmlns:p14="http://schemas.microsoft.com/office/powerpoint/2010/main" val="779567305"/>
              </p:ext>
            </p:extLst>
          </p:nvPr>
        </p:nvGraphicFramePr>
        <p:xfrm>
          <a:off x="551656" y="1402143"/>
          <a:ext cx="8089424" cy="3206878"/>
        </p:xfrm>
        <a:graphic>
          <a:graphicData uri="http://schemas.openxmlformats.org/drawingml/2006/table">
            <a:tbl>
              <a:tblPr firstRow="1" firstCol="1" bandRow="1">
                <a:tableStyleId>{8EC7EB40-30A3-40D1-A3A5-775EA5EDDB03}</a:tableStyleId>
              </a:tblPr>
              <a:tblGrid>
                <a:gridCol w="1847886">
                  <a:extLst>
                    <a:ext uri="{9D8B030D-6E8A-4147-A177-3AD203B41FA5}">
                      <a16:colId xmlns:a16="http://schemas.microsoft.com/office/drawing/2014/main" val="2744926896"/>
                    </a:ext>
                  </a:extLst>
                </a:gridCol>
                <a:gridCol w="1046824">
                  <a:extLst>
                    <a:ext uri="{9D8B030D-6E8A-4147-A177-3AD203B41FA5}">
                      <a16:colId xmlns:a16="http://schemas.microsoft.com/office/drawing/2014/main" val="1526349065"/>
                    </a:ext>
                  </a:extLst>
                </a:gridCol>
                <a:gridCol w="336761">
                  <a:extLst>
                    <a:ext uri="{9D8B030D-6E8A-4147-A177-3AD203B41FA5}">
                      <a16:colId xmlns:a16="http://schemas.microsoft.com/office/drawing/2014/main" val="3280636886"/>
                    </a:ext>
                  </a:extLst>
                </a:gridCol>
                <a:gridCol w="2385986">
                  <a:extLst>
                    <a:ext uri="{9D8B030D-6E8A-4147-A177-3AD203B41FA5}">
                      <a16:colId xmlns:a16="http://schemas.microsoft.com/office/drawing/2014/main" val="3159534634"/>
                    </a:ext>
                  </a:extLst>
                </a:gridCol>
                <a:gridCol w="2471967">
                  <a:extLst>
                    <a:ext uri="{9D8B030D-6E8A-4147-A177-3AD203B41FA5}">
                      <a16:colId xmlns:a16="http://schemas.microsoft.com/office/drawing/2014/main" val="856128153"/>
                    </a:ext>
                  </a:extLst>
                </a:gridCol>
              </a:tblGrid>
              <a:tr h="190500">
                <a:tc>
                  <a:txBody>
                    <a:bodyPr/>
                    <a:lstStyle/>
                    <a:p>
                      <a:pPr algn="just">
                        <a:lnSpc>
                          <a:spcPct val="150000"/>
                        </a:lnSpc>
                        <a:spcAft>
                          <a:spcPts val="0"/>
                        </a:spcAft>
                      </a:pPr>
                      <a:r>
                        <a:rPr lang="es-MX" sz="1100" dirty="0">
                          <a:solidFill>
                            <a:schemeClr val="bg1"/>
                          </a:solidFill>
                          <a:effectLst/>
                          <a:latin typeface="Maven Pro" panose="020B0604020202020204" charset="0"/>
                        </a:rPr>
                        <a:t>Como administrador quiero tener la posibilidad de cerrar sesión en el sistema.</a:t>
                      </a:r>
                      <a:endParaRPr lang="es-MX" sz="1600" dirty="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Logout</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3</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El administrador tendrá la posibilidad de cerrar sesión.</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Se guardará el Log de cierre de sesión.</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3071752"/>
                  </a:ext>
                </a:extLst>
              </a:tr>
              <a:tr h="186055">
                <a:tc>
                  <a:txBody>
                    <a:bodyPr/>
                    <a:lstStyle/>
                    <a:p>
                      <a:pPr algn="just">
                        <a:lnSpc>
                          <a:spcPct val="150000"/>
                        </a:lnSpc>
                        <a:spcAft>
                          <a:spcPts val="0"/>
                        </a:spcAft>
                      </a:pPr>
                      <a:r>
                        <a:rPr lang="es-MX" sz="1100">
                          <a:solidFill>
                            <a:schemeClr val="bg1"/>
                          </a:solidFill>
                          <a:effectLst/>
                          <a:latin typeface="Maven Pro" panose="020B0604020202020204" charset="0"/>
                        </a:rPr>
                        <a:t>Como administrador quiero tener la posibilidad de reestablecer mi contraseña.</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Restablecer contraseña</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4</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dirty="0">
                          <a:solidFill>
                            <a:schemeClr val="bg1"/>
                          </a:solidFill>
                          <a:effectLst/>
                          <a:latin typeface="Maven Pro" panose="020B0604020202020204" charset="0"/>
                        </a:rPr>
                        <a:t>El administrador tendrá la posibilidad de reestablecer su contraseña introduciendo su correo electrónico. Se enviará un correo electrónico con el enlace para recuperar la contraseña; en este se solicitará ingresar 2 veces la nueva contraseña.</a:t>
                      </a:r>
                      <a:endParaRPr lang="es-MX" sz="1600" dirty="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dirty="0">
                          <a:solidFill>
                            <a:schemeClr val="bg1"/>
                          </a:solidFill>
                          <a:effectLst/>
                          <a:latin typeface="Maven Pro" panose="020B0604020202020204" charset="0"/>
                        </a:rPr>
                        <a:t>El campo correo electrónico es obligatorio.</a:t>
                      </a:r>
                      <a:endParaRPr lang="es-MX" sz="1600" dirty="0">
                        <a:solidFill>
                          <a:schemeClr val="bg1"/>
                        </a:solidFill>
                        <a:effectLst/>
                        <a:latin typeface="Maven Pro" panose="020B0604020202020204" charset="0"/>
                      </a:endParaRPr>
                    </a:p>
                    <a:p>
                      <a:pPr algn="just">
                        <a:lnSpc>
                          <a:spcPct val="150000"/>
                        </a:lnSpc>
                        <a:spcAft>
                          <a:spcPts val="0"/>
                        </a:spcAft>
                      </a:pPr>
                      <a:r>
                        <a:rPr lang="es-MX" sz="1100" dirty="0">
                          <a:solidFill>
                            <a:schemeClr val="bg1"/>
                          </a:solidFill>
                          <a:effectLst/>
                          <a:latin typeface="Maven Pro" panose="020B0604020202020204" charset="0"/>
                        </a:rPr>
                        <a:t>Si el correo no es válido (comparado con los correos de los usuarios registrados) o no es introducido se mostrará el correspondiente mensaje de error.</a:t>
                      </a:r>
                      <a:endParaRPr lang="es-MX" sz="1600" dirty="0">
                        <a:solidFill>
                          <a:schemeClr val="bg1"/>
                        </a:solidFill>
                        <a:effectLst/>
                        <a:latin typeface="Maven Pro" panose="020B0604020202020204" charset="0"/>
                      </a:endParaRPr>
                    </a:p>
                    <a:p>
                      <a:pPr algn="just">
                        <a:lnSpc>
                          <a:spcPct val="150000"/>
                        </a:lnSpc>
                        <a:spcAft>
                          <a:spcPts val="0"/>
                        </a:spcAft>
                      </a:pPr>
                      <a:r>
                        <a:rPr lang="es-MX" sz="1100" dirty="0">
                          <a:solidFill>
                            <a:schemeClr val="bg1"/>
                          </a:solidFill>
                          <a:effectLst/>
                          <a:latin typeface="Maven Pro" panose="020B0604020202020204" charset="0"/>
                        </a:rPr>
                        <a:t>Si las nuevas contraseñas no coinciden se enviará el correspondiente mensaje de error.</a:t>
                      </a:r>
                      <a:endParaRPr lang="es-MX" sz="1600" dirty="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0224748"/>
                  </a:ext>
                </a:extLst>
              </a:tr>
            </a:tbl>
          </a:graphicData>
        </a:graphic>
      </p:graphicFrame>
    </p:spTree>
    <p:extLst>
      <p:ext uri="{BB962C8B-B14F-4D97-AF65-F5344CB8AC3E}">
        <p14:creationId xmlns:p14="http://schemas.microsoft.com/office/powerpoint/2010/main" val="22282767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 name="Google Shape;466;p26">
            <a:extLst>
              <a:ext uri="{FF2B5EF4-FFF2-40B4-BE49-F238E27FC236}">
                <a16:creationId xmlns:a16="http://schemas.microsoft.com/office/drawing/2014/main" id="{D4E23A4B-A6BE-475A-A885-84A32EBB9E86}"/>
              </a:ext>
            </a:extLst>
          </p:cNvPr>
          <p:cNvSpPr txBox="1">
            <a:spLocks/>
          </p:cNvSpPr>
          <p:nvPr/>
        </p:nvSpPr>
        <p:spPr>
          <a:xfrm>
            <a:off x="551655" y="382680"/>
            <a:ext cx="539696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s-MX" dirty="0"/>
              <a:t>3.2. Funciones</a:t>
            </a:r>
          </a:p>
        </p:txBody>
      </p:sp>
      <p:graphicFrame>
        <p:nvGraphicFramePr>
          <p:cNvPr id="3" name="Tabla 2">
            <a:extLst>
              <a:ext uri="{FF2B5EF4-FFF2-40B4-BE49-F238E27FC236}">
                <a16:creationId xmlns:a16="http://schemas.microsoft.com/office/drawing/2014/main" id="{37FDB96F-D978-4445-8023-75E0A82D417F}"/>
              </a:ext>
            </a:extLst>
          </p:cNvPr>
          <p:cNvGraphicFramePr>
            <a:graphicFrameLocks noGrp="1"/>
          </p:cNvGraphicFramePr>
          <p:nvPr>
            <p:extLst>
              <p:ext uri="{D42A27DB-BD31-4B8C-83A1-F6EECF244321}">
                <p14:modId xmlns:p14="http://schemas.microsoft.com/office/powerpoint/2010/main" val="654911743"/>
              </p:ext>
            </p:extLst>
          </p:nvPr>
        </p:nvGraphicFramePr>
        <p:xfrm>
          <a:off x="551654" y="1152525"/>
          <a:ext cx="8173244" cy="3781172"/>
        </p:xfrm>
        <a:graphic>
          <a:graphicData uri="http://schemas.openxmlformats.org/drawingml/2006/table">
            <a:tbl>
              <a:tblPr firstRow="1" firstCol="1" bandRow="1">
                <a:tableStyleId>{8EC7EB40-30A3-40D1-A3A5-775EA5EDDB03}</a:tableStyleId>
              </a:tblPr>
              <a:tblGrid>
                <a:gridCol w="1867032">
                  <a:extLst>
                    <a:ext uri="{9D8B030D-6E8A-4147-A177-3AD203B41FA5}">
                      <a16:colId xmlns:a16="http://schemas.microsoft.com/office/drawing/2014/main" val="3869431747"/>
                    </a:ext>
                  </a:extLst>
                </a:gridCol>
                <a:gridCol w="1057672">
                  <a:extLst>
                    <a:ext uri="{9D8B030D-6E8A-4147-A177-3AD203B41FA5}">
                      <a16:colId xmlns:a16="http://schemas.microsoft.com/office/drawing/2014/main" val="3764768768"/>
                    </a:ext>
                  </a:extLst>
                </a:gridCol>
                <a:gridCol w="340250">
                  <a:extLst>
                    <a:ext uri="{9D8B030D-6E8A-4147-A177-3AD203B41FA5}">
                      <a16:colId xmlns:a16="http://schemas.microsoft.com/office/drawing/2014/main" val="501994941"/>
                    </a:ext>
                  </a:extLst>
                </a:gridCol>
                <a:gridCol w="2410709">
                  <a:extLst>
                    <a:ext uri="{9D8B030D-6E8A-4147-A177-3AD203B41FA5}">
                      <a16:colId xmlns:a16="http://schemas.microsoft.com/office/drawing/2014/main" val="1464796512"/>
                    </a:ext>
                  </a:extLst>
                </a:gridCol>
                <a:gridCol w="2497581">
                  <a:extLst>
                    <a:ext uri="{9D8B030D-6E8A-4147-A177-3AD203B41FA5}">
                      <a16:colId xmlns:a16="http://schemas.microsoft.com/office/drawing/2014/main" val="490180523"/>
                    </a:ext>
                  </a:extLst>
                </a:gridCol>
              </a:tblGrid>
              <a:tr h="1708150">
                <a:tc>
                  <a:txBody>
                    <a:bodyPr/>
                    <a:lstStyle/>
                    <a:p>
                      <a:pPr algn="just">
                        <a:lnSpc>
                          <a:spcPct val="150000"/>
                        </a:lnSpc>
                        <a:spcAft>
                          <a:spcPts val="0"/>
                        </a:spcAft>
                      </a:pPr>
                      <a:r>
                        <a:rPr lang="es-MX" sz="1050">
                          <a:solidFill>
                            <a:schemeClr val="bg1"/>
                          </a:solidFill>
                          <a:effectLst/>
                          <a:latin typeface="Maven Pro" panose="020B0604020202020204" charset="0"/>
                        </a:rPr>
                        <a:t>Como administrador quiero tener la posibilidad de cambiar mi contraseña desde el sistema</a:t>
                      </a:r>
                      <a:endParaRPr lang="es-MX" sz="14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5029" marR="65029" marT="0" marB="0"/>
                </a:tc>
                <a:tc>
                  <a:txBody>
                    <a:bodyPr/>
                    <a:lstStyle/>
                    <a:p>
                      <a:pPr algn="just">
                        <a:lnSpc>
                          <a:spcPct val="150000"/>
                        </a:lnSpc>
                        <a:spcAft>
                          <a:spcPts val="0"/>
                        </a:spcAft>
                      </a:pPr>
                      <a:r>
                        <a:rPr lang="es-MX" sz="1050">
                          <a:solidFill>
                            <a:schemeClr val="bg1"/>
                          </a:solidFill>
                          <a:effectLst/>
                          <a:latin typeface="Maven Pro" panose="020B0604020202020204" charset="0"/>
                        </a:rPr>
                        <a:t>Cambiar contraseña</a:t>
                      </a:r>
                      <a:endParaRPr lang="es-MX" sz="14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5029" marR="65029" marT="0" marB="0"/>
                </a:tc>
                <a:tc>
                  <a:txBody>
                    <a:bodyPr/>
                    <a:lstStyle/>
                    <a:p>
                      <a:pPr algn="just">
                        <a:lnSpc>
                          <a:spcPct val="150000"/>
                        </a:lnSpc>
                        <a:spcAft>
                          <a:spcPts val="0"/>
                        </a:spcAft>
                      </a:pPr>
                      <a:r>
                        <a:rPr lang="es-MX" sz="1050">
                          <a:solidFill>
                            <a:schemeClr val="bg1"/>
                          </a:solidFill>
                          <a:effectLst/>
                          <a:latin typeface="Maven Pro" panose="020B0604020202020204" charset="0"/>
                        </a:rPr>
                        <a:t>5</a:t>
                      </a:r>
                      <a:endParaRPr lang="es-MX" sz="14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5029" marR="65029" marT="0" marB="0"/>
                </a:tc>
                <a:tc>
                  <a:txBody>
                    <a:bodyPr/>
                    <a:lstStyle/>
                    <a:p>
                      <a:pPr algn="just">
                        <a:lnSpc>
                          <a:spcPct val="150000"/>
                        </a:lnSpc>
                        <a:spcAft>
                          <a:spcPts val="0"/>
                        </a:spcAft>
                      </a:pPr>
                      <a:r>
                        <a:rPr lang="es-MX" sz="1050">
                          <a:solidFill>
                            <a:schemeClr val="bg1"/>
                          </a:solidFill>
                          <a:effectLst/>
                          <a:latin typeface="Maven Pro" panose="020B0604020202020204" charset="0"/>
                        </a:rPr>
                        <a:t>El administrador podrá cambiar su contraseña ingresando:</a:t>
                      </a:r>
                      <a:br>
                        <a:rPr lang="es-MX" sz="1050">
                          <a:solidFill>
                            <a:schemeClr val="bg1"/>
                          </a:solidFill>
                          <a:effectLst/>
                          <a:latin typeface="Maven Pro" panose="020B0604020202020204" charset="0"/>
                        </a:rPr>
                      </a:br>
                      <a:r>
                        <a:rPr lang="es-MX" sz="1050">
                          <a:solidFill>
                            <a:schemeClr val="bg1"/>
                          </a:solidFill>
                          <a:effectLst/>
                          <a:latin typeface="Maven Pro" panose="020B0604020202020204" charset="0"/>
                        </a:rPr>
                        <a:t>- La contraseña actual.</a:t>
                      </a:r>
                      <a:endParaRPr lang="es-MX" sz="1400">
                        <a:solidFill>
                          <a:schemeClr val="bg1"/>
                        </a:solidFill>
                        <a:effectLst/>
                        <a:latin typeface="Maven Pro" panose="020B0604020202020204" charset="0"/>
                      </a:endParaRPr>
                    </a:p>
                    <a:p>
                      <a:pPr algn="just">
                        <a:lnSpc>
                          <a:spcPct val="150000"/>
                        </a:lnSpc>
                        <a:spcAft>
                          <a:spcPts val="0"/>
                        </a:spcAft>
                      </a:pPr>
                      <a:r>
                        <a:rPr lang="es-MX" sz="1050">
                          <a:solidFill>
                            <a:schemeClr val="bg1"/>
                          </a:solidFill>
                          <a:effectLst/>
                          <a:latin typeface="Maven Pro" panose="020B0604020202020204" charset="0"/>
                        </a:rPr>
                        <a:t>- La nueva contraseña.</a:t>
                      </a:r>
                      <a:endParaRPr lang="es-MX" sz="1400">
                        <a:solidFill>
                          <a:schemeClr val="bg1"/>
                        </a:solidFill>
                        <a:effectLst/>
                        <a:latin typeface="Maven Pro" panose="020B0604020202020204" charset="0"/>
                      </a:endParaRPr>
                    </a:p>
                    <a:p>
                      <a:pPr algn="just">
                        <a:lnSpc>
                          <a:spcPct val="150000"/>
                        </a:lnSpc>
                        <a:spcAft>
                          <a:spcPts val="0"/>
                        </a:spcAft>
                      </a:pPr>
                      <a:r>
                        <a:rPr lang="es-MX" sz="1050">
                          <a:solidFill>
                            <a:schemeClr val="bg1"/>
                          </a:solidFill>
                          <a:effectLst/>
                          <a:latin typeface="Maven Pro" panose="020B0604020202020204" charset="0"/>
                        </a:rPr>
                        <a:t>- Confirmar la nueva contraseña.</a:t>
                      </a:r>
                      <a:endParaRPr lang="es-MX" sz="1400">
                        <a:solidFill>
                          <a:schemeClr val="bg1"/>
                        </a:solidFill>
                        <a:effectLst/>
                        <a:latin typeface="Maven Pro" panose="020B0604020202020204" charset="0"/>
                      </a:endParaRPr>
                    </a:p>
                    <a:p>
                      <a:pPr algn="r">
                        <a:lnSpc>
                          <a:spcPct val="150000"/>
                        </a:lnSpc>
                        <a:spcAft>
                          <a:spcPts val="0"/>
                        </a:spcAft>
                      </a:pPr>
                      <a:r>
                        <a:rPr lang="es-MX" sz="1050">
                          <a:solidFill>
                            <a:schemeClr val="bg1"/>
                          </a:solidFill>
                          <a:effectLst/>
                          <a:latin typeface="Maven Pro" panose="020B0604020202020204" charset="0"/>
                        </a:rPr>
                        <a:t> </a:t>
                      </a:r>
                      <a:endParaRPr lang="es-MX" sz="14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5029" marR="65029" marT="0" marB="0"/>
                </a:tc>
                <a:tc>
                  <a:txBody>
                    <a:bodyPr/>
                    <a:lstStyle/>
                    <a:p>
                      <a:pPr algn="just">
                        <a:lnSpc>
                          <a:spcPct val="150000"/>
                        </a:lnSpc>
                        <a:spcAft>
                          <a:spcPts val="0"/>
                        </a:spcAft>
                      </a:pPr>
                      <a:r>
                        <a:rPr lang="es-MX" sz="1050">
                          <a:solidFill>
                            <a:schemeClr val="bg1"/>
                          </a:solidFill>
                          <a:effectLst/>
                          <a:latin typeface="Maven Pro" panose="020B0604020202020204" charset="0"/>
                        </a:rPr>
                        <a:t>La contraseña actual deberá de corresponder al usuario logueado.</a:t>
                      </a:r>
                      <a:endParaRPr lang="es-MX" sz="1400">
                        <a:solidFill>
                          <a:schemeClr val="bg1"/>
                        </a:solidFill>
                        <a:effectLst/>
                        <a:latin typeface="Maven Pro" panose="020B0604020202020204" charset="0"/>
                      </a:endParaRPr>
                    </a:p>
                    <a:p>
                      <a:pPr algn="just">
                        <a:lnSpc>
                          <a:spcPct val="150000"/>
                        </a:lnSpc>
                        <a:spcAft>
                          <a:spcPts val="0"/>
                        </a:spcAft>
                      </a:pPr>
                      <a:r>
                        <a:rPr lang="es-MX" sz="1050">
                          <a:solidFill>
                            <a:schemeClr val="bg1"/>
                          </a:solidFill>
                          <a:effectLst/>
                          <a:latin typeface="Maven Pro" panose="020B0604020202020204" charset="0"/>
                        </a:rPr>
                        <a:t> Las nuevas contraseñas deberán coincidir.</a:t>
                      </a:r>
                      <a:endParaRPr lang="es-MX" sz="1400">
                        <a:solidFill>
                          <a:schemeClr val="bg1"/>
                        </a:solidFill>
                        <a:effectLst/>
                        <a:latin typeface="Maven Pro" panose="020B0604020202020204" charset="0"/>
                      </a:endParaRPr>
                    </a:p>
                    <a:p>
                      <a:pPr algn="just">
                        <a:lnSpc>
                          <a:spcPct val="150000"/>
                        </a:lnSpc>
                        <a:spcAft>
                          <a:spcPts val="0"/>
                        </a:spcAft>
                      </a:pPr>
                      <a:r>
                        <a:rPr lang="es-MX" sz="1050">
                          <a:solidFill>
                            <a:schemeClr val="bg1"/>
                          </a:solidFill>
                          <a:effectLst/>
                          <a:latin typeface="Maven Pro" panose="020B0604020202020204" charset="0"/>
                        </a:rPr>
                        <a:t>La nueva contraseña deberá cumplir con el formato (Al menos una mayúscula, mínimo 8 caracteres y que tenga al menos un número)</a:t>
                      </a:r>
                      <a:endParaRPr lang="es-MX" sz="14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5029" marR="65029" marT="0" marB="0"/>
                </a:tc>
                <a:extLst>
                  <a:ext uri="{0D108BD9-81ED-4DB2-BD59-A6C34878D82A}">
                    <a16:rowId xmlns:a16="http://schemas.microsoft.com/office/drawing/2014/main" val="2248238008"/>
                  </a:ext>
                </a:extLst>
              </a:tr>
              <a:tr h="1708150">
                <a:tc>
                  <a:txBody>
                    <a:bodyPr/>
                    <a:lstStyle/>
                    <a:p>
                      <a:pPr algn="just">
                        <a:lnSpc>
                          <a:spcPct val="150000"/>
                        </a:lnSpc>
                        <a:spcAft>
                          <a:spcPts val="0"/>
                        </a:spcAft>
                      </a:pPr>
                      <a:r>
                        <a:rPr lang="es-MX" sz="1050">
                          <a:solidFill>
                            <a:schemeClr val="bg1"/>
                          </a:solidFill>
                          <a:effectLst/>
                          <a:latin typeface="Maven Pro" panose="020B0604020202020204" charset="0"/>
                        </a:rPr>
                        <a:t>Como administrador quiero poder ver mi perfil y tener la posibilidad de modificarlo.</a:t>
                      </a:r>
                      <a:endParaRPr lang="es-MX" sz="14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5029" marR="65029" marT="0" marB="0"/>
                </a:tc>
                <a:tc>
                  <a:txBody>
                    <a:bodyPr/>
                    <a:lstStyle/>
                    <a:p>
                      <a:pPr algn="just">
                        <a:lnSpc>
                          <a:spcPct val="150000"/>
                        </a:lnSpc>
                        <a:spcAft>
                          <a:spcPts val="0"/>
                        </a:spcAft>
                      </a:pPr>
                      <a:r>
                        <a:rPr lang="es-MX" sz="1050">
                          <a:solidFill>
                            <a:schemeClr val="bg1"/>
                          </a:solidFill>
                          <a:effectLst/>
                          <a:latin typeface="Maven Pro" panose="020B0604020202020204" charset="0"/>
                        </a:rPr>
                        <a:t>Perfil</a:t>
                      </a:r>
                      <a:endParaRPr lang="es-MX" sz="14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5029" marR="65029" marT="0" marB="0"/>
                </a:tc>
                <a:tc>
                  <a:txBody>
                    <a:bodyPr/>
                    <a:lstStyle/>
                    <a:p>
                      <a:pPr algn="just">
                        <a:lnSpc>
                          <a:spcPct val="150000"/>
                        </a:lnSpc>
                        <a:spcAft>
                          <a:spcPts val="0"/>
                        </a:spcAft>
                      </a:pPr>
                      <a:r>
                        <a:rPr lang="es-MX" sz="1050">
                          <a:solidFill>
                            <a:schemeClr val="bg1"/>
                          </a:solidFill>
                          <a:effectLst/>
                          <a:latin typeface="Maven Pro" panose="020B0604020202020204" charset="0"/>
                        </a:rPr>
                        <a:t>6</a:t>
                      </a:r>
                      <a:endParaRPr lang="es-MX" sz="14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5029" marR="65029" marT="0" marB="0"/>
                </a:tc>
                <a:tc>
                  <a:txBody>
                    <a:bodyPr/>
                    <a:lstStyle/>
                    <a:p>
                      <a:pPr algn="just">
                        <a:lnSpc>
                          <a:spcPct val="150000"/>
                        </a:lnSpc>
                        <a:spcAft>
                          <a:spcPts val="0"/>
                        </a:spcAft>
                      </a:pPr>
                      <a:r>
                        <a:rPr lang="es-MX" sz="1050">
                          <a:solidFill>
                            <a:schemeClr val="bg1"/>
                          </a:solidFill>
                          <a:effectLst/>
                          <a:latin typeface="Maven Pro" panose="020B0604020202020204" charset="0"/>
                        </a:rPr>
                        <a:t>El administrador tendrá la posibilidad de ver los datos de su perfil, los cuales serán:</a:t>
                      </a:r>
                      <a:br>
                        <a:rPr lang="es-MX" sz="1050">
                          <a:solidFill>
                            <a:schemeClr val="bg1"/>
                          </a:solidFill>
                          <a:effectLst/>
                          <a:latin typeface="Maven Pro" panose="020B0604020202020204" charset="0"/>
                        </a:rPr>
                      </a:br>
                      <a:r>
                        <a:rPr lang="es-MX" sz="1050">
                          <a:solidFill>
                            <a:schemeClr val="bg1"/>
                          </a:solidFill>
                          <a:effectLst/>
                          <a:latin typeface="Maven Pro" panose="020B0604020202020204" charset="0"/>
                        </a:rPr>
                        <a:t>- Nombre</a:t>
                      </a:r>
                      <a:endParaRPr lang="es-MX" sz="1400">
                        <a:solidFill>
                          <a:schemeClr val="bg1"/>
                        </a:solidFill>
                        <a:effectLst/>
                        <a:latin typeface="Maven Pro" panose="020B0604020202020204" charset="0"/>
                      </a:endParaRPr>
                    </a:p>
                    <a:p>
                      <a:pPr algn="just">
                        <a:lnSpc>
                          <a:spcPct val="150000"/>
                        </a:lnSpc>
                        <a:spcAft>
                          <a:spcPts val="0"/>
                        </a:spcAft>
                      </a:pPr>
                      <a:r>
                        <a:rPr lang="es-MX" sz="1050">
                          <a:solidFill>
                            <a:schemeClr val="bg1"/>
                          </a:solidFill>
                          <a:effectLst/>
                          <a:latin typeface="Maven Pro" panose="020B0604020202020204" charset="0"/>
                        </a:rPr>
                        <a:t>- Foto</a:t>
                      </a:r>
                      <a:endParaRPr lang="es-MX" sz="1400">
                        <a:solidFill>
                          <a:schemeClr val="bg1"/>
                        </a:solidFill>
                        <a:effectLst/>
                        <a:latin typeface="Maven Pro" panose="020B0604020202020204" charset="0"/>
                      </a:endParaRPr>
                    </a:p>
                    <a:p>
                      <a:pPr algn="just">
                        <a:lnSpc>
                          <a:spcPct val="150000"/>
                        </a:lnSpc>
                        <a:spcAft>
                          <a:spcPts val="0"/>
                        </a:spcAft>
                      </a:pPr>
                      <a:r>
                        <a:rPr lang="es-MX" sz="1050">
                          <a:solidFill>
                            <a:schemeClr val="bg1"/>
                          </a:solidFill>
                          <a:effectLst/>
                          <a:latin typeface="Maven Pro" panose="020B0604020202020204" charset="0"/>
                        </a:rPr>
                        <a:t>- Tipo de usuario</a:t>
                      </a:r>
                      <a:endParaRPr lang="es-MX" sz="1400">
                        <a:solidFill>
                          <a:schemeClr val="bg1"/>
                        </a:solidFill>
                        <a:effectLst/>
                        <a:latin typeface="Maven Pro" panose="020B0604020202020204" charset="0"/>
                      </a:endParaRPr>
                    </a:p>
                    <a:p>
                      <a:pPr algn="just">
                        <a:lnSpc>
                          <a:spcPct val="150000"/>
                        </a:lnSpc>
                        <a:spcAft>
                          <a:spcPts val="0"/>
                        </a:spcAft>
                      </a:pPr>
                      <a:r>
                        <a:rPr lang="es-MX" sz="1050">
                          <a:solidFill>
                            <a:schemeClr val="bg1"/>
                          </a:solidFill>
                          <a:effectLst/>
                          <a:latin typeface="Maven Pro" panose="020B0604020202020204" charset="0"/>
                        </a:rPr>
                        <a:t>- Fecha de nacimiento</a:t>
                      </a:r>
                      <a:endParaRPr lang="es-MX" sz="1400">
                        <a:solidFill>
                          <a:schemeClr val="bg1"/>
                        </a:solidFill>
                        <a:effectLst/>
                        <a:latin typeface="Maven Pro" panose="020B0604020202020204" charset="0"/>
                      </a:endParaRPr>
                    </a:p>
                    <a:p>
                      <a:pPr algn="just">
                        <a:lnSpc>
                          <a:spcPct val="150000"/>
                        </a:lnSpc>
                        <a:spcAft>
                          <a:spcPts val="0"/>
                        </a:spcAft>
                      </a:pPr>
                      <a:r>
                        <a:rPr lang="es-MX" sz="1050">
                          <a:solidFill>
                            <a:schemeClr val="bg1"/>
                          </a:solidFill>
                          <a:effectLst/>
                          <a:latin typeface="Maven Pro" panose="020B0604020202020204" charset="0"/>
                        </a:rPr>
                        <a:t>- Correo electrónico</a:t>
                      </a:r>
                      <a:endParaRPr lang="es-MX" sz="14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5029" marR="65029" marT="0" marB="0"/>
                </a:tc>
                <a:tc>
                  <a:txBody>
                    <a:bodyPr/>
                    <a:lstStyle/>
                    <a:p>
                      <a:pPr algn="just">
                        <a:lnSpc>
                          <a:spcPct val="150000"/>
                        </a:lnSpc>
                        <a:spcAft>
                          <a:spcPts val="0"/>
                        </a:spcAft>
                      </a:pPr>
                      <a:r>
                        <a:rPr lang="es-MX" sz="1050" dirty="0">
                          <a:solidFill>
                            <a:schemeClr val="bg1"/>
                          </a:solidFill>
                          <a:effectLst/>
                          <a:latin typeface="Maven Pro" panose="020B0604020202020204" charset="0"/>
                        </a:rPr>
                        <a:t>El correo electrónico no se podrá modificar ya que es el medio de acceso al sistema (</a:t>
                      </a:r>
                      <a:r>
                        <a:rPr lang="es-MX" sz="1050" dirty="0" err="1">
                          <a:solidFill>
                            <a:schemeClr val="bg1"/>
                          </a:solidFill>
                          <a:effectLst/>
                          <a:latin typeface="Maven Pro" panose="020B0604020202020204" charset="0"/>
                        </a:rPr>
                        <a:t>user</a:t>
                      </a:r>
                      <a:r>
                        <a:rPr lang="es-MX" sz="1050" dirty="0">
                          <a:solidFill>
                            <a:schemeClr val="bg1"/>
                          </a:solidFill>
                          <a:effectLst/>
                          <a:latin typeface="Maven Pro" panose="020B0604020202020204" charset="0"/>
                        </a:rPr>
                        <a:t>), en el caso que el usuario deba hacer este cambio tendrá que solicitarlo a los propietarios de la plataforma (soporte). </a:t>
                      </a:r>
                      <a:endParaRPr lang="es-MX" sz="1400" dirty="0">
                        <a:solidFill>
                          <a:schemeClr val="bg1"/>
                        </a:solidFill>
                        <a:effectLst/>
                        <a:latin typeface="Maven Pro" panose="020B0604020202020204" charset="0"/>
                      </a:endParaRPr>
                    </a:p>
                    <a:p>
                      <a:pPr algn="just">
                        <a:lnSpc>
                          <a:spcPct val="150000"/>
                        </a:lnSpc>
                        <a:spcAft>
                          <a:spcPts val="0"/>
                        </a:spcAft>
                      </a:pPr>
                      <a:r>
                        <a:rPr lang="es-MX" sz="1050" dirty="0">
                          <a:solidFill>
                            <a:schemeClr val="bg1"/>
                          </a:solidFill>
                          <a:effectLst/>
                          <a:latin typeface="Maven Pro" panose="020B0604020202020204" charset="0"/>
                        </a:rPr>
                        <a:t>Se guardará un historial de cambios de los datos del perfil.</a:t>
                      </a:r>
                      <a:endParaRPr lang="es-MX" sz="1400" dirty="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5029" marR="65029" marT="0" marB="0"/>
                </a:tc>
                <a:extLst>
                  <a:ext uri="{0D108BD9-81ED-4DB2-BD59-A6C34878D82A}">
                    <a16:rowId xmlns:a16="http://schemas.microsoft.com/office/drawing/2014/main" val="465473540"/>
                  </a:ext>
                </a:extLst>
              </a:tr>
            </a:tbl>
          </a:graphicData>
        </a:graphic>
      </p:graphicFrame>
    </p:spTree>
    <p:extLst>
      <p:ext uri="{BB962C8B-B14F-4D97-AF65-F5344CB8AC3E}">
        <p14:creationId xmlns:p14="http://schemas.microsoft.com/office/powerpoint/2010/main" val="262113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 name="Google Shape;466;p26">
            <a:extLst>
              <a:ext uri="{FF2B5EF4-FFF2-40B4-BE49-F238E27FC236}">
                <a16:creationId xmlns:a16="http://schemas.microsoft.com/office/drawing/2014/main" id="{D4E23A4B-A6BE-475A-A885-84A32EBB9E86}"/>
              </a:ext>
            </a:extLst>
          </p:cNvPr>
          <p:cNvSpPr txBox="1">
            <a:spLocks/>
          </p:cNvSpPr>
          <p:nvPr/>
        </p:nvSpPr>
        <p:spPr>
          <a:xfrm>
            <a:off x="551655" y="382680"/>
            <a:ext cx="539696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s-MX" dirty="0"/>
              <a:t>3.2. Funciones</a:t>
            </a:r>
          </a:p>
        </p:txBody>
      </p:sp>
      <p:graphicFrame>
        <p:nvGraphicFramePr>
          <p:cNvPr id="2" name="Tabla 1">
            <a:extLst>
              <a:ext uri="{FF2B5EF4-FFF2-40B4-BE49-F238E27FC236}">
                <a16:creationId xmlns:a16="http://schemas.microsoft.com/office/drawing/2014/main" id="{4BD1B54C-BC5C-4BAB-928C-58B594890A92}"/>
              </a:ext>
            </a:extLst>
          </p:cNvPr>
          <p:cNvGraphicFramePr>
            <a:graphicFrameLocks noGrp="1"/>
          </p:cNvGraphicFramePr>
          <p:nvPr>
            <p:extLst>
              <p:ext uri="{D42A27DB-BD31-4B8C-83A1-F6EECF244321}">
                <p14:modId xmlns:p14="http://schemas.microsoft.com/office/powerpoint/2010/main" val="1940705601"/>
              </p:ext>
            </p:extLst>
          </p:nvPr>
        </p:nvGraphicFramePr>
        <p:xfrm>
          <a:off x="551655" y="1217707"/>
          <a:ext cx="8158005" cy="3678747"/>
        </p:xfrm>
        <a:graphic>
          <a:graphicData uri="http://schemas.openxmlformats.org/drawingml/2006/table">
            <a:tbl>
              <a:tblPr firstRow="1" firstCol="1" bandRow="1">
                <a:tableStyleId>{8EC7EB40-30A3-40D1-A3A5-775EA5EDDB03}</a:tableStyleId>
              </a:tblPr>
              <a:tblGrid>
                <a:gridCol w="1863551">
                  <a:extLst>
                    <a:ext uri="{9D8B030D-6E8A-4147-A177-3AD203B41FA5}">
                      <a16:colId xmlns:a16="http://schemas.microsoft.com/office/drawing/2014/main" val="2195790018"/>
                    </a:ext>
                  </a:extLst>
                </a:gridCol>
                <a:gridCol w="1055699">
                  <a:extLst>
                    <a:ext uri="{9D8B030D-6E8A-4147-A177-3AD203B41FA5}">
                      <a16:colId xmlns:a16="http://schemas.microsoft.com/office/drawing/2014/main" val="2641219041"/>
                    </a:ext>
                  </a:extLst>
                </a:gridCol>
                <a:gridCol w="339616">
                  <a:extLst>
                    <a:ext uri="{9D8B030D-6E8A-4147-A177-3AD203B41FA5}">
                      <a16:colId xmlns:a16="http://schemas.microsoft.com/office/drawing/2014/main" val="1539175235"/>
                    </a:ext>
                  </a:extLst>
                </a:gridCol>
                <a:gridCol w="2406214">
                  <a:extLst>
                    <a:ext uri="{9D8B030D-6E8A-4147-A177-3AD203B41FA5}">
                      <a16:colId xmlns:a16="http://schemas.microsoft.com/office/drawing/2014/main" val="684022445"/>
                    </a:ext>
                  </a:extLst>
                </a:gridCol>
                <a:gridCol w="2492925">
                  <a:extLst>
                    <a:ext uri="{9D8B030D-6E8A-4147-A177-3AD203B41FA5}">
                      <a16:colId xmlns:a16="http://schemas.microsoft.com/office/drawing/2014/main" val="4243642175"/>
                    </a:ext>
                  </a:extLst>
                </a:gridCol>
              </a:tblGrid>
              <a:tr h="186055">
                <a:tc>
                  <a:txBody>
                    <a:bodyPr/>
                    <a:lstStyle/>
                    <a:p>
                      <a:pPr algn="just">
                        <a:lnSpc>
                          <a:spcPct val="150000"/>
                        </a:lnSpc>
                        <a:spcAft>
                          <a:spcPts val="0"/>
                        </a:spcAft>
                      </a:pPr>
                      <a:r>
                        <a:rPr lang="es-MX" sz="1100">
                          <a:solidFill>
                            <a:schemeClr val="bg1"/>
                          </a:solidFill>
                          <a:effectLst/>
                          <a:latin typeface="Maven Pro" panose="020B0604020202020204" charset="0"/>
                        </a:rPr>
                        <a:t>Como administrador quiero poder registrar membresías</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MX" sz="1100">
                          <a:solidFill>
                            <a:schemeClr val="bg1"/>
                          </a:solidFill>
                          <a:effectLst/>
                          <a:latin typeface="Maven Pro" panose="020B0604020202020204" charset="0"/>
                        </a:rPr>
                        <a:t>Registro de membresías</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7</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El administrador podrá registrar las membresías de acuerdo con los datos:</a:t>
                      </a:r>
                      <a:endParaRPr lang="es-MX" sz="1600">
                        <a:solidFill>
                          <a:schemeClr val="bg1"/>
                        </a:solidFill>
                        <a:effectLst/>
                        <a:latin typeface="Maven Pro" panose="020B0604020202020204" charset="0"/>
                      </a:endParaRPr>
                    </a:p>
                    <a:p>
                      <a:pPr algn="just">
                        <a:lnSpc>
                          <a:spcPct val="150000"/>
                        </a:lnSpc>
                        <a:spcAft>
                          <a:spcPts val="0"/>
                        </a:spcAft>
                      </a:pPr>
                      <a:r>
                        <a:rPr lang="es-MX" sz="1100">
                          <a:solidFill>
                            <a:schemeClr val="bg1"/>
                          </a:solidFill>
                          <a:effectLst/>
                          <a:latin typeface="Maven Pro" panose="020B0604020202020204" charset="0"/>
                        </a:rPr>
                        <a:t>(Aquí los datos de la misma)</a:t>
                      </a:r>
                      <a:endParaRPr lang="es-MX" sz="1600">
                        <a:solidFill>
                          <a:schemeClr val="bg1"/>
                        </a:solidFill>
                        <a:effectLst/>
                        <a:latin typeface="Maven Pro" panose="020B0604020202020204" charset="0"/>
                      </a:endParaRPr>
                    </a:p>
                    <a:p>
                      <a:pPr algn="just">
                        <a:lnSpc>
                          <a:spcPct val="150000"/>
                        </a:lnSpc>
                        <a:spcAft>
                          <a:spcPts val="0"/>
                        </a:spcAft>
                      </a:pPr>
                      <a:r>
                        <a:rPr lang="es-MX" sz="1100">
                          <a:solidFill>
                            <a:schemeClr val="bg1"/>
                          </a:solidFill>
                          <a:effectLst/>
                          <a:latin typeface="Maven Pro" panose="020B0604020202020204" charset="0"/>
                        </a:rPr>
                        <a:t>- Nombre</a:t>
                      </a:r>
                      <a:endParaRPr lang="es-MX" sz="1600">
                        <a:solidFill>
                          <a:schemeClr val="bg1"/>
                        </a:solidFill>
                        <a:effectLst/>
                        <a:latin typeface="Maven Pro" panose="020B0604020202020204" charset="0"/>
                      </a:endParaRPr>
                    </a:p>
                    <a:p>
                      <a:pPr algn="just">
                        <a:lnSpc>
                          <a:spcPct val="150000"/>
                        </a:lnSpc>
                        <a:spcAft>
                          <a:spcPts val="0"/>
                        </a:spcAft>
                      </a:pPr>
                      <a:r>
                        <a:rPr lang="es-MX" sz="1100">
                          <a:solidFill>
                            <a:schemeClr val="bg1"/>
                          </a:solidFill>
                          <a:effectLst/>
                          <a:latin typeface="Maven Pro" panose="020B0604020202020204" charset="0"/>
                        </a:rPr>
                        <a:t>- Descripción</a:t>
                      </a:r>
                      <a:endParaRPr lang="es-MX" sz="1600">
                        <a:solidFill>
                          <a:schemeClr val="bg1"/>
                        </a:solidFill>
                        <a:effectLst/>
                        <a:latin typeface="Maven Pro" panose="020B0604020202020204" charset="0"/>
                      </a:endParaRPr>
                    </a:p>
                    <a:p>
                      <a:pPr algn="just">
                        <a:lnSpc>
                          <a:spcPct val="150000"/>
                        </a:lnSpc>
                        <a:spcAft>
                          <a:spcPts val="0"/>
                        </a:spcAft>
                      </a:pPr>
                      <a:r>
                        <a:rPr lang="es-MX" sz="1100">
                          <a:solidFill>
                            <a:schemeClr val="bg1"/>
                          </a:solidFill>
                          <a:effectLst/>
                          <a:latin typeface="Maven Pro" panose="020B0604020202020204" charset="0"/>
                        </a:rPr>
                        <a:t>- Precio</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Todos los campos deben estar completamente rellenados.</a:t>
                      </a:r>
                      <a:endParaRPr lang="es-MX" sz="1600">
                        <a:solidFill>
                          <a:schemeClr val="bg1"/>
                        </a:solidFill>
                        <a:effectLst/>
                        <a:latin typeface="Maven Pro" panose="020B0604020202020204" charset="0"/>
                      </a:endParaRPr>
                    </a:p>
                    <a:p>
                      <a:pPr algn="just">
                        <a:lnSpc>
                          <a:spcPct val="150000"/>
                        </a:lnSpc>
                        <a:spcAft>
                          <a:spcPts val="0"/>
                        </a:spcAft>
                      </a:pPr>
                      <a:r>
                        <a:rPr lang="es-MX" sz="1100">
                          <a:solidFill>
                            <a:schemeClr val="bg1"/>
                          </a:solidFill>
                          <a:effectLst/>
                          <a:latin typeface="Maven Pro" panose="020B0604020202020204" charset="0"/>
                        </a:rPr>
                        <a:t>El nombre de la membresía no se puede repetir.</a:t>
                      </a:r>
                      <a:endParaRPr lang="es-MX" sz="1600">
                        <a:solidFill>
                          <a:schemeClr val="bg1"/>
                        </a:solidFill>
                        <a:effectLst/>
                        <a:latin typeface="Maven Pro" panose="020B0604020202020204" charset="0"/>
                      </a:endParaRPr>
                    </a:p>
                    <a:p>
                      <a:pPr algn="just">
                        <a:lnSpc>
                          <a:spcPct val="150000"/>
                        </a:lnSpc>
                        <a:spcAft>
                          <a:spcPts val="0"/>
                        </a:spcAft>
                      </a:pPr>
                      <a:r>
                        <a:rPr lang="es-MX" sz="1100">
                          <a:solidFill>
                            <a:schemeClr val="bg1"/>
                          </a:solidFill>
                          <a:effectLst/>
                          <a:latin typeface="Maven Pro" panose="020B0604020202020204" charset="0"/>
                        </a:rPr>
                        <a:t>El precio no puede ser menor a 0.</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1967509"/>
                  </a:ext>
                </a:extLst>
              </a:tr>
              <a:tr h="186055">
                <a:tc>
                  <a:txBody>
                    <a:bodyPr/>
                    <a:lstStyle/>
                    <a:p>
                      <a:pPr algn="just">
                        <a:lnSpc>
                          <a:spcPct val="150000"/>
                        </a:lnSpc>
                        <a:spcAft>
                          <a:spcPts val="0"/>
                        </a:spcAft>
                      </a:pPr>
                      <a:r>
                        <a:rPr lang="es-MX" sz="1100">
                          <a:solidFill>
                            <a:schemeClr val="bg1"/>
                          </a:solidFill>
                          <a:effectLst/>
                          <a:latin typeface="Maven Pro" panose="020B0604020202020204" charset="0"/>
                        </a:rPr>
                        <a:t> </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MX" sz="1100">
                          <a:solidFill>
                            <a:schemeClr val="bg1"/>
                          </a:solidFill>
                          <a:effectLst/>
                          <a:latin typeface="Maven Pro" panose="020B0604020202020204" charset="0"/>
                        </a:rPr>
                        <a:t> </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7.1</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El administrador podrá visualizar el registro de todas las membresías existentes, con todos los datos.</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El listado se mostrará de la membresía más económica a la de precio superior.</a:t>
                      </a:r>
                      <a:endParaRPr lang="es-MX" sz="1600">
                        <a:solidFill>
                          <a:schemeClr val="bg1"/>
                        </a:solidFill>
                        <a:effectLst/>
                        <a:latin typeface="Maven Pro" panose="020B0604020202020204" charset="0"/>
                      </a:endParaRPr>
                    </a:p>
                    <a:p>
                      <a:pPr algn="just">
                        <a:lnSpc>
                          <a:spcPct val="150000"/>
                        </a:lnSpc>
                        <a:spcAft>
                          <a:spcPts val="0"/>
                        </a:spcAft>
                      </a:pPr>
                      <a:r>
                        <a:rPr lang="es-MX" sz="1100">
                          <a:solidFill>
                            <a:schemeClr val="bg1"/>
                          </a:solidFill>
                          <a:effectLst/>
                          <a:latin typeface="Maven Pro" panose="020B0604020202020204" charset="0"/>
                        </a:rPr>
                        <a:t> </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2238639"/>
                  </a:ext>
                </a:extLst>
              </a:tr>
              <a:tr h="186055">
                <a:tc>
                  <a:txBody>
                    <a:bodyPr/>
                    <a:lstStyle/>
                    <a:p>
                      <a:pPr algn="just">
                        <a:lnSpc>
                          <a:spcPct val="150000"/>
                        </a:lnSpc>
                        <a:spcAft>
                          <a:spcPts val="0"/>
                        </a:spcAft>
                      </a:pPr>
                      <a:r>
                        <a:rPr lang="es-MX" sz="1100">
                          <a:solidFill>
                            <a:schemeClr val="bg1"/>
                          </a:solidFill>
                          <a:effectLst/>
                          <a:latin typeface="Maven Pro" panose="020B0604020202020204" charset="0"/>
                        </a:rPr>
                        <a:t> </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MX" sz="1100">
                          <a:solidFill>
                            <a:schemeClr val="bg1"/>
                          </a:solidFill>
                          <a:effectLst/>
                          <a:latin typeface="Maven Pro" panose="020B0604020202020204" charset="0"/>
                        </a:rPr>
                        <a:t> </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7.2</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El administrador podrá editar la membresía únicamente en el campo precio. </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dirty="0">
                          <a:solidFill>
                            <a:schemeClr val="bg1"/>
                          </a:solidFill>
                          <a:effectLst/>
                          <a:latin typeface="Maven Pro" panose="020B0604020202020204" charset="0"/>
                        </a:rPr>
                        <a:t>Se debe seleccionar al menos una membresía.</a:t>
                      </a:r>
                      <a:endParaRPr lang="es-MX" sz="1600" dirty="0">
                        <a:solidFill>
                          <a:schemeClr val="bg1"/>
                        </a:solidFill>
                        <a:effectLst/>
                        <a:latin typeface="Maven Pro" panose="020B0604020202020204" charset="0"/>
                      </a:endParaRPr>
                    </a:p>
                    <a:p>
                      <a:pPr algn="just">
                        <a:lnSpc>
                          <a:spcPct val="150000"/>
                        </a:lnSpc>
                        <a:spcAft>
                          <a:spcPts val="0"/>
                        </a:spcAft>
                      </a:pPr>
                      <a:r>
                        <a:rPr lang="es-MX" sz="1100" dirty="0">
                          <a:solidFill>
                            <a:schemeClr val="bg1"/>
                          </a:solidFill>
                          <a:effectLst/>
                          <a:latin typeface="Maven Pro" panose="020B0604020202020204" charset="0"/>
                        </a:rPr>
                        <a:t>El precio nuevo tiene que ser mayor o igual a 0.</a:t>
                      </a:r>
                      <a:endParaRPr lang="es-MX" sz="1600" dirty="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4456809"/>
                  </a:ext>
                </a:extLst>
              </a:tr>
            </a:tbl>
          </a:graphicData>
        </a:graphic>
      </p:graphicFrame>
    </p:spTree>
    <p:extLst>
      <p:ext uri="{BB962C8B-B14F-4D97-AF65-F5344CB8AC3E}">
        <p14:creationId xmlns:p14="http://schemas.microsoft.com/office/powerpoint/2010/main" val="39715267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 name="Google Shape;466;p26">
            <a:extLst>
              <a:ext uri="{FF2B5EF4-FFF2-40B4-BE49-F238E27FC236}">
                <a16:creationId xmlns:a16="http://schemas.microsoft.com/office/drawing/2014/main" id="{D4E23A4B-A6BE-475A-A885-84A32EBB9E86}"/>
              </a:ext>
            </a:extLst>
          </p:cNvPr>
          <p:cNvSpPr txBox="1">
            <a:spLocks/>
          </p:cNvSpPr>
          <p:nvPr/>
        </p:nvSpPr>
        <p:spPr>
          <a:xfrm>
            <a:off x="551655" y="382680"/>
            <a:ext cx="539696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s-MX" dirty="0"/>
              <a:t>3.2. Funciones</a:t>
            </a:r>
          </a:p>
        </p:txBody>
      </p:sp>
      <p:graphicFrame>
        <p:nvGraphicFramePr>
          <p:cNvPr id="3" name="Tabla 2">
            <a:extLst>
              <a:ext uri="{FF2B5EF4-FFF2-40B4-BE49-F238E27FC236}">
                <a16:creationId xmlns:a16="http://schemas.microsoft.com/office/drawing/2014/main" id="{2F658E03-AF5B-467D-AAE8-4B707B55D76C}"/>
              </a:ext>
            </a:extLst>
          </p:cNvPr>
          <p:cNvGraphicFramePr>
            <a:graphicFrameLocks noGrp="1"/>
          </p:cNvGraphicFramePr>
          <p:nvPr>
            <p:extLst>
              <p:ext uri="{D42A27DB-BD31-4B8C-83A1-F6EECF244321}">
                <p14:modId xmlns:p14="http://schemas.microsoft.com/office/powerpoint/2010/main" val="3244448844"/>
              </p:ext>
            </p:extLst>
          </p:nvPr>
        </p:nvGraphicFramePr>
        <p:xfrm>
          <a:off x="551656" y="1187227"/>
          <a:ext cx="8158004" cy="3678747"/>
        </p:xfrm>
        <a:graphic>
          <a:graphicData uri="http://schemas.openxmlformats.org/drawingml/2006/table">
            <a:tbl>
              <a:tblPr firstRow="1" firstCol="1" bandRow="1">
                <a:tableStyleId>{8EC7EB40-30A3-40D1-A3A5-775EA5EDDB03}</a:tableStyleId>
              </a:tblPr>
              <a:tblGrid>
                <a:gridCol w="1863551">
                  <a:extLst>
                    <a:ext uri="{9D8B030D-6E8A-4147-A177-3AD203B41FA5}">
                      <a16:colId xmlns:a16="http://schemas.microsoft.com/office/drawing/2014/main" val="1758904940"/>
                    </a:ext>
                  </a:extLst>
                </a:gridCol>
                <a:gridCol w="1055699">
                  <a:extLst>
                    <a:ext uri="{9D8B030D-6E8A-4147-A177-3AD203B41FA5}">
                      <a16:colId xmlns:a16="http://schemas.microsoft.com/office/drawing/2014/main" val="151579644"/>
                    </a:ext>
                  </a:extLst>
                </a:gridCol>
                <a:gridCol w="339616">
                  <a:extLst>
                    <a:ext uri="{9D8B030D-6E8A-4147-A177-3AD203B41FA5}">
                      <a16:colId xmlns:a16="http://schemas.microsoft.com/office/drawing/2014/main" val="586880136"/>
                    </a:ext>
                  </a:extLst>
                </a:gridCol>
                <a:gridCol w="2406214">
                  <a:extLst>
                    <a:ext uri="{9D8B030D-6E8A-4147-A177-3AD203B41FA5}">
                      <a16:colId xmlns:a16="http://schemas.microsoft.com/office/drawing/2014/main" val="1479813551"/>
                    </a:ext>
                  </a:extLst>
                </a:gridCol>
                <a:gridCol w="2492924">
                  <a:extLst>
                    <a:ext uri="{9D8B030D-6E8A-4147-A177-3AD203B41FA5}">
                      <a16:colId xmlns:a16="http://schemas.microsoft.com/office/drawing/2014/main" val="450870955"/>
                    </a:ext>
                  </a:extLst>
                </a:gridCol>
              </a:tblGrid>
              <a:tr h="186055">
                <a:tc>
                  <a:txBody>
                    <a:bodyPr/>
                    <a:lstStyle/>
                    <a:p>
                      <a:pPr algn="just">
                        <a:lnSpc>
                          <a:spcPct val="150000"/>
                        </a:lnSpc>
                        <a:spcAft>
                          <a:spcPts val="0"/>
                        </a:spcAft>
                      </a:pPr>
                      <a:r>
                        <a:rPr lang="es-MX" sz="1100">
                          <a:solidFill>
                            <a:schemeClr val="bg1"/>
                          </a:solidFill>
                          <a:effectLst/>
                          <a:latin typeface="Maven Pro" panose="020B0604020202020204" charset="0"/>
                        </a:rPr>
                        <a:t> </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MX" sz="1100">
                          <a:solidFill>
                            <a:schemeClr val="bg1"/>
                          </a:solidFill>
                          <a:effectLst/>
                          <a:latin typeface="Maven Pro" panose="020B0604020202020204" charset="0"/>
                        </a:rPr>
                        <a:t> </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7.3</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El administrador podrá eliminar la membresía que quiera.</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No se podrá eliminar la membresía si es asignada por un cliente.</a:t>
                      </a:r>
                      <a:endParaRPr lang="es-MX" sz="1600">
                        <a:solidFill>
                          <a:schemeClr val="bg1"/>
                        </a:solidFill>
                        <a:effectLst/>
                        <a:latin typeface="Maven Pro" panose="020B0604020202020204" charset="0"/>
                      </a:endParaRPr>
                    </a:p>
                    <a:p>
                      <a:pPr algn="just">
                        <a:lnSpc>
                          <a:spcPct val="150000"/>
                        </a:lnSpc>
                        <a:spcAft>
                          <a:spcPts val="0"/>
                        </a:spcAft>
                      </a:pPr>
                      <a:r>
                        <a:rPr lang="es-MX" sz="1100">
                          <a:solidFill>
                            <a:schemeClr val="bg1"/>
                          </a:solidFill>
                          <a:effectLst/>
                          <a:latin typeface="Maven Pro" panose="020B0604020202020204" charset="0"/>
                        </a:rPr>
                        <a:t>Se deberá confirmar que la membresía se quiere eliminar.</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6984767"/>
                  </a:ext>
                </a:extLst>
              </a:tr>
              <a:tr h="186055">
                <a:tc>
                  <a:txBody>
                    <a:bodyPr/>
                    <a:lstStyle/>
                    <a:p>
                      <a:pPr algn="just">
                        <a:lnSpc>
                          <a:spcPct val="150000"/>
                        </a:lnSpc>
                        <a:spcAft>
                          <a:spcPts val="0"/>
                        </a:spcAft>
                      </a:pPr>
                      <a:r>
                        <a:rPr lang="es-MX" sz="1100">
                          <a:solidFill>
                            <a:schemeClr val="bg1"/>
                          </a:solidFill>
                          <a:effectLst/>
                          <a:latin typeface="Maven Pro" panose="020B0604020202020204" charset="0"/>
                        </a:rPr>
                        <a:t>Como administrador quiero gestionar el inventario de los productos</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MX" sz="1100">
                          <a:solidFill>
                            <a:schemeClr val="bg1"/>
                          </a:solidFill>
                          <a:effectLst/>
                          <a:latin typeface="Maven Pro" panose="020B0604020202020204" charset="0"/>
                        </a:rPr>
                        <a:t>Administración de Inventario</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8</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El administrador podrá registrar productos:</a:t>
                      </a:r>
                      <a:br>
                        <a:rPr lang="es-MX" sz="1100">
                          <a:solidFill>
                            <a:schemeClr val="bg1"/>
                          </a:solidFill>
                          <a:effectLst/>
                          <a:latin typeface="Maven Pro" panose="020B0604020202020204" charset="0"/>
                        </a:rPr>
                      </a:br>
                      <a:r>
                        <a:rPr lang="es-MX" sz="1100">
                          <a:solidFill>
                            <a:schemeClr val="bg1"/>
                          </a:solidFill>
                          <a:effectLst/>
                          <a:latin typeface="Maven Pro" panose="020B0604020202020204" charset="0"/>
                        </a:rPr>
                        <a:t>- Nombre</a:t>
                      </a:r>
                      <a:endParaRPr lang="es-MX" sz="1600">
                        <a:solidFill>
                          <a:schemeClr val="bg1"/>
                        </a:solidFill>
                        <a:effectLst/>
                        <a:latin typeface="Maven Pro" panose="020B0604020202020204" charset="0"/>
                      </a:endParaRPr>
                    </a:p>
                    <a:p>
                      <a:pPr algn="just">
                        <a:lnSpc>
                          <a:spcPct val="150000"/>
                        </a:lnSpc>
                        <a:spcAft>
                          <a:spcPts val="0"/>
                        </a:spcAft>
                      </a:pPr>
                      <a:r>
                        <a:rPr lang="es-MX" sz="1100">
                          <a:solidFill>
                            <a:schemeClr val="bg1"/>
                          </a:solidFill>
                          <a:effectLst/>
                          <a:latin typeface="Maven Pro" panose="020B0604020202020204" charset="0"/>
                        </a:rPr>
                        <a:t>- Descripción</a:t>
                      </a:r>
                      <a:endParaRPr lang="es-MX" sz="1600">
                        <a:solidFill>
                          <a:schemeClr val="bg1"/>
                        </a:solidFill>
                        <a:effectLst/>
                        <a:latin typeface="Maven Pro" panose="020B0604020202020204" charset="0"/>
                      </a:endParaRPr>
                    </a:p>
                    <a:p>
                      <a:pPr algn="just">
                        <a:lnSpc>
                          <a:spcPct val="150000"/>
                        </a:lnSpc>
                        <a:spcAft>
                          <a:spcPts val="0"/>
                        </a:spcAft>
                      </a:pPr>
                      <a:r>
                        <a:rPr lang="es-MX" sz="1100">
                          <a:solidFill>
                            <a:schemeClr val="bg1"/>
                          </a:solidFill>
                          <a:effectLst/>
                          <a:latin typeface="Maven Pro" panose="020B0604020202020204" charset="0"/>
                        </a:rPr>
                        <a:t>- Precio de compra</a:t>
                      </a:r>
                      <a:endParaRPr lang="es-MX" sz="1600">
                        <a:solidFill>
                          <a:schemeClr val="bg1"/>
                        </a:solidFill>
                        <a:effectLst/>
                        <a:latin typeface="Maven Pro" panose="020B0604020202020204" charset="0"/>
                      </a:endParaRPr>
                    </a:p>
                    <a:p>
                      <a:pPr algn="just">
                        <a:lnSpc>
                          <a:spcPct val="150000"/>
                        </a:lnSpc>
                        <a:spcAft>
                          <a:spcPts val="0"/>
                        </a:spcAft>
                      </a:pPr>
                      <a:r>
                        <a:rPr lang="es-MX" sz="1100">
                          <a:solidFill>
                            <a:schemeClr val="bg1"/>
                          </a:solidFill>
                          <a:effectLst/>
                          <a:latin typeface="Maven Pro" panose="020B0604020202020204" charset="0"/>
                        </a:rPr>
                        <a:t>- Precio de venta</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Se deben rellenar los campos correctamente, validando la entrada de cada uno. </a:t>
                      </a:r>
                      <a:endParaRPr lang="es-MX" sz="1600">
                        <a:solidFill>
                          <a:schemeClr val="bg1"/>
                        </a:solidFill>
                        <a:effectLst/>
                        <a:latin typeface="Maven Pro" panose="020B0604020202020204" charset="0"/>
                      </a:endParaRPr>
                    </a:p>
                    <a:p>
                      <a:pPr algn="just">
                        <a:lnSpc>
                          <a:spcPct val="150000"/>
                        </a:lnSpc>
                        <a:spcAft>
                          <a:spcPts val="0"/>
                        </a:spcAft>
                      </a:pPr>
                      <a:r>
                        <a:rPr lang="es-MX" sz="1100">
                          <a:solidFill>
                            <a:schemeClr val="bg1"/>
                          </a:solidFill>
                          <a:effectLst/>
                          <a:latin typeface="Maven Pro" panose="020B0604020202020204" charset="0"/>
                        </a:rPr>
                        <a:t>El precio de compra y venta debe ser mayor a 0.</a:t>
                      </a:r>
                      <a:endParaRPr lang="es-MX" sz="1600">
                        <a:solidFill>
                          <a:schemeClr val="bg1"/>
                        </a:solidFill>
                        <a:effectLst/>
                        <a:latin typeface="Maven Pro" panose="020B0604020202020204" charset="0"/>
                      </a:endParaRPr>
                    </a:p>
                    <a:p>
                      <a:pPr algn="just">
                        <a:lnSpc>
                          <a:spcPct val="150000"/>
                        </a:lnSpc>
                        <a:spcAft>
                          <a:spcPts val="0"/>
                        </a:spcAft>
                      </a:pPr>
                      <a:r>
                        <a:rPr lang="es-MX" sz="1100">
                          <a:solidFill>
                            <a:schemeClr val="bg1"/>
                          </a:solidFill>
                          <a:effectLst/>
                          <a:latin typeface="Maven Pro" panose="020B0604020202020204" charset="0"/>
                        </a:rPr>
                        <a:t>El precio de venta no puede ser menor al de compra.</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6133746"/>
                  </a:ext>
                </a:extLst>
              </a:tr>
              <a:tr h="186055">
                <a:tc>
                  <a:txBody>
                    <a:bodyPr/>
                    <a:lstStyle/>
                    <a:p>
                      <a:pPr algn="just">
                        <a:lnSpc>
                          <a:spcPct val="150000"/>
                        </a:lnSpc>
                        <a:spcAft>
                          <a:spcPts val="0"/>
                        </a:spcAft>
                      </a:pPr>
                      <a:r>
                        <a:rPr lang="es-MX" sz="1100">
                          <a:solidFill>
                            <a:schemeClr val="bg1"/>
                          </a:solidFill>
                          <a:effectLst/>
                          <a:latin typeface="Maven Pro" panose="020B0604020202020204" charset="0"/>
                        </a:rPr>
                        <a:t> </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MX" sz="1100">
                          <a:solidFill>
                            <a:schemeClr val="bg1"/>
                          </a:solidFill>
                          <a:effectLst/>
                          <a:latin typeface="Maven Pro" panose="020B0604020202020204" charset="0"/>
                        </a:rPr>
                        <a:t> </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8.1</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El administrador podrá visualizar todos los productos que hay, tanto su existencia como la información de estos.</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dirty="0">
                          <a:solidFill>
                            <a:schemeClr val="bg1"/>
                          </a:solidFill>
                          <a:effectLst/>
                          <a:latin typeface="Maven Pro" panose="020B0604020202020204" charset="0"/>
                        </a:rPr>
                        <a:t>El listado se mostrará de acuerdo a la existencia de cada producto.</a:t>
                      </a:r>
                      <a:endParaRPr lang="es-MX" sz="1600" dirty="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0746268"/>
                  </a:ext>
                </a:extLst>
              </a:tr>
            </a:tbl>
          </a:graphicData>
        </a:graphic>
      </p:graphicFrame>
    </p:spTree>
    <p:extLst>
      <p:ext uri="{BB962C8B-B14F-4D97-AF65-F5344CB8AC3E}">
        <p14:creationId xmlns:p14="http://schemas.microsoft.com/office/powerpoint/2010/main" val="4214530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 name="Google Shape;466;p26">
            <a:extLst>
              <a:ext uri="{FF2B5EF4-FFF2-40B4-BE49-F238E27FC236}">
                <a16:creationId xmlns:a16="http://schemas.microsoft.com/office/drawing/2014/main" id="{D4E23A4B-A6BE-475A-A885-84A32EBB9E86}"/>
              </a:ext>
            </a:extLst>
          </p:cNvPr>
          <p:cNvSpPr txBox="1">
            <a:spLocks/>
          </p:cNvSpPr>
          <p:nvPr/>
        </p:nvSpPr>
        <p:spPr>
          <a:xfrm>
            <a:off x="551655" y="382680"/>
            <a:ext cx="539696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s-MX" dirty="0"/>
              <a:t>3.2. Funciones</a:t>
            </a:r>
          </a:p>
        </p:txBody>
      </p:sp>
      <p:graphicFrame>
        <p:nvGraphicFramePr>
          <p:cNvPr id="2" name="Tabla 1">
            <a:extLst>
              <a:ext uri="{FF2B5EF4-FFF2-40B4-BE49-F238E27FC236}">
                <a16:creationId xmlns:a16="http://schemas.microsoft.com/office/drawing/2014/main" id="{09F9C43C-C9C9-4289-892B-AB5DA4083272}"/>
              </a:ext>
            </a:extLst>
          </p:cNvPr>
          <p:cNvGraphicFramePr>
            <a:graphicFrameLocks noGrp="1"/>
          </p:cNvGraphicFramePr>
          <p:nvPr>
            <p:extLst>
              <p:ext uri="{D42A27DB-BD31-4B8C-83A1-F6EECF244321}">
                <p14:modId xmlns:p14="http://schemas.microsoft.com/office/powerpoint/2010/main" val="481428955"/>
              </p:ext>
            </p:extLst>
          </p:nvPr>
        </p:nvGraphicFramePr>
        <p:xfrm>
          <a:off x="551655" y="1431067"/>
          <a:ext cx="8180863" cy="2924367"/>
        </p:xfrm>
        <a:graphic>
          <a:graphicData uri="http://schemas.openxmlformats.org/drawingml/2006/table">
            <a:tbl>
              <a:tblPr firstRow="1" firstCol="1" bandRow="1">
                <a:tableStyleId>{8EC7EB40-30A3-40D1-A3A5-775EA5EDDB03}</a:tableStyleId>
              </a:tblPr>
              <a:tblGrid>
                <a:gridCol w="1868773">
                  <a:extLst>
                    <a:ext uri="{9D8B030D-6E8A-4147-A177-3AD203B41FA5}">
                      <a16:colId xmlns:a16="http://schemas.microsoft.com/office/drawing/2014/main" val="1262915358"/>
                    </a:ext>
                  </a:extLst>
                </a:gridCol>
                <a:gridCol w="1058657">
                  <a:extLst>
                    <a:ext uri="{9D8B030D-6E8A-4147-A177-3AD203B41FA5}">
                      <a16:colId xmlns:a16="http://schemas.microsoft.com/office/drawing/2014/main" val="1569603070"/>
                    </a:ext>
                  </a:extLst>
                </a:gridCol>
                <a:gridCol w="340567">
                  <a:extLst>
                    <a:ext uri="{9D8B030D-6E8A-4147-A177-3AD203B41FA5}">
                      <a16:colId xmlns:a16="http://schemas.microsoft.com/office/drawing/2014/main" val="2887218739"/>
                    </a:ext>
                  </a:extLst>
                </a:gridCol>
                <a:gridCol w="2412957">
                  <a:extLst>
                    <a:ext uri="{9D8B030D-6E8A-4147-A177-3AD203B41FA5}">
                      <a16:colId xmlns:a16="http://schemas.microsoft.com/office/drawing/2014/main" val="2338010753"/>
                    </a:ext>
                  </a:extLst>
                </a:gridCol>
                <a:gridCol w="2499909">
                  <a:extLst>
                    <a:ext uri="{9D8B030D-6E8A-4147-A177-3AD203B41FA5}">
                      <a16:colId xmlns:a16="http://schemas.microsoft.com/office/drawing/2014/main" val="875201625"/>
                    </a:ext>
                  </a:extLst>
                </a:gridCol>
              </a:tblGrid>
              <a:tr h="186055">
                <a:tc>
                  <a:txBody>
                    <a:bodyPr/>
                    <a:lstStyle/>
                    <a:p>
                      <a:pPr algn="just">
                        <a:lnSpc>
                          <a:spcPct val="150000"/>
                        </a:lnSpc>
                        <a:spcAft>
                          <a:spcPts val="0"/>
                        </a:spcAft>
                      </a:pPr>
                      <a:r>
                        <a:rPr lang="es-MX" sz="1100">
                          <a:solidFill>
                            <a:schemeClr val="bg1"/>
                          </a:solidFill>
                          <a:effectLst/>
                          <a:latin typeface="Maven Pro" panose="020B0604020202020204" charset="0"/>
                        </a:rPr>
                        <a:t> </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MX" sz="1100">
                          <a:solidFill>
                            <a:schemeClr val="bg1"/>
                          </a:solidFill>
                          <a:effectLst/>
                          <a:latin typeface="Maven Pro" panose="020B0604020202020204" charset="0"/>
                        </a:rPr>
                        <a:t> </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8.2</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El administrador podrá cambiar la información del producto que desea.</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Debe seleccionar al menos un producto. </a:t>
                      </a:r>
                      <a:endParaRPr lang="es-MX" sz="1600">
                        <a:solidFill>
                          <a:schemeClr val="bg1"/>
                        </a:solidFill>
                        <a:effectLst/>
                        <a:latin typeface="Maven Pro" panose="020B0604020202020204" charset="0"/>
                      </a:endParaRPr>
                    </a:p>
                    <a:p>
                      <a:pPr algn="just">
                        <a:lnSpc>
                          <a:spcPct val="150000"/>
                        </a:lnSpc>
                        <a:spcAft>
                          <a:spcPts val="0"/>
                        </a:spcAft>
                      </a:pPr>
                      <a:r>
                        <a:rPr lang="es-MX" sz="1100">
                          <a:solidFill>
                            <a:schemeClr val="bg1"/>
                          </a:solidFill>
                          <a:effectLst/>
                          <a:latin typeface="Maven Pro" panose="020B0604020202020204" charset="0"/>
                        </a:rPr>
                        <a:t>Si se modifica el precio de compra y/o venta, este debe ser mayor a 0.</a:t>
                      </a:r>
                      <a:endParaRPr lang="es-MX" sz="1600">
                        <a:solidFill>
                          <a:schemeClr val="bg1"/>
                        </a:solidFill>
                        <a:effectLst/>
                        <a:latin typeface="Maven Pro" panose="020B0604020202020204" charset="0"/>
                      </a:endParaRPr>
                    </a:p>
                    <a:p>
                      <a:pPr algn="just">
                        <a:lnSpc>
                          <a:spcPct val="150000"/>
                        </a:lnSpc>
                        <a:spcAft>
                          <a:spcPts val="0"/>
                        </a:spcAft>
                      </a:pPr>
                      <a:r>
                        <a:rPr lang="es-MX" sz="1100">
                          <a:solidFill>
                            <a:schemeClr val="bg1"/>
                          </a:solidFill>
                          <a:effectLst/>
                          <a:latin typeface="Maven Pro" panose="020B0604020202020204" charset="0"/>
                        </a:rPr>
                        <a:t>El precio de venta no puede ser menor al de compra.</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1481884"/>
                  </a:ext>
                </a:extLst>
              </a:tr>
              <a:tr h="186055">
                <a:tc>
                  <a:txBody>
                    <a:bodyPr/>
                    <a:lstStyle/>
                    <a:p>
                      <a:pPr algn="just">
                        <a:lnSpc>
                          <a:spcPct val="150000"/>
                        </a:lnSpc>
                        <a:spcAft>
                          <a:spcPts val="0"/>
                        </a:spcAft>
                      </a:pPr>
                      <a:r>
                        <a:rPr lang="es-MX" sz="1100">
                          <a:solidFill>
                            <a:schemeClr val="bg1"/>
                          </a:solidFill>
                          <a:effectLst/>
                          <a:latin typeface="Maven Pro" panose="020B0604020202020204" charset="0"/>
                        </a:rPr>
                        <a:t> </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MX" sz="1100">
                          <a:solidFill>
                            <a:schemeClr val="bg1"/>
                          </a:solidFill>
                          <a:effectLst/>
                          <a:latin typeface="Maven Pro" panose="020B0604020202020204" charset="0"/>
                        </a:rPr>
                        <a:t> </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8.3</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El administrador podrá eliminar el producto que desee.</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Se eliminará el producto seleccionado solo si su existencia es 0.</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406498"/>
                  </a:ext>
                </a:extLst>
              </a:tr>
              <a:tr h="186055">
                <a:tc>
                  <a:txBody>
                    <a:bodyPr/>
                    <a:lstStyle/>
                    <a:p>
                      <a:pPr algn="just">
                        <a:lnSpc>
                          <a:spcPct val="150000"/>
                        </a:lnSpc>
                        <a:spcAft>
                          <a:spcPts val="0"/>
                        </a:spcAft>
                      </a:pPr>
                      <a:r>
                        <a:rPr lang="es-MX" sz="1100">
                          <a:solidFill>
                            <a:schemeClr val="bg1"/>
                          </a:solidFill>
                          <a:effectLst/>
                          <a:latin typeface="Maven Pro" panose="020B0604020202020204" charset="0"/>
                        </a:rPr>
                        <a:t> </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MX" sz="1100">
                          <a:solidFill>
                            <a:schemeClr val="bg1"/>
                          </a:solidFill>
                          <a:effectLst/>
                          <a:latin typeface="Maven Pro" panose="020B0604020202020204" charset="0"/>
                        </a:rPr>
                        <a:t> </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8.4</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El administrador podrá seleccionar el producto que desee para registrarlo como posible candidato de compra.</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dirty="0">
                          <a:solidFill>
                            <a:schemeClr val="bg1"/>
                          </a:solidFill>
                          <a:effectLst/>
                          <a:latin typeface="Maven Pro" panose="020B0604020202020204" charset="0"/>
                        </a:rPr>
                        <a:t>Se debe seleccionar por lo menos un producto.</a:t>
                      </a:r>
                      <a:endParaRPr lang="es-MX" sz="1600" dirty="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019965"/>
                  </a:ext>
                </a:extLst>
              </a:tr>
            </a:tbl>
          </a:graphicData>
        </a:graphic>
      </p:graphicFrame>
    </p:spTree>
    <p:extLst>
      <p:ext uri="{BB962C8B-B14F-4D97-AF65-F5344CB8AC3E}">
        <p14:creationId xmlns:p14="http://schemas.microsoft.com/office/powerpoint/2010/main" val="27608410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 name="Google Shape;466;p26">
            <a:extLst>
              <a:ext uri="{FF2B5EF4-FFF2-40B4-BE49-F238E27FC236}">
                <a16:creationId xmlns:a16="http://schemas.microsoft.com/office/drawing/2014/main" id="{D4E23A4B-A6BE-475A-A885-84A32EBB9E86}"/>
              </a:ext>
            </a:extLst>
          </p:cNvPr>
          <p:cNvSpPr txBox="1">
            <a:spLocks/>
          </p:cNvSpPr>
          <p:nvPr/>
        </p:nvSpPr>
        <p:spPr>
          <a:xfrm>
            <a:off x="551655" y="382680"/>
            <a:ext cx="539696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s-MX" dirty="0"/>
              <a:t>3.2. Funciones</a:t>
            </a:r>
          </a:p>
        </p:txBody>
      </p:sp>
      <p:graphicFrame>
        <p:nvGraphicFramePr>
          <p:cNvPr id="3" name="Tabla 2">
            <a:extLst>
              <a:ext uri="{FF2B5EF4-FFF2-40B4-BE49-F238E27FC236}">
                <a16:creationId xmlns:a16="http://schemas.microsoft.com/office/drawing/2014/main" id="{D45211E8-F85E-4177-9EFB-39973B6122D0}"/>
              </a:ext>
            </a:extLst>
          </p:cNvPr>
          <p:cNvGraphicFramePr>
            <a:graphicFrameLocks noGrp="1"/>
          </p:cNvGraphicFramePr>
          <p:nvPr>
            <p:extLst>
              <p:ext uri="{D42A27DB-BD31-4B8C-83A1-F6EECF244321}">
                <p14:modId xmlns:p14="http://schemas.microsoft.com/office/powerpoint/2010/main" val="1765874021"/>
              </p:ext>
            </p:extLst>
          </p:nvPr>
        </p:nvGraphicFramePr>
        <p:xfrm>
          <a:off x="617220" y="1283017"/>
          <a:ext cx="8054341" cy="3710814"/>
        </p:xfrm>
        <a:graphic>
          <a:graphicData uri="http://schemas.openxmlformats.org/drawingml/2006/table">
            <a:tbl>
              <a:tblPr firstRow="1" firstCol="1" bandRow="1">
                <a:tableStyleId>{8EC7EB40-30A3-40D1-A3A5-775EA5EDDB03}</a:tableStyleId>
              </a:tblPr>
              <a:tblGrid>
                <a:gridCol w="1861273">
                  <a:extLst>
                    <a:ext uri="{9D8B030D-6E8A-4147-A177-3AD203B41FA5}">
                      <a16:colId xmlns:a16="http://schemas.microsoft.com/office/drawing/2014/main" val="3329347621"/>
                    </a:ext>
                  </a:extLst>
                </a:gridCol>
                <a:gridCol w="953109">
                  <a:extLst>
                    <a:ext uri="{9D8B030D-6E8A-4147-A177-3AD203B41FA5}">
                      <a16:colId xmlns:a16="http://schemas.microsoft.com/office/drawing/2014/main" val="2353942577"/>
                    </a:ext>
                  </a:extLst>
                </a:gridCol>
                <a:gridCol w="335301">
                  <a:extLst>
                    <a:ext uri="{9D8B030D-6E8A-4147-A177-3AD203B41FA5}">
                      <a16:colId xmlns:a16="http://schemas.microsoft.com/office/drawing/2014/main" val="4166333100"/>
                    </a:ext>
                  </a:extLst>
                </a:gridCol>
                <a:gridCol w="2409168">
                  <a:extLst>
                    <a:ext uri="{9D8B030D-6E8A-4147-A177-3AD203B41FA5}">
                      <a16:colId xmlns:a16="http://schemas.microsoft.com/office/drawing/2014/main" val="843223720"/>
                    </a:ext>
                  </a:extLst>
                </a:gridCol>
                <a:gridCol w="2495490">
                  <a:extLst>
                    <a:ext uri="{9D8B030D-6E8A-4147-A177-3AD203B41FA5}">
                      <a16:colId xmlns:a16="http://schemas.microsoft.com/office/drawing/2014/main" val="2339351155"/>
                    </a:ext>
                  </a:extLst>
                </a:gridCol>
              </a:tblGrid>
              <a:tr h="186055">
                <a:tc gridSpan="5">
                  <a:txBody>
                    <a:bodyPr/>
                    <a:lstStyle/>
                    <a:p>
                      <a:pPr algn="ctr">
                        <a:lnSpc>
                          <a:spcPct val="150000"/>
                        </a:lnSpc>
                        <a:spcAft>
                          <a:spcPts val="0"/>
                        </a:spcAft>
                        <a:tabLst>
                          <a:tab pos="2566035" algn="l"/>
                        </a:tabLst>
                      </a:pPr>
                      <a:r>
                        <a:rPr lang="es-MX" sz="1600">
                          <a:solidFill>
                            <a:schemeClr val="bg1"/>
                          </a:solidFill>
                          <a:effectLst/>
                          <a:latin typeface="Maven Pro" panose="020B0604020202020204" charset="0"/>
                        </a:rPr>
                        <a:t>HISTORIAS DE USUARIO DEL PERFIL INSTRUCTOR/ENCARGADO</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897685534"/>
                  </a:ext>
                </a:extLst>
              </a:tr>
              <a:tr h="377825">
                <a:tc>
                  <a:txBody>
                    <a:bodyPr/>
                    <a:lstStyle/>
                    <a:p>
                      <a:pPr algn="just">
                        <a:lnSpc>
                          <a:spcPct val="150000"/>
                        </a:lnSpc>
                        <a:spcAft>
                          <a:spcPts val="0"/>
                        </a:spcAft>
                      </a:pPr>
                      <a:r>
                        <a:rPr lang="es-MX" sz="1600">
                          <a:solidFill>
                            <a:schemeClr val="bg1"/>
                          </a:solidFill>
                          <a:effectLst/>
                          <a:latin typeface="Maven Pro" panose="020B0604020202020204" charset="0"/>
                        </a:rPr>
                        <a:t>Titulo</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600">
                          <a:solidFill>
                            <a:schemeClr val="bg1"/>
                          </a:solidFill>
                          <a:effectLst/>
                          <a:latin typeface="Maven Pro" panose="020B0604020202020204" charset="0"/>
                        </a:rPr>
                        <a:t>Épicos</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600">
                          <a:solidFill>
                            <a:schemeClr val="bg1"/>
                          </a:solidFill>
                          <a:effectLst/>
                          <a:latin typeface="Maven Pro" panose="020B0604020202020204" charset="0"/>
                        </a:rPr>
                        <a:t>ID</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600">
                          <a:solidFill>
                            <a:schemeClr val="bg1"/>
                          </a:solidFill>
                          <a:effectLst/>
                          <a:latin typeface="Maven Pro" panose="020B0604020202020204" charset="0"/>
                        </a:rPr>
                        <a:t>Descripción</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600">
                          <a:solidFill>
                            <a:schemeClr val="bg1"/>
                          </a:solidFill>
                          <a:effectLst/>
                          <a:latin typeface="Maven Pro" panose="020B0604020202020204" charset="0"/>
                        </a:rPr>
                        <a:t>Criterios de Aceptación</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5490840"/>
                  </a:ext>
                </a:extLst>
              </a:tr>
              <a:tr h="190500">
                <a:tc>
                  <a:txBody>
                    <a:bodyPr/>
                    <a:lstStyle/>
                    <a:p>
                      <a:pPr algn="just">
                        <a:lnSpc>
                          <a:spcPct val="150000"/>
                        </a:lnSpc>
                        <a:spcAft>
                          <a:spcPts val="0"/>
                        </a:spcAft>
                      </a:pPr>
                      <a:r>
                        <a:rPr lang="es-MX" sz="1100">
                          <a:solidFill>
                            <a:schemeClr val="bg1"/>
                          </a:solidFill>
                          <a:effectLst/>
                          <a:latin typeface="Maven Pro" panose="020B0604020202020204" charset="0"/>
                        </a:rPr>
                        <a:t>Como instructor quiero tener la posibilidad de activar mi cuenta</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Activación de cuenta</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1</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El instructor tendrá la posibilidad de activar su cuenta a través de un enlace en su correo electrónico </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El correo deberá corresponder al correo con el que se registró el usuario</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4452548"/>
                  </a:ext>
                </a:extLst>
              </a:tr>
              <a:tr h="186055">
                <a:tc>
                  <a:txBody>
                    <a:bodyPr/>
                    <a:lstStyle/>
                    <a:p>
                      <a:pPr algn="just">
                        <a:lnSpc>
                          <a:spcPct val="150000"/>
                        </a:lnSpc>
                        <a:spcAft>
                          <a:spcPts val="0"/>
                        </a:spcAft>
                      </a:pPr>
                      <a:r>
                        <a:rPr lang="es-MX" sz="1100">
                          <a:solidFill>
                            <a:schemeClr val="bg1"/>
                          </a:solidFill>
                          <a:effectLst/>
                          <a:latin typeface="Maven Pro" panose="020B0604020202020204" charset="0"/>
                        </a:rPr>
                        <a:t>Como instructor quiero tener acceso al sistema.</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Login</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2</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a:solidFill>
                            <a:schemeClr val="bg1"/>
                          </a:solidFill>
                          <a:effectLst/>
                          <a:latin typeface="Maven Pro" panose="020B0604020202020204" charset="0"/>
                        </a:rPr>
                        <a:t>El instructor tendrá la posibilidad de ingresar su correo y contraseña, una vez ingresados estos datos el usuario dará clic al botón de ingresar y se generará el token de acceso.</a:t>
                      </a:r>
                      <a:endParaRPr lang="es-MX" sz="16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100" dirty="0">
                          <a:solidFill>
                            <a:schemeClr val="bg1"/>
                          </a:solidFill>
                          <a:effectLst/>
                          <a:latin typeface="Maven Pro" panose="020B0604020202020204" charset="0"/>
                        </a:rPr>
                        <a:t>Los campos correo y contraseña son obligatorios.</a:t>
                      </a:r>
                      <a:br>
                        <a:rPr lang="es-MX" sz="1100" dirty="0">
                          <a:solidFill>
                            <a:schemeClr val="bg1"/>
                          </a:solidFill>
                          <a:effectLst/>
                          <a:latin typeface="Maven Pro" panose="020B0604020202020204" charset="0"/>
                        </a:rPr>
                      </a:br>
                      <a:r>
                        <a:rPr lang="es-MX" sz="1100" dirty="0">
                          <a:solidFill>
                            <a:schemeClr val="bg1"/>
                          </a:solidFill>
                          <a:effectLst/>
                          <a:latin typeface="Maven Pro" panose="020B0604020202020204" charset="0"/>
                        </a:rPr>
                        <a:t>Si alguno de los campos no fue introducido o es incorrecto se regresará el correspondiente mensaje de error.</a:t>
                      </a:r>
                      <a:endParaRPr lang="es-MX" sz="1600" dirty="0">
                        <a:solidFill>
                          <a:schemeClr val="bg1"/>
                        </a:solidFill>
                        <a:effectLst/>
                        <a:latin typeface="Maven Pro" panose="020B0604020202020204" charset="0"/>
                      </a:endParaRPr>
                    </a:p>
                    <a:p>
                      <a:pPr algn="just">
                        <a:lnSpc>
                          <a:spcPct val="150000"/>
                        </a:lnSpc>
                        <a:spcAft>
                          <a:spcPts val="0"/>
                        </a:spcAft>
                      </a:pPr>
                      <a:r>
                        <a:rPr lang="es-MX" sz="1100" dirty="0">
                          <a:solidFill>
                            <a:schemeClr val="bg1"/>
                          </a:solidFill>
                          <a:effectLst/>
                          <a:latin typeface="Maven Pro" panose="020B0604020202020204" charset="0"/>
                        </a:rPr>
                        <a:t> Se guardará el Log de inicio de sesión.</a:t>
                      </a:r>
                      <a:endParaRPr lang="es-MX" sz="1600" dirty="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5340181"/>
                  </a:ext>
                </a:extLst>
              </a:tr>
            </a:tbl>
          </a:graphicData>
        </a:graphic>
      </p:graphicFrame>
    </p:spTree>
    <p:extLst>
      <p:ext uri="{BB962C8B-B14F-4D97-AF65-F5344CB8AC3E}">
        <p14:creationId xmlns:p14="http://schemas.microsoft.com/office/powerpoint/2010/main" val="3053093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 name="Google Shape;466;p26">
            <a:extLst>
              <a:ext uri="{FF2B5EF4-FFF2-40B4-BE49-F238E27FC236}">
                <a16:creationId xmlns:a16="http://schemas.microsoft.com/office/drawing/2014/main" id="{D4E23A4B-A6BE-475A-A885-84A32EBB9E86}"/>
              </a:ext>
            </a:extLst>
          </p:cNvPr>
          <p:cNvSpPr txBox="1">
            <a:spLocks/>
          </p:cNvSpPr>
          <p:nvPr/>
        </p:nvSpPr>
        <p:spPr>
          <a:xfrm>
            <a:off x="551655" y="382680"/>
            <a:ext cx="539696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s-MX" dirty="0"/>
              <a:t>3.2. Funciones</a:t>
            </a:r>
          </a:p>
        </p:txBody>
      </p:sp>
      <p:graphicFrame>
        <p:nvGraphicFramePr>
          <p:cNvPr id="2" name="Tabla 1">
            <a:extLst>
              <a:ext uri="{FF2B5EF4-FFF2-40B4-BE49-F238E27FC236}">
                <a16:creationId xmlns:a16="http://schemas.microsoft.com/office/drawing/2014/main" id="{3BF4DE73-78EC-4583-99B2-0D122F59FC41}"/>
              </a:ext>
            </a:extLst>
          </p:cNvPr>
          <p:cNvGraphicFramePr>
            <a:graphicFrameLocks noGrp="1"/>
          </p:cNvGraphicFramePr>
          <p:nvPr>
            <p:extLst>
              <p:ext uri="{D42A27DB-BD31-4B8C-83A1-F6EECF244321}">
                <p14:modId xmlns:p14="http://schemas.microsoft.com/office/powerpoint/2010/main" val="205169605"/>
              </p:ext>
            </p:extLst>
          </p:nvPr>
        </p:nvGraphicFramePr>
        <p:xfrm>
          <a:off x="243840" y="1204320"/>
          <a:ext cx="8656319" cy="3637584"/>
        </p:xfrm>
        <a:graphic>
          <a:graphicData uri="http://schemas.openxmlformats.org/drawingml/2006/table">
            <a:tbl>
              <a:tblPr firstRow="1" firstCol="1" bandRow="1">
                <a:tableStyleId>{8EC7EB40-30A3-40D1-A3A5-775EA5EDDB03}</a:tableStyleId>
              </a:tblPr>
              <a:tblGrid>
                <a:gridCol w="2000384">
                  <a:extLst>
                    <a:ext uri="{9D8B030D-6E8A-4147-A177-3AD203B41FA5}">
                      <a16:colId xmlns:a16="http://schemas.microsoft.com/office/drawing/2014/main" val="3538594462"/>
                    </a:ext>
                  </a:extLst>
                </a:gridCol>
                <a:gridCol w="1024343">
                  <a:extLst>
                    <a:ext uri="{9D8B030D-6E8A-4147-A177-3AD203B41FA5}">
                      <a16:colId xmlns:a16="http://schemas.microsoft.com/office/drawing/2014/main" val="2888233927"/>
                    </a:ext>
                  </a:extLst>
                </a:gridCol>
                <a:gridCol w="360361">
                  <a:extLst>
                    <a:ext uri="{9D8B030D-6E8A-4147-A177-3AD203B41FA5}">
                      <a16:colId xmlns:a16="http://schemas.microsoft.com/office/drawing/2014/main" val="2466671068"/>
                    </a:ext>
                  </a:extLst>
                </a:gridCol>
                <a:gridCol w="2589228">
                  <a:extLst>
                    <a:ext uri="{9D8B030D-6E8A-4147-A177-3AD203B41FA5}">
                      <a16:colId xmlns:a16="http://schemas.microsoft.com/office/drawing/2014/main" val="3653795872"/>
                    </a:ext>
                  </a:extLst>
                </a:gridCol>
                <a:gridCol w="2682003">
                  <a:extLst>
                    <a:ext uri="{9D8B030D-6E8A-4147-A177-3AD203B41FA5}">
                      <a16:colId xmlns:a16="http://schemas.microsoft.com/office/drawing/2014/main" val="176005817"/>
                    </a:ext>
                  </a:extLst>
                </a:gridCol>
              </a:tblGrid>
              <a:tr h="476720">
                <a:tc>
                  <a:txBody>
                    <a:bodyPr/>
                    <a:lstStyle/>
                    <a:p>
                      <a:pPr algn="just">
                        <a:lnSpc>
                          <a:spcPct val="150000"/>
                        </a:lnSpc>
                        <a:spcAft>
                          <a:spcPts val="0"/>
                        </a:spcAft>
                      </a:pPr>
                      <a:r>
                        <a:rPr lang="es-MX" sz="1000">
                          <a:solidFill>
                            <a:schemeClr val="bg1"/>
                          </a:solidFill>
                          <a:effectLst/>
                        </a:rPr>
                        <a:t>Como instructor quiero tener la posibilidad de cerrar sesión en el sistema.</a:t>
                      </a:r>
                      <a:endParaRPr lang="es-MX" sz="1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654" marR="49654" marT="0" marB="0"/>
                </a:tc>
                <a:tc>
                  <a:txBody>
                    <a:bodyPr/>
                    <a:lstStyle/>
                    <a:p>
                      <a:pPr algn="just">
                        <a:lnSpc>
                          <a:spcPct val="150000"/>
                        </a:lnSpc>
                        <a:spcAft>
                          <a:spcPts val="0"/>
                        </a:spcAft>
                      </a:pPr>
                      <a:r>
                        <a:rPr lang="es-MX" sz="1000">
                          <a:solidFill>
                            <a:schemeClr val="bg1"/>
                          </a:solidFill>
                          <a:effectLst/>
                        </a:rPr>
                        <a:t>Logout</a:t>
                      </a:r>
                      <a:endParaRPr lang="es-MX" sz="1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654" marR="49654" marT="0" marB="0"/>
                </a:tc>
                <a:tc>
                  <a:txBody>
                    <a:bodyPr/>
                    <a:lstStyle/>
                    <a:p>
                      <a:pPr algn="just">
                        <a:lnSpc>
                          <a:spcPct val="150000"/>
                        </a:lnSpc>
                        <a:spcAft>
                          <a:spcPts val="0"/>
                        </a:spcAft>
                      </a:pPr>
                      <a:r>
                        <a:rPr lang="es-MX" sz="1000">
                          <a:solidFill>
                            <a:schemeClr val="bg1"/>
                          </a:solidFill>
                          <a:effectLst/>
                        </a:rPr>
                        <a:t>3</a:t>
                      </a:r>
                      <a:endParaRPr lang="es-MX" sz="1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654" marR="49654" marT="0" marB="0"/>
                </a:tc>
                <a:tc>
                  <a:txBody>
                    <a:bodyPr/>
                    <a:lstStyle/>
                    <a:p>
                      <a:pPr algn="just">
                        <a:lnSpc>
                          <a:spcPct val="150000"/>
                        </a:lnSpc>
                        <a:spcAft>
                          <a:spcPts val="0"/>
                        </a:spcAft>
                      </a:pPr>
                      <a:r>
                        <a:rPr lang="es-MX" sz="1000">
                          <a:solidFill>
                            <a:schemeClr val="bg1"/>
                          </a:solidFill>
                          <a:effectLst/>
                        </a:rPr>
                        <a:t>El instructor tendrá la posibilidad de cerrar sesión.</a:t>
                      </a:r>
                      <a:endParaRPr lang="es-MX" sz="1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654" marR="49654" marT="0" marB="0"/>
                </a:tc>
                <a:tc>
                  <a:txBody>
                    <a:bodyPr/>
                    <a:lstStyle/>
                    <a:p>
                      <a:pPr algn="just">
                        <a:lnSpc>
                          <a:spcPct val="150000"/>
                        </a:lnSpc>
                        <a:spcAft>
                          <a:spcPts val="0"/>
                        </a:spcAft>
                      </a:pPr>
                      <a:r>
                        <a:rPr lang="es-MX" sz="1000">
                          <a:solidFill>
                            <a:schemeClr val="bg1"/>
                          </a:solidFill>
                          <a:effectLst/>
                        </a:rPr>
                        <a:t>Se guardará el Log de cierre de sesión.</a:t>
                      </a:r>
                      <a:endParaRPr lang="es-MX" sz="1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654" marR="49654" marT="0" marB="0"/>
                </a:tc>
                <a:extLst>
                  <a:ext uri="{0D108BD9-81ED-4DB2-BD59-A6C34878D82A}">
                    <a16:rowId xmlns:a16="http://schemas.microsoft.com/office/drawing/2014/main" val="275615165"/>
                  </a:ext>
                </a:extLst>
              </a:tr>
              <a:tr h="1635302">
                <a:tc>
                  <a:txBody>
                    <a:bodyPr/>
                    <a:lstStyle/>
                    <a:p>
                      <a:pPr algn="just">
                        <a:lnSpc>
                          <a:spcPct val="150000"/>
                        </a:lnSpc>
                        <a:spcAft>
                          <a:spcPts val="0"/>
                        </a:spcAft>
                      </a:pPr>
                      <a:r>
                        <a:rPr lang="es-MX" sz="1000">
                          <a:solidFill>
                            <a:schemeClr val="bg1"/>
                          </a:solidFill>
                          <a:effectLst/>
                        </a:rPr>
                        <a:t>Como instructor quiero tener la posibilidad de reestablecer mi contraseña.</a:t>
                      </a:r>
                      <a:endParaRPr lang="es-MX" sz="1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654" marR="49654" marT="0" marB="0"/>
                </a:tc>
                <a:tc>
                  <a:txBody>
                    <a:bodyPr/>
                    <a:lstStyle/>
                    <a:p>
                      <a:pPr algn="just">
                        <a:lnSpc>
                          <a:spcPct val="150000"/>
                        </a:lnSpc>
                        <a:spcAft>
                          <a:spcPts val="0"/>
                        </a:spcAft>
                      </a:pPr>
                      <a:r>
                        <a:rPr lang="es-MX" sz="1000">
                          <a:solidFill>
                            <a:schemeClr val="bg1"/>
                          </a:solidFill>
                          <a:effectLst/>
                        </a:rPr>
                        <a:t>Restablecer contraseña</a:t>
                      </a:r>
                      <a:endParaRPr lang="es-MX" sz="1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654" marR="49654" marT="0" marB="0"/>
                </a:tc>
                <a:tc>
                  <a:txBody>
                    <a:bodyPr/>
                    <a:lstStyle/>
                    <a:p>
                      <a:pPr algn="just">
                        <a:lnSpc>
                          <a:spcPct val="150000"/>
                        </a:lnSpc>
                        <a:spcAft>
                          <a:spcPts val="0"/>
                        </a:spcAft>
                      </a:pPr>
                      <a:r>
                        <a:rPr lang="es-MX" sz="1000">
                          <a:solidFill>
                            <a:schemeClr val="bg1"/>
                          </a:solidFill>
                          <a:effectLst/>
                        </a:rPr>
                        <a:t>4</a:t>
                      </a:r>
                      <a:endParaRPr lang="es-MX" sz="1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654" marR="49654" marT="0" marB="0"/>
                </a:tc>
                <a:tc>
                  <a:txBody>
                    <a:bodyPr/>
                    <a:lstStyle/>
                    <a:p>
                      <a:pPr algn="just">
                        <a:lnSpc>
                          <a:spcPct val="150000"/>
                        </a:lnSpc>
                        <a:spcAft>
                          <a:spcPts val="0"/>
                        </a:spcAft>
                      </a:pPr>
                      <a:r>
                        <a:rPr lang="es-MX" sz="1000">
                          <a:solidFill>
                            <a:schemeClr val="bg1"/>
                          </a:solidFill>
                          <a:effectLst/>
                        </a:rPr>
                        <a:t>El instructor tendrá la posibilidad de reestablecer su contraseña introduciendo su correo electrónico. Se enviará un correo electrónico con el enlace para recuperar la contraseña; en este se solicitará ingresar 2 veces la nueva contraseña.</a:t>
                      </a:r>
                      <a:endParaRPr lang="es-MX" sz="1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654" marR="49654" marT="0" marB="0"/>
                </a:tc>
                <a:tc>
                  <a:txBody>
                    <a:bodyPr/>
                    <a:lstStyle/>
                    <a:p>
                      <a:pPr algn="just">
                        <a:lnSpc>
                          <a:spcPct val="150000"/>
                        </a:lnSpc>
                        <a:spcAft>
                          <a:spcPts val="0"/>
                        </a:spcAft>
                      </a:pPr>
                      <a:r>
                        <a:rPr lang="es-MX" sz="1000">
                          <a:solidFill>
                            <a:schemeClr val="bg1"/>
                          </a:solidFill>
                          <a:effectLst/>
                        </a:rPr>
                        <a:t>El campo correo electrónico es obligatorio.</a:t>
                      </a:r>
                      <a:endParaRPr lang="es-MX" sz="1100">
                        <a:solidFill>
                          <a:schemeClr val="bg1"/>
                        </a:solidFill>
                        <a:effectLst/>
                      </a:endParaRPr>
                    </a:p>
                    <a:p>
                      <a:pPr algn="just">
                        <a:lnSpc>
                          <a:spcPct val="150000"/>
                        </a:lnSpc>
                        <a:spcAft>
                          <a:spcPts val="0"/>
                        </a:spcAft>
                      </a:pPr>
                      <a:r>
                        <a:rPr lang="es-MX" sz="1000">
                          <a:solidFill>
                            <a:schemeClr val="bg1"/>
                          </a:solidFill>
                          <a:effectLst/>
                        </a:rPr>
                        <a:t>Si el correo no es válido (comparado con los correos de los usuarios registrados) o no es introducido se mostrará el correspondiente mensaje de error.</a:t>
                      </a:r>
                      <a:endParaRPr lang="es-MX" sz="1100">
                        <a:solidFill>
                          <a:schemeClr val="bg1"/>
                        </a:solidFill>
                        <a:effectLst/>
                      </a:endParaRPr>
                    </a:p>
                    <a:p>
                      <a:pPr algn="just">
                        <a:lnSpc>
                          <a:spcPct val="150000"/>
                        </a:lnSpc>
                        <a:spcAft>
                          <a:spcPts val="0"/>
                        </a:spcAft>
                      </a:pPr>
                      <a:r>
                        <a:rPr lang="es-MX" sz="1000">
                          <a:solidFill>
                            <a:schemeClr val="bg1"/>
                          </a:solidFill>
                          <a:effectLst/>
                        </a:rPr>
                        <a:t>Si las nuevas contraseñas no coinciden se enviará el correspondiente mensaje de error.</a:t>
                      </a:r>
                      <a:endParaRPr lang="es-MX" sz="1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654" marR="49654" marT="0" marB="0"/>
                </a:tc>
                <a:extLst>
                  <a:ext uri="{0D108BD9-81ED-4DB2-BD59-A6C34878D82A}">
                    <a16:rowId xmlns:a16="http://schemas.microsoft.com/office/drawing/2014/main" val="619671407"/>
                  </a:ext>
                </a:extLst>
              </a:tr>
              <a:tr h="1304278">
                <a:tc>
                  <a:txBody>
                    <a:bodyPr/>
                    <a:lstStyle/>
                    <a:p>
                      <a:pPr algn="just">
                        <a:lnSpc>
                          <a:spcPct val="150000"/>
                        </a:lnSpc>
                        <a:spcAft>
                          <a:spcPts val="0"/>
                        </a:spcAft>
                      </a:pPr>
                      <a:r>
                        <a:rPr lang="es-MX" sz="1000">
                          <a:solidFill>
                            <a:schemeClr val="bg1"/>
                          </a:solidFill>
                          <a:effectLst/>
                        </a:rPr>
                        <a:t>Como instructor quiero tener la posibilidad de cambiar mi contraseña desde el sistema.</a:t>
                      </a:r>
                      <a:endParaRPr lang="es-MX" sz="1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654" marR="49654" marT="0" marB="0"/>
                </a:tc>
                <a:tc>
                  <a:txBody>
                    <a:bodyPr/>
                    <a:lstStyle/>
                    <a:p>
                      <a:pPr algn="just">
                        <a:lnSpc>
                          <a:spcPct val="150000"/>
                        </a:lnSpc>
                        <a:spcAft>
                          <a:spcPts val="0"/>
                        </a:spcAft>
                      </a:pPr>
                      <a:r>
                        <a:rPr lang="es-MX" sz="1000">
                          <a:solidFill>
                            <a:schemeClr val="bg1"/>
                          </a:solidFill>
                          <a:effectLst/>
                        </a:rPr>
                        <a:t>Cambiar contraseña</a:t>
                      </a:r>
                      <a:endParaRPr lang="es-MX" sz="1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654" marR="49654" marT="0" marB="0"/>
                </a:tc>
                <a:tc>
                  <a:txBody>
                    <a:bodyPr/>
                    <a:lstStyle/>
                    <a:p>
                      <a:pPr algn="just">
                        <a:lnSpc>
                          <a:spcPct val="150000"/>
                        </a:lnSpc>
                        <a:spcAft>
                          <a:spcPts val="0"/>
                        </a:spcAft>
                      </a:pPr>
                      <a:r>
                        <a:rPr lang="es-MX" sz="1000">
                          <a:solidFill>
                            <a:schemeClr val="bg1"/>
                          </a:solidFill>
                          <a:effectLst/>
                        </a:rPr>
                        <a:t>5</a:t>
                      </a:r>
                      <a:endParaRPr lang="es-MX" sz="1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654" marR="49654" marT="0" marB="0"/>
                </a:tc>
                <a:tc>
                  <a:txBody>
                    <a:bodyPr/>
                    <a:lstStyle/>
                    <a:p>
                      <a:pPr algn="just">
                        <a:lnSpc>
                          <a:spcPct val="150000"/>
                        </a:lnSpc>
                        <a:spcAft>
                          <a:spcPts val="0"/>
                        </a:spcAft>
                      </a:pPr>
                      <a:r>
                        <a:rPr lang="es-MX" sz="1000">
                          <a:solidFill>
                            <a:schemeClr val="bg1"/>
                          </a:solidFill>
                          <a:effectLst/>
                        </a:rPr>
                        <a:t>El instructor podrá cambiar su contraseña ingresando:</a:t>
                      </a:r>
                      <a:br>
                        <a:rPr lang="es-MX" sz="1000">
                          <a:solidFill>
                            <a:schemeClr val="bg1"/>
                          </a:solidFill>
                          <a:effectLst/>
                        </a:rPr>
                      </a:br>
                      <a:r>
                        <a:rPr lang="es-MX" sz="1000">
                          <a:solidFill>
                            <a:schemeClr val="bg1"/>
                          </a:solidFill>
                          <a:effectLst/>
                        </a:rPr>
                        <a:t>- La contraseña actual</a:t>
                      </a:r>
                      <a:endParaRPr lang="es-MX" sz="1100">
                        <a:solidFill>
                          <a:schemeClr val="bg1"/>
                        </a:solidFill>
                        <a:effectLst/>
                      </a:endParaRPr>
                    </a:p>
                    <a:p>
                      <a:pPr algn="just">
                        <a:lnSpc>
                          <a:spcPct val="150000"/>
                        </a:lnSpc>
                        <a:spcAft>
                          <a:spcPts val="0"/>
                        </a:spcAft>
                      </a:pPr>
                      <a:r>
                        <a:rPr lang="es-MX" sz="1000">
                          <a:solidFill>
                            <a:schemeClr val="bg1"/>
                          </a:solidFill>
                          <a:effectLst/>
                        </a:rPr>
                        <a:t>- La nueva contraseña</a:t>
                      </a:r>
                      <a:endParaRPr lang="es-MX" sz="1100">
                        <a:solidFill>
                          <a:schemeClr val="bg1"/>
                        </a:solidFill>
                        <a:effectLst/>
                      </a:endParaRPr>
                    </a:p>
                    <a:p>
                      <a:pPr algn="just">
                        <a:lnSpc>
                          <a:spcPct val="150000"/>
                        </a:lnSpc>
                        <a:spcAft>
                          <a:spcPts val="0"/>
                        </a:spcAft>
                      </a:pPr>
                      <a:r>
                        <a:rPr lang="es-MX" sz="1000">
                          <a:solidFill>
                            <a:schemeClr val="bg1"/>
                          </a:solidFill>
                          <a:effectLst/>
                        </a:rPr>
                        <a:t>- Confirmar la nueva contraseña</a:t>
                      </a:r>
                      <a:endParaRPr lang="es-MX" sz="1100">
                        <a:solidFill>
                          <a:schemeClr val="bg1"/>
                        </a:solidFill>
                        <a:effectLst/>
                      </a:endParaRPr>
                    </a:p>
                    <a:p>
                      <a:pPr algn="r">
                        <a:lnSpc>
                          <a:spcPct val="150000"/>
                        </a:lnSpc>
                        <a:spcAft>
                          <a:spcPts val="0"/>
                        </a:spcAft>
                      </a:pPr>
                      <a:r>
                        <a:rPr lang="es-MX" sz="1000">
                          <a:solidFill>
                            <a:schemeClr val="bg1"/>
                          </a:solidFill>
                          <a:effectLst/>
                        </a:rPr>
                        <a:t> </a:t>
                      </a:r>
                      <a:endParaRPr lang="es-MX" sz="1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654" marR="49654" marT="0" marB="0"/>
                </a:tc>
                <a:tc>
                  <a:txBody>
                    <a:bodyPr/>
                    <a:lstStyle/>
                    <a:p>
                      <a:pPr algn="just">
                        <a:lnSpc>
                          <a:spcPct val="150000"/>
                        </a:lnSpc>
                        <a:spcAft>
                          <a:spcPts val="0"/>
                        </a:spcAft>
                      </a:pPr>
                      <a:r>
                        <a:rPr lang="es-MX" sz="1000" dirty="0">
                          <a:solidFill>
                            <a:schemeClr val="bg1"/>
                          </a:solidFill>
                          <a:effectLst/>
                        </a:rPr>
                        <a:t>La contraseña actual deberá de corresponder al usuario </a:t>
                      </a:r>
                      <a:r>
                        <a:rPr lang="es-MX" sz="1000" dirty="0" err="1">
                          <a:solidFill>
                            <a:schemeClr val="bg1"/>
                          </a:solidFill>
                          <a:effectLst/>
                        </a:rPr>
                        <a:t>logueado</a:t>
                      </a:r>
                      <a:r>
                        <a:rPr lang="es-MX" sz="1000" dirty="0">
                          <a:solidFill>
                            <a:schemeClr val="bg1"/>
                          </a:solidFill>
                          <a:effectLst/>
                        </a:rPr>
                        <a:t>.</a:t>
                      </a:r>
                      <a:endParaRPr lang="es-MX" sz="1100" dirty="0">
                        <a:solidFill>
                          <a:schemeClr val="bg1"/>
                        </a:solidFill>
                        <a:effectLst/>
                      </a:endParaRPr>
                    </a:p>
                    <a:p>
                      <a:pPr algn="just">
                        <a:lnSpc>
                          <a:spcPct val="150000"/>
                        </a:lnSpc>
                        <a:spcAft>
                          <a:spcPts val="0"/>
                        </a:spcAft>
                      </a:pPr>
                      <a:r>
                        <a:rPr lang="es-MX" sz="1000" dirty="0">
                          <a:solidFill>
                            <a:schemeClr val="bg1"/>
                          </a:solidFill>
                          <a:effectLst/>
                        </a:rPr>
                        <a:t> Las nuevas contraseñas deberán coincidir.</a:t>
                      </a:r>
                      <a:endParaRPr lang="es-MX" sz="1100" dirty="0">
                        <a:solidFill>
                          <a:schemeClr val="bg1"/>
                        </a:solidFill>
                        <a:effectLst/>
                      </a:endParaRPr>
                    </a:p>
                    <a:p>
                      <a:pPr algn="just">
                        <a:lnSpc>
                          <a:spcPct val="150000"/>
                        </a:lnSpc>
                        <a:spcAft>
                          <a:spcPts val="0"/>
                        </a:spcAft>
                      </a:pPr>
                      <a:r>
                        <a:rPr lang="es-MX" sz="1000" dirty="0">
                          <a:solidFill>
                            <a:schemeClr val="bg1"/>
                          </a:solidFill>
                          <a:effectLst/>
                        </a:rPr>
                        <a:t>La nueva contraseña deberá cumplir con el formato (Al menos una mayúscula, mínimo 8 caracteres y que tenga al menos un número)</a:t>
                      </a:r>
                      <a:endParaRPr lang="es-MX" sz="1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654" marR="49654" marT="0" marB="0"/>
                </a:tc>
                <a:extLst>
                  <a:ext uri="{0D108BD9-81ED-4DB2-BD59-A6C34878D82A}">
                    <a16:rowId xmlns:a16="http://schemas.microsoft.com/office/drawing/2014/main" val="648835516"/>
                  </a:ext>
                </a:extLst>
              </a:tr>
            </a:tbl>
          </a:graphicData>
        </a:graphic>
      </p:graphicFrame>
    </p:spTree>
    <p:extLst>
      <p:ext uri="{BB962C8B-B14F-4D97-AF65-F5344CB8AC3E}">
        <p14:creationId xmlns:p14="http://schemas.microsoft.com/office/powerpoint/2010/main" val="688655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 name="Google Shape;466;p26">
            <a:extLst>
              <a:ext uri="{FF2B5EF4-FFF2-40B4-BE49-F238E27FC236}">
                <a16:creationId xmlns:a16="http://schemas.microsoft.com/office/drawing/2014/main" id="{D4E23A4B-A6BE-475A-A885-84A32EBB9E86}"/>
              </a:ext>
            </a:extLst>
          </p:cNvPr>
          <p:cNvSpPr txBox="1">
            <a:spLocks/>
          </p:cNvSpPr>
          <p:nvPr/>
        </p:nvSpPr>
        <p:spPr>
          <a:xfrm>
            <a:off x="551655" y="382680"/>
            <a:ext cx="539696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s-MX" dirty="0"/>
              <a:t>3.2. Funciones</a:t>
            </a:r>
          </a:p>
        </p:txBody>
      </p:sp>
      <p:graphicFrame>
        <p:nvGraphicFramePr>
          <p:cNvPr id="3" name="Tabla 2">
            <a:extLst>
              <a:ext uri="{FF2B5EF4-FFF2-40B4-BE49-F238E27FC236}">
                <a16:creationId xmlns:a16="http://schemas.microsoft.com/office/drawing/2014/main" id="{6AAABAAF-5B46-4B47-9493-AB60E7A68835}"/>
              </a:ext>
            </a:extLst>
          </p:cNvPr>
          <p:cNvGraphicFramePr>
            <a:graphicFrameLocks noGrp="1"/>
          </p:cNvGraphicFramePr>
          <p:nvPr>
            <p:extLst>
              <p:ext uri="{D42A27DB-BD31-4B8C-83A1-F6EECF244321}">
                <p14:modId xmlns:p14="http://schemas.microsoft.com/office/powerpoint/2010/main" val="3390125635"/>
              </p:ext>
            </p:extLst>
          </p:nvPr>
        </p:nvGraphicFramePr>
        <p:xfrm>
          <a:off x="987425" y="1859343"/>
          <a:ext cx="7169150" cy="2130616"/>
        </p:xfrm>
        <a:graphic>
          <a:graphicData uri="http://schemas.openxmlformats.org/drawingml/2006/table">
            <a:tbl>
              <a:tblPr firstRow="1" firstCol="1" bandRow="1">
                <a:tableStyleId>{8EC7EB40-30A3-40D1-A3A5-775EA5EDDB03}</a:tableStyleId>
              </a:tblPr>
              <a:tblGrid>
                <a:gridCol w="1656715">
                  <a:extLst>
                    <a:ext uri="{9D8B030D-6E8A-4147-A177-3AD203B41FA5}">
                      <a16:colId xmlns:a16="http://schemas.microsoft.com/office/drawing/2014/main" val="3400259842"/>
                    </a:ext>
                  </a:extLst>
                </a:gridCol>
                <a:gridCol w="848360">
                  <a:extLst>
                    <a:ext uri="{9D8B030D-6E8A-4147-A177-3AD203B41FA5}">
                      <a16:colId xmlns:a16="http://schemas.microsoft.com/office/drawing/2014/main" val="4020196867"/>
                    </a:ext>
                  </a:extLst>
                </a:gridCol>
                <a:gridCol w="298450">
                  <a:extLst>
                    <a:ext uri="{9D8B030D-6E8A-4147-A177-3AD203B41FA5}">
                      <a16:colId xmlns:a16="http://schemas.microsoft.com/office/drawing/2014/main" val="3150661114"/>
                    </a:ext>
                  </a:extLst>
                </a:gridCol>
                <a:gridCol w="2144395">
                  <a:extLst>
                    <a:ext uri="{9D8B030D-6E8A-4147-A177-3AD203B41FA5}">
                      <a16:colId xmlns:a16="http://schemas.microsoft.com/office/drawing/2014/main" val="4006008154"/>
                    </a:ext>
                  </a:extLst>
                </a:gridCol>
                <a:gridCol w="2221230">
                  <a:extLst>
                    <a:ext uri="{9D8B030D-6E8A-4147-A177-3AD203B41FA5}">
                      <a16:colId xmlns:a16="http://schemas.microsoft.com/office/drawing/2014/main" val="730700418"/>
                    </a:ext>
                  </a:extLst>
                </a:gridCol>
              </a:tblGrid>
              <a:tr h="190500">
                <a:tc>
                  <a:txBody>
                    <a:bodyPr/>
                    <a:lstStyle/>
                    <a:p>
                      <a:pPr algn="just">
                        <a:lnSpc>
                          <a:spcPct val="150000"/>
                        </a:lnSpc>
                        <a:spcAft>
                          <a:spcPts val="0"/>
                        </a:spcAft>
                      </a:pPr>
                      <a:r>
                        <a:rPr lang="es-MX" sz="1050">
                          <a:solidFill>
                            <a:schemeClr val="bg1"/>
                          </a:solidFill>
                          <a:effectLst/>
                          <a:latin typeface="Maven Pro" panose="020B0604020202020204" charset="0"/>
                        </a:rPr>
                        <a:t>Como instructor quiero poder ver mi perfil y tener la posibilidad de modificarlo.</a:t>
                      </a:r>
                      <a:endParaRPr lang="es-MX" sz="14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050">
                          <a:solidFill>
                            <a:schemeClr val="bg1"/>
                          </a:solidFill>
                          <a:effectLst/>
                          <a:latin typeface="Maven Pro" panose="020B0604020202020204" charset="0"/>
                        </a:rPr>
                        <a:t>Perfil</a:t>
                      </a:r>
                      <a:endParaRPr lang="es-MX" sz="14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050">
                          <a:solidFill>
                            <a:schemeClr val="bg1"/>
                          </a:solidFill>
                          <a:effectLst/>
                          <a:latin typeface="Maven Pro" panose="020B0604020202020204" charset="0"/>
                        </a:rPr>
                        <a:t>6</a:t>
                      </a:r>
                      <a:endParaRPr lang="es-MX" sz="14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050">
                          <a:solidFill>
                            <a:schemeClr val="bg1"/>
                          </a:solidFill>
                          <a:effectLst/>
                          <a:latin typeface="Maven Pro" panose="020B0604020202020204" charset="0"/>
                        </a:rPr>
                        <a:t>El instructor tendrá la posibilidad de ver los datos de su perfil, los cuales serán:</a:t>
                      </a:r>
                      <a:br>
                        <a:rPr lang="es-MX" sz="1050">
                          <a:solidFill>
                            <a:schemeClr val="bg1"/>
                          </a:solidFill>
                          <a:effectLst/>
                          <a:latin typeface="Maven Pro" panose="020B0604020202020204" charset="0"/>
                        </a:rPr>
                      </a:br>
                      <a:r>
                        <a:rPr lang="es-MX" sz="1050">
                          <a:solidFill>
                            <a:schemeClr val="bg1"/>
                          </a:solidFill>
                          <a:effectLst/>
                          <a:latin typeface="Maven Pro" panose="020B0604020202020204" charset="0"/>
                        </a:rPr>
                        <a:t>- Nombre</a:t>
                      </a:r>
                      <a:endParaRPr lang="es-MX" sz="1400">
                        <a:solidFill>
                          <a:schemeClr val="bg1"/>
                        </a:solidFill>
                        <a:effectLst/>
                        <a:latin typeface="Maven Pro" panose="020B0604020202020204" charset="0"/>
                      </a:endParaRPr>
                    </a:p>
                    <a:p>
                      <a:pPr algn="just">
                        <a:lnSpc>
                          <a:spcPct val="150000"/>
                        </a:lnSpc>
                        <a:spcAft>
                          <a:spcPts val="0"/>
                        </a:spcAft>
                      </a:pPr>
                      <a:r>
                        <a:rPr lang="es-MX" sz="1050">
                          <a:solidFill>
                            <a:schemeClr val="bg1"/>
                          </a:solidFill>
                          <a:effectLst/>
                          <a:latin typeface="Maven Pro" panose="020B0604020202020204" charset="0"/>
                        </a:rPr>
                        <a:t>- Foto</a:t>
                      </a:r>
                      <a:endParaRPr lang="es-MX" sz="1400">
                        <a:solidFill>
                          <a:schemeClr val="bg1"/>
                        </a:solidFill>
                        <a:effectLst/>
                        <a:latin typeface="Maven Pro" panose="020B0604020202020204" charset="0"/>
                      </a:endParaRPr>
                    </a:p>
                    <a:p>
                      <a:pPr algn="just">
                        <a:lnSpc>
                          <a:spcPct val="150000"/>
                        </a:lnSpc>
                        <a:spcAft>
                          <a:spcPts val="0"/>
                        </a:spcAft>
                      </a:pPr>
                      <a:r>
                        <a:rPr lang="es-MX" sz="1050">
                          <a:solidFill>
                            <a:schemeClr val="bg1"/>
                          </a:solidFill>
                          <a:effectLst/>
                          <a:latin typeface="Maven Pro" panose="020B0604020202020204" charset="0"/>
                        </a:rPr>
                        <a:t>- Tipo de usuario</a:t>
                      </a:r>
                      <a:endParaRPr lang="es-MX" sz="1400">
                        <a:solidFill>
                          <a:schemeClr val="bg1"/>
                        </a:solidFill>
                        <a:effectLst/>
                        <a:latin typeface="Maven Pro" panose="020B0604020202020204" charset="0"/>
                      </a:endParaRPr>
                    </a:p>
                    <a:p>
                      <a:pPr algn="just">
                        <a:lnSpc>
                          <a:spcPct val="150000"/>
                        </a:lnSpc>
                        <a:spcAft>
                          <a:spcPts val="0"/>
                        </a:spcAft>
                      </a:pPr>
                      <a:r>
                        <a:rPr lang="es-MX" sz="1050">
                          <a:solidFill>
                            <a:schemeClr val="bg1"/>
                          </a:solidFill>
                          <a:effectLst/>
                          <a:latin typeface="Maven Pro" panose="020B0604020202020204" charset="0"/>
                        </a:rPr>
                        <a:t>- Fecha de nacimiento</a:t>
                      </a:r>
                      <a:endParaRPr lang="es-MX" sz="1400">
                        <a:solidFill>
                          <a:schemeClr val="bg1"/>
                        </a:solidFill>
                        <a:effectLst/>
                        <a:latin typeface="Maven Pro" panose="020B0604020202020204" charset="0"/>
                      </a:endParaRPr>
                    </a:p>
                    <a:p>
                      <a:pPr algn="just">
                        <a:lnSpc>
                          <a:spcPct val="150000"/>
                        </a:lnSpc>
                        <a:spcAft>
                          <a:spcPts val="0"/>
                        </a:spcAft>
                      </a:pPr>
                      <a:r>
                        <a:rPr lang="es-MX" sz="1050">
                          <a:solidFill>
                            <a:schemeClr val="bg1"/>
                          </a:solidFill>
                          <a:effectLst/>
                          <a:latin typeface="Maven Pro" panose="020B0604020202020204" charset="0"/>
                        </a:rPr>
                        <a:t>- Correo electrónico</a:t>
                      </a:r>
                      <a:endParaRPr lang="es-MX" sz="140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1050" dirty="0">
                          <a:solidFill>
                            <a:schemeClr val="bg1"/>
                          </a:solidFill>
                          <a:effectLst/>
                          <a:latin typeface="Maven Pro" panose="020B0604020202020204" charset="0"/>
                        </a:rPr>
                        <a:t>El correo electrónico no se podrá modificar ya que es el medio de acceso al sistema (</a:t>
                      </a:r>
                      <a:r>
                        <a:rPr lang="es-MX" sz="1050" dirty="0" err="1">
                          <a:solidFill>
                            <a:schemeClr val="bg1"/>
                          </a:solidFill>
                          <a:effectLst/>
                          <a:latin typeface="Maven Pro" panose="020B0604020202020204" charset="0"/>
                        </a:rPr>
                        <a:t>user</a:t>
                      </a:r>
                      <a:r>
                        <a:rPr lang="es-MX" sz="1050" dirty="0">
                          <a:solidFill>
                            <a:schemeClr val="bg1"/>
                          </a:solidFill>
                          <a:effectLst/>
                          <a:latin typeface="Maven Pro" panose="020B0604020202020204" charset="0"/>
                        </a:rPr>
                        <a:t>), en el caso que el usuario deba hacer este cambio tendrá que solicitarlo a los propietarios de la plataforma (soporte). </a:t>
                      </a:r>
                      <a:endParaRPr lang="es-MX" sz="1400" dirty="0">
                        <a:solidFill>
                          <a:schemeClr val="bg1"/>
                        </a:solidFill>
                        <a:effectLst/>
                        <a:latin typeface="Maven Pro" panose="020B0604020202020204" charset="0"/>
                      </a:endParaRPr>
                    </a:p>
                    <a:p>
                      <a:pPr algn="just">
                        <a:lnSpc>
                          <a:spcPct val="150000"/>
                        </a:lnSpc>
                        <a:spcAft>
                          <a:spcPts val="0"/>
                        </a:spcAft>
                      </a:pPr>
                      <a:r>
                        <a:rPr lang="es-MX" sz="1050" dirty="0">
                          <a:solidFill>
                            <a:schemeClr val="bg1"/>
                          </a:solidFill>
                          <a:effectLst/>
                          <a:latin typeface="Maven Pro" panose="020B0604020202020204" charset="0"/>
                        </a:rPr>
                        <a:t>Se guardará un historial de cambios de los datos del perfil.</a:t>
                      </a:r>
                      <a:endParaRPr lang="es-MX" sz="1400" dirty="0">
                        <a:solidFill>
                          <a:schemeClr val="bg1"/>
                        </a:solidFill>
                        <a:effectLst/>
                        <a:latin typeface="Maven Pro"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7638947"/>
                  </a:ext>
                </a:extLst>
              </a:tr>
            </a:tbl>
          </a:graphicData>
        </a:graphic>
      </p:graphicFrame>
    </p:spTree>
    <p:extLst>
      <p:ext uri="{BB962C8B-B14F-4D97-AF65-F5344CB8AC3E}">
        <p14:creationId xmlns:p14="http://schemas.microsoft.com/office/powerpoint/2010/main" val="1198123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719793" y="1116597"/>
            <a:ext cx="7704414" cy="3676383"/>
          </a:xfrm>
          <a:prstGeom prst="rect">
            <a:avLst/>
          </a:prstGeom>
        </p:spPr>
        <p:txBody>
          <a:bodyPr spcFirstLastPara="1" wrap="square" lIns="91425" tIns="91425" rIns="91425" bIns="91425" anchor="t" anchorCtr="0">
            <a:noAutofit/>
          </a:bodyPr>
          <a:lstStyle/>
          <a:p>
            <a:pPr algn="just"/>
            <a:r>
              <a:rPr lang="es-MX" dirty="0"/>
              <a:t>El sistema deberá ser capaz de soportar la carga de trabajo de visita de 10 personas al día al sistema web. </a:t>
            </a:r>
          </a:p>
          <a:p>
            <a:pPr algn="just"/>
            <a:endParaRPr lang="es-MX" dirty="0"/>
          </a:p>
          <a:p>
            <a:pPr algn="just"/>
            <a:r>
              <a:rPr lang="es-MX" dirty="0"/>
              <a:t>El sistema podrá ofrecer respuesta al usuario en tiempo real.</a:t>
            </a:r>
          </a:p>
          <a:p>
            <a:pPr algn="just"/>
            <a:endParaRPr lang="es-MX" dirty="0"/>
          </a:p>
          <a:p>
            <a:pPr algn="just"/>
            <a:r>
              <a:rPr lang="es-MX" dirty="0"/>
              <a:t>Garantizará que el diseño de las consultas u otros procesos se ejecutarán con el mejor desempeño.</a:t>
            </a:r>
          </a:p>
          <a:p>
            <a:pPr algn="just"/>
            <a:endParaRPr lang="es-MX" dirty="0"/>
          </a:p>
          <a:p>
            <a:pPr algn="just"/>
            <a:r>
              <a:rPr lang="es-MX" dirty="0"/>
              <a:t>Permitirá almacenar miles de registros en la base de datos, por lo que no estará limitada al registrar clientes, productos, ventas y compras.</a:t>
            </a:r>
          </a:p>
          <a:p>
            <a:pPr marL="165100" indent="0">
              <a:buNone/>
            </a:pPr>
            <a:endParaRPr lang="es-MX" dirty="0"/>
          </a:p>
        </p:txBody>
      </p:sp>
      <p:sp>
        <p:nvSpPr>
          <p:cNvPr id="4" name="Google Shape;466;p26">
            <a:extLst>
              <a:ext uri="{FF2B5EF4-FFF2-40B4-BE49-F238E27FC236}">
                <a16:creationId xmlns:a16="http://schemas.microsoft.com/office/drawing/2014/main" id="{D4E23A4B-A6BE-475A-A885-84A32EBB9E86}"/>
              </a:ext>
            </a:extLst>
          </p:cNvPr>
          <p:cNvSpPr txBox="1">
            <a:spLocks/>
          </p:cNvSpPr>
          <p:nvPr/>
        </p:nvSpPr>
        <p:spPr>
          <a:xfrm>
            <a:off x="597375" y="443640"/>
            <a:ext cx="539696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s-MX" dirty="0"/>
              <a:t>3.3. Requisitos de rendimiento</a:t>
            </a:r>
          </a:p>
        </p:txBody>
      </p:sp>
    </p:spTree>
    <p:extLst>
      <p:ext uri="{BB962C8B-B14F-4D97-AF65-F5344CB8AC3E}">
        <p14:creationId xmlns:p14="http://schemas.microsoft.com/office/powerpoint/2010/main" val="3560482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2"/>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1.2. </a:t>
            </a:r>
            <a:r>
              <a:rPr lang="es-MX" dirty="0"/>
              <a:t>Ámbitos del sistema</a:t>
            </a:r>
            <a:endParaRPr dirty="0"/>
          </a:p>
        </p:txBody>
      </p:sp>
      <p:sp>
        <p:nvSpPr>
          <p:cNvPr id="1167" name="Google Shape;1167;p42"/>
          <p:cNvSpPr txBox="1">
            <a:spLocks noGrp="1"/>
          </p:cNvSpPr>
          <p:nvPr>
            <p:ph type="subTitle" idx="1"/>
          </p:nvPr>
        </p:nvSpPr>
        <p:spPr>
          <a:xfrm>
            <a:off x="733325" y="1643751"/>
            <a:ext cx="2200500" cy="824100"/>
          </a:xfrm>
          <a:prstGeom prst="rect">
            <a:avLst/>
          </a:prstGeom>
        </p:spPr>
        <p:txBody>
          <a:bodyPr spcFirstLastPara="1" wrap="square" lIns="91425" tIns="91425" rIns="91425" bIns="91425" anchor="t" anchorCtr="0">
            <a:noAutofit/>
          </a:bodyPr>
          <a:lstStyle/>
          <a:p>
            <a:pPr marL="114300" lvl="0" indent="0" algn="l"/>
            <a:r>
              <a:rPr lang="es-MX" dirty="0"/>
              <a:t>El nombre del sistema a desarrollar llevará el nombre de </a:t>
            </a:r>
            <a:r>
              <a:rPr lang="es-MX" dirty="0" err="1"/>
              <a:t>HuxGym</a:t>
            </a:r>
            <a:endParaRPr lang="es-MX" dirty="0"/>
          </a:p>
        </p:txBody>
      </p:sp>
      <p:sp>
        <p:nvSpPr>
          <p:cNvPr id="1170" name="Google Shape;1170;p42"/>
          <p:cNvSpPr txBox="1">
            <a:spLocks noGrp="1"/>
          </p:cNvSpPr>
          <p:nvPr>
            <p:ph type="subTitle" idx="5"/>
          </p:nvPr>
        </p:nvSpPr>
        <p:spPr>
          <a:xfrm>
            <a:off x="6176524" y="1643751"/>
            <a:ext cx="2270700" cy="824100"/>
          </a:xfrm>
          <a:prstGeom prst="rect">
            <a:avLst/>
          </a:prstGeom>
        </p:spPr>
        <p:txBody>
          <a:bodyPr spcFirstLastPara="1" wrap="square" lIns="91425" tIns="91425" rIns="91425" bIns="91425" anchor="t" anchorCtr="0">
            <a:noAutofit/>
          </a:bodyPr>
          <a:lstStyle/>
          <a:p>
            <a:pPr marL="0" indent="0" algn="just"/>
            <a:r>
              <a:rPr lang="es-MX" dirty="0"/>
              <a:t>El principal beneficio que nos da el desarrollo y la implementación de este sistema es acceso a información actualizada, respaldada, unificada y almacenada en una base de datos con una estructura de diseño que se ajusta a las necesidades del gimnasio. También se evitará la duplicación, pérdida, o manipulación no autorizada de la información de los miembros y del inventario.</a:t>
            </a:r>
          </a:p>
          <a:p>
            <a:pPr marL="0" lvl="0" indent="0" algn="ctr" rtl="0">
              <a:spcBef>
                <a:spcPts val="0"/>
              </a:spcBef>
              <a:spcAft>
                <a:spcPts val="0"/>
              </a:spcAft>
              <a:buNone/>
            </a:pPr>
            <a:endParaRPr dirty="0"/>
          </a:p>
        </p:txBody>
      </p:sp>
      <p:sp>
        <p:nvSpPr>
          <p:cNvPr id="1174" name="Google Shape;1174;p42"/>
          <p:cNvSpPr txBox="1">
            <a:spLocks noGrp="1"/>
          </p:cNvSpPr>
          <p:nvPr>
            <p:ph type="subTitle" idx="13"/>
          </p:nvPr>
        </p:nvSpPr>
        <p:spPr>
          <a:xfrm>
            <a:off x="3302264" y="1649665"/>
            <a:ext cx="2414434" cy="2330466"/>
          </a:xfrm>
          <a:prstGeom prst="rect">
            <a:avLst/>
          </a:prstGeom>
        </p:spPr>
        <p:txBody>
          <a:bodyPr spcFirstLastPara="1" wrap="square" lIns="91425" tIns="91425" rIns="91425" bIns="91425" anchor="t" anchorCtr="0">
            <a:noAutofit/>
          </a:bodyPr>
          <a:lstStyle/>
          <a:p>
            <a:pPr marL="114300" lvl="0" indent="0" algn="just"/>
            <a:r>
              <a:rPr lang="es-MX" dirty="0"/>
              <a:t>Las funciones generales del sistema serán:</a:t>
            </a:r>
          </a:p>
          <a:p>
            <a:pPr lvl="0" algn="just"/>
            <a:endParaRPr lang="es-MX" dirty="0"/>
          </a:p>
          <a:p>
            <a:pPr marL="114300" lvl="0" indent="0" algn="just"/>
            <a:r>
              <a:rPr lang="es-MX" dirty="0">
                <a:solidFill>
                  <a:schemeClr val="bg1"/>
                </a:solidFill>
              </a:rPr>
              <a:t>- Control de acceso de miembros</a:t>
            </a:r>
          </a:p>
          <a:p>
            <a:pPr marL="114300" lvl="0" indent="0" algn="just"/>
            <a:endParaRPr lang="es-MX" dirty="0">
              <a:solidFill>
                <a:schemeClr val="bg1"/>
              </a:solidFill>
            </a:endParaRPr>
          </a:p>
          <a:p>
            <a:pPr marL="114300" lvl="0" indent="0" algn="just"/>
            <a:r>
              <a:rPr lang="es-MX" dirty="0"/>
              <a:t>- Panel de gestión de la contabilidad del negocio</a:t>
            </a:r>
          </a:p>
          <a:p>
            <a:pPr marL="114300" lvl="0" indent="0" algn="just"/>
            <a:endParaRPr lang="es-MX" dirty="0"/>
          </a:p>
          <a:p>
            <a:pPr marL="114300" lvl="0" indent="0" algn="just"/>
            <a:r>
              <a:rPr lang="es-MX" dirty="0"/>
              <a:t>- Inventario y control de ventas de productos</a:t>
            </a:r>
          </a:p>
        </p:txBody>
      </p:sp>
      <p:sp>
        <p:nvSpPr>
          <p:cNvPr id="1178" name="Google Shape;1178;p42"/>
          <p:cNvSpPr/>
          <p:nvPr/>
        </p:nvSpPr>
        <p:spPr>
          <a:xfrm>
            <a:off x="4373919" y="1163284"/>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1625825" y="1163242"/>
            <a:ext cx="415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42"/>
          <p:cNvSpPr/>
          <p:nvPr/>
        </p:nvSpPr>
        <p:spPr>
          <a:xfrm>
            <a:off x="7104124" y="1163242"/>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3" name="Google Shape;1183;p42"/>
          <p:cNvCxnSpPr>
            <a:stCxn id="1180" idx="3"/>
            <a:endCxn id="1178" idx="1"/>
          </p:cNvCxnSpPr>
          <p:nvPr/>
        </p:nvCxnSpPr>
        <p:spPr>
          <a:xfrm>
            <a:off x="2041325" y="1370992"/>
            <a:ext cx="2332594" cy="42"/>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1184" name="Google Shape;1184;p42"/>
          <p:cNvCxnSpPr>
            <a:stCxn id="1178" idx="3"/>
            <a:endCxn id="1182" idx="1"/>
          </p:cNvCxnSpPr>
          <p:nvPr/>
        </p:nvCxnSpPr>
        <p:spPr>
          <a:xfrm flipV="1">
            <a:off x="4789419" y="1370992"/>
            <a:ext cx="2314705" cy="42"/>
          </a:xfrm>
          <a:prstGeom prst="bentConnector3">
            <a:avLst>
              <a:gd name="adj1" fmla="val 50000"/>
            </a:avLst>
          </a:prstGeom>
          <a:noFill/>
          <a:ln w="9525" cap="flat" cmpd="sng">
            <a:solidFill>
              <a:schemeClr val="lt2"/>
            </a:solidFill>
            <a:prstDash val="solid"/>
            <a:round/>
            <a:headEnd type="none" w="med" len="med"/>
            <a:tailEnd type="none" w="med" len="med"/>
          </a:ln>
        </p:spPr>
      </p:cxnSp>
      <p:grpSp>
        <p:nvGrpSpPr>
          <p:cNvPr id="1185" name="Google Shape;1185;p42"/>
          <p:cNvGrpSpPr/>
          <p:nvPr/>
        </p:nvGrpSpPr>
        <p:grpSpPr>
          <a:xfrm>
            <a:off x="1607269" y="5719729"/>
            <a:ext cx="264813" cy="352693"/>
            <a:chOff x="6703732" y="3346936"/>
            <a:chExt cx="264813" cy="352693"/>
          </a:xfrm>
        </p:grpSpPr>
        <p:sp>
          <p:nvSpPr>
            <p:cNvPr id="1186" name="Google Shape;1186;p42"/>
            <p:cNvSpPr/>
            <p:nvPr/>
          </p:nvSpPr>
          <p:spPr>
            <a:xfrm>
              <a:off x="6797283" y="3468777"/>
              <a:ext cx="10581" cy="15872"/>
            </a:xfrm>
            <a:custGeom>
              <a:avLst/>
              <a:gdLst/>
              <a:ahLst/>
              <a:cxnLst/>
              <a:rect l="l" t="t" r="r" b="b"/>
              <a:pathLst>
                <a:path w="334" h="501" extrusionOk="0">
                  <a:moveTo>
                    <a:pt x="167" y="0"/>
                  </a:moveTo>
                  <a:cubicBezTo>
                    <a:pt x="84" y="0"/>
                    <a:pt x="0" y="72"/>
                    <a:pt x="0" y="167"/>
                  </a:cubicBezTo>
                  <a:lnTo>
                    <a:pt x="0" y="345"/>
                  </a:lnTo>
                  <a:cubicBezTo>
                    <a:pt x="0" y="429"/>
                    <a:pt x="84" y="500"/>
                    <a:pt x="167" y="500"/>
                  </a:cubicBezTo>
                  <a:cubicBezTo>
                    <a:pt x="262" y="500"/>
                    <a:pt x="334" y="429"/>
                    <a:pt x="334" y="345"/>
                  </a:cubicBezTo>
                  <a:lnTo>
                    <a:pt x="334" y="167"/>
                  </a:lnTo>
                  <a:cubicBezTo>
                    <a:pt x="334" y="72"/>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2"/>
            <p:cNvSpPr/>
            <p:nvPr/>
          </p:nvSpPr>
          <p:spPr>
            <a:xfrm>
              <a:off x="6863272" y="3468777"/>
              <a:ext cx="10613" cy="15872"/>
            </a:xfrm>
            <a:custGeom>
              <a:avLst/>
              <a:gdLst/>
              <a:ahLst/>
              <a:cxnLst/>
              <a:rect l="l" t="t" r="r" b="b"/>
              <a:pathLst>
                <a:path w="335" h="501" extrusionOk="0">
                  <a:moveTo>
                    <a:pt x="167" y="0"/>
                  </a:moveTo>
                  <a:cubicBezTo>
                    <a:pt x="84" y="0"/>
                    <a:pt x="1" y="72"/>
                    <a:pt x="1" y="167"/>
                  </a:cubicBezTo>
                  <a:lnTo>
                    <a:pt x="1" y="345"/>
                  </a:lnTo>
                  <a:cubicBezTo>
                    <a:pt x="1" y="429"/>
                    <a:pt x="84" y="500"/>
                    <a:pt x="167" y="500"/>
                  </a:cubicBezTo>
                  <a:cubicBezTo>
                    <a:pt x="263" y="500"/>
                    <a:pt x="334" y="429"/>
                    <a:pt x="334" y="345"/>
                  </a:cubicBezTo>
                  <a:lnTo>
                    <a:pt x="334" y="167"/>
                  </a:lnTo>
                  <a:cubicBezTo>
                    <a:pt x="334" y="72"/>
                    <a:pt x="263"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2"/>
            <p:cNvSpPr/>
            <p:nvPr/>
          </p:nvSpPr>
          <p:spPr>
            <a:xfrm>
              <a:off x="6814231" y="3507712"/>
              <a:ext cx="43433" cy="15777"/>
            </a:xfrm>
            <a:custGeom>
              <a:avLst/>
              <a:gdLst/>
              <a:ahLst/>
              <a:cxnLst/>
              <a:rect l="l" t="t" r="r" b="b"/>
              <a:pathLst>
                <a:path w="1371" h="498" extrusionOk="0">
                  <a:moveTo>
                    <a:pt x="174" y="0"/>
                  </a:moveTo>
                  <a:cubicBezTo>
                    <a:pt x="132" y="0"/>
                    <a:pt x="90" y="15"/>
                    <a:pt x="60" y="45"/>
                  </a:cubicBezTo>
                  <a:cubicBezTo>
                    <a:pt x="1" y="105"/>
                    <a:pt x="1" y="212"/>
                    <a:pt x="60" y="271"/>
                  </a:cubicBezTo>
                  <a:cubicBezTo>
                    <a:pt x="203" y="402"/>
                    <a:pt x="441" y="497"/>
                    <a:pt x="703" y="497"/>
                  </a:cubicBezTo>
                  <a:cubicBezTo>
                    <a:pt x="953" y="497"/>
                    <a:pt x="1192" y="402"/>
                    <a:pt x="1346" y="271"/>
                  </a:cubicBezTo>
                  <a:cubicBezTo>
                    <a:pt x="1370" y="212"/>
                    <a:pt x="1370" y="105"/>
                    <a:pt x="1311" y="45"/>
                  </a:cubicBezTo>
                  <a:cubicBezTo>
                    <a:pt x="1281" y="15"/>
                    <a:pt x="1242" y="0"/>
                    <a:pt x="1203" y="0"/>
                  </a:cubicBezTo>
                  <a:cubicBezTo>
                    <a:pt x="1165" y="0"/>
                    <a:pt x="1126" y="15"/>
                    <a:pt x="1096" y="45"/>
                  </a:cubicBezTo>
                  <a:cubicBezTo>
                    <a:pt x="1037" y="105"/>
                    <a:pt x="882" y="188"/>
                    <a:pt x="692" y="188"/>
                  </a:cubicBezTo>
                  <a:cubicBezTo>
                    <a:pt x="477" y="188"/>
                    <a:pt x="346" y="105"/>
                    <a:pt x="287" y="45"/>
                  </a:cubicBezTo>
                  <a:cubicBezTo>
                    <a:pt x="257" y="15"/>
                    <a:pt x="215" y="0"/>
                    <a:pt x="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2"/>
            <p:cNvSpPr/>
            <p:nvPr/>
          </p:nvSpPr>
          <p:spPr>
            <a:xfrm>
              <a:off x="6902143" y="3489876"/>
              <a:ext cx="32" cy="412"/>
            </a:xfrm>
            <a:custGeom>
              <a:avLst/>
              <a:gdLst/>
              <a:ahLst/>
              <a:cxnLst/>
              <a:rect l="l" t="t" r="r" b="b"/>
              <a:pathLst>
                <a:path w="1" h="13" extrusionOk="0">
                  <a:moveTo>
                    <a:pt x="0" y="13"/>
                  </a:moveTo>
                  <a:cubicBezTo>
                    <a:pt x="0" y="1"/>
                    <a:pt x="0" y="13"/>
                    <a:pt x="0" y="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2"/>
            <p:cNvSpPr/>
            <p:nvPr/>
          </p:nvSpPr>
          <p:spPr>
            <a:xfrm>
              <a:off x="6703732" y="3346936"/>
              <a:ext cx="264813" cy="352693"/>
            </a:xfrm>
            <a:custGeom>
              <a:avLst/>
              <a:gdLst/>
              <a:ahLst/>
              <a:cxnLst/>
              <a:rect l="l" t="t" r="r" b="b"/>
              <a:pathLst>
                <a:path w="8359" h="11133" extrusionOk="0">
                  <a:moveTo>
                    <a:pt x="4120" y="346"/>
                  </a:moveTo>
                  <a:cubicBezTo>
                    <a:pt x="5668" y="346"/>
                    <a:pt x="6918" y="1596"/>
                    <a:pt x="6918" y="3144"/>
                  </a:cubicBezTo>
                  <a:lnTo>
                    <a:pt x="6918" y="8081"/>
                  </a:lnTo>
                  <a:lnTo>
                    <a:pt x="6918" y="8081"/>
                  </a:lnTo>
                  <a:lnTo>
                    <a:pt x="6049" y="7787"/>
                  </a:lnTo>
                  <a:cubicBezTo>
                    <a:pt x="6037" y="7763"/>
                    <a:pt x="6037" y="7739"/>
                    <a:pt x="6013" y="7716"/>
                  </a:cubicBezTo>
                  <a:lnTo>
                    <a:pt x="5608" y="7311"/>
                  </a:lnTo>
                  <a:cubicBezTo>
                    <a:pt x="5537" y="7239"/>
                    <a:pt x="5442" y="7204"/>
                    <a:pt x="5358" y="7204"/>
                  </a:cubicBezTo>
                  <a:lnTo>
                    <a:pt x="5358" y="6608"/>
                  </a:lnTo>
                  <a:cubicBezTo>
                    <a:pt x="5727" y="6406"/>
                    <a:pt x="6037" y="6084"/>
                    <a:pt x="6251" y="5715"/>
                  </a:cubicBezTo>
                  <a:lnTo>
                    <a:pt x="6251" y="7299"/>
                  </a:lnTo>
                  <a:cubicBezTo>
                    <a:pt x="6251" y="7382"/>
                    <a:pt x="6323" y="7466"/>
                    <a:pt x="6406" y="7466"/>
                  </a:cubicBezTo>
                  <a:cubicBezTo>
                    <a:pt x="6501" y="7466"/>
                    <a:pt x="6573" y="7382"/>
                    <a:pt x="6573" y="7299"/>
                  </a:cubicBezTo>
                  <a:lnTo>
                    <a:pt x="6573" y="4144"/>
                  </a:lnTo>
                  <a:cubicBezTo>
                    <a:pt x="6573" y="3882"/>
                    <a:pt x="6394" y="3667"/>
                    <a:pt x="6144" y="3620"/>
                  </a:cubicBezTo>
                  <a:cubicBezTo>
                    <a:pt x="5858" y="3572"/>
                    <a:pt x="5108" y="3370"/>
                    <a:pt x="4418" y="2370"/>
                  </a:cubicBezTo>
                  <a:cubicBezTo>
                    <a:pt x="4358" y="2274"/>
                    <a:pt x="4251" y="2215"/>
                    <a:pt x="4132" y="2215"/>
                  </a:cubicBezTo>
                  <a:cubicBezTo>
                    <a:pt x="4025" y="2215"/>
                    <a:pt x="3918" y="2274"/>
                    <a:pt x="3846" y="2370"/>
                  </a:cubicBezTo>
                  <a:cubicBezTo>
                    <a:pt x="3739" y="2536"/>
                    <a:pt x="3608" y="2679"/>
                    <a:pt x="3477" y="2810"/>
                  </a:cubicBezTo>
                  <a:cubicBezTo>
                    <a:pt x="3418" y="2870"/>
                    <a:pt x="3418" y="2977"/>
                    <a:pt x="3489" y="3036"/>
                  </a:cubicBezTo>
                  <a:cubicBezTo>
                    <a:pt x="3517" y="3065"/>
                    <a:pt x="3557" y="3080"/>
                    <a:pt x="3596" y="3080"/>
                  </a:cubicBezTo>
                  <a:cubicBezTo>
                    <a:pt x="3640" y="3080"/>
                    <a:pt x="3684" y="3062"/>
                    <a:pt x="3715" y="3025"/>
                  </a:cubicBezTo>
                  <a:cubicBezTo>
                    <a:pt x="3858" y="2870"/>
                    <a:pt x="3977" y="2715"/>
                    <a:pt x="4120" y="2536"/>
                  </a:cubicBezTo>
                  <a:lnTo>
                    <a:pt x="4144" y="2536"/>
                  </a:lnTo>
                  <a:cubicBezTo>
                    <a:pt x="4299" y="2739"/>
                    <a:pt x="4537" y="3036"/>
                    <a:pt x="4846" y="3322"/>
                  </a:cubicBezTo>
                  <a:cubicBezTo>
                    <a:pt x="5227" y="3656"/>
                    <a:pt x="5644" y="3858"/>
                    <a:pt x="6085" y="3929"/>
                  </a:cubicBezTo>
                  <a:cubicBezTo>
                    <a:pt x="6168" y="3953"/>
                    <a:pt x="6227" y="4037"/>
                    <a:pt x="6227" y="4120"/>
                  </a:cubicBezTo>
                  <a:lnTo>
                    <a:pt x="6227" y="4501"/>
                  </a:lnTo>
                  <a:cubicBezTo>
                    <a:pt x="6227" y="5656"/>
                    <a:pt x="5287" y="6596"/>
                    <a:pt x="4132" y="6596"/>
                  </a:cubicBezTo>
                  <a:cubicBezTo>
                    <a:pt x="2965" y="6596"/>
                    <a:pt x="2036" y="5656"/>
                    <a:pt x="2036" y="4513"/>
                  </a:cubicBezTo>
                  <a:lnTo>
                    <a:pt x="2036" y="4144"/>
                  </a:lnTo>
                  <a:cubicBezTo>
                    <a:pt x="2036" y="4048"/>
                    <a:pt x="2096" y="3965"/>
                    <a:pt x="2179" y="3953"/>
                  </a:cubicBezTo>
                  <a:cubicBezTo>
                    <a:pt x="2525" y="3894"/>
                    <a:pt x="2846" y="3751"/>
                    <a:pt x="3179" y="3537"/>
                  </a:cubicBezTo>
                  <a:cubicBezTo>
                    <a:pt x="3251" y="3489"/>
                    <a:pt x="3263" y="3382"/>
                    <a:pt x="3227" y="3310"/>
                  </a:cubicBezTo>
                  <a:cubicBezTo>
                    <a:pt x="3196" y="3264"/>
                    <a:pt x="3141" y="3238"/>
                    <a:pt x="3086" y="3238"/>
                  </a:cubicBezTo>
                  <a:cubicBezTo>
                    <a:pt x="3056" y="3238"/>
                    <a:pt x="3026" y="3246"/>
                    <a:pt x="3001" y="3263"/>
                  </a:cubicBezTo>
                  <a:cubicBezTo>
                    <a:pt x="2715" y="3453"/>
                    <a:pt x="2429" y="3572"/>
                    <a:pt x="2132" y="3632"/>
                  </a:cubicBezTo>
                  <a:cubicBezTo>
                    <a:pt x="1894" y="3679"/>
                    <a:pt x="1703" y="3894"/>
                    <a:pt x="1703" y="4156"/>
                  </a:cubicBezTo>
                  <a:lnTo>
                    <a:pt x="1703" y="7311"/>
                  </a:lnTo>
                  <a:cubicBezTo>
                    <a:pt x="1703" y="7406"/>
                    <a:pt x="1774" y="7477"/>
                    <a:pt x="1870" y="7477"/>
                  </a:cubicBezTo>
                  <a:cubicBezTo>
                    <a:pt x="1953" y="7477"/>
                    <a:pt x="2036" y="7406"/>
                    <a:pt x="2036" y="7311"/>
                  </a:cubicBezTo>
                  <a:lnTo>
                    <a:pt x="2036" y="5739"/>
                  </a:lnTo>
                  <a:cubicBezTo>
                    <a:pt x="2239" y="6108"/>
                    <a:pt x="2548" y="6418"/>
                    <a:pt x="2929" y="6632"/>
                  </a:cubicBezTo>
                  <a:lnTo>
                    <a:pt x="2929" y="7227"/>
                  </a:lnTo>
                  <a:cubicBezTo>
                    <a:pt x="2834" y="7227"/>
                    <a:pt x="2751" y="7251"/>
                    <a:pt x="2667" y="7323"/>
                  </a:cubicBezTo>
                  <a:lnTo>
                    <a:pt x="2275" y="7728"/>
                  </a:lnTo>
                  <a:cubicBezTo>
                    <a:pt x="2251" y="7739"/>
                    <a:pt x="2239" y="7775"/>
                    <a:pt x="2227" y="7799"/>
                  </a:cubicBezTo>
                  <a:lnTo>
                    <a:pt x="1322" y="8120"/>
                  </a:lnTo>
                  <a:lnTo>
                    <a:pt x="1322" y="3144"/>
                  </a:lnTo>
                  <a:cubicBezTo>
                    <a:pt x="1322" y="1596"/>
                    <a:pt x="2572" y="346"/>
                    <a:pt x="4120" y="346"/>
                  </a:cubicBezTo>
                  <a:close/>
                  <a:moveTo>
                    <a:pt x="5037" y="6787"/>
                  </a:moveTo>
                  <a:lnTo>
                    <a:pt x="5037" y="7418"/>
                  </a:lnTo>
                  <a:lnTo>
                    <a:pt x="4168" y="8299"/>
                  </a:lnTo>
                  <a:lnTo>
                    <a:pt x="3287" y="7418"/>
                  </a:lnTo>
                  <a:lnTo>
                    <a:pt x="3287" y="6787"/>
                  </a:lnTo>
                  <a:cubicBezTo>
                    <a:pt x="3548" y="6894"/>
                    <a:pt x="3846" y="6954"/>
                    <a:pt x="4168" y="6954"/>
                  </a:cubicBezTo>
                  <a:cubicBezTo>
                    <a:pt x="4477" y="6954"/>
                    <a:pt x="4775" y="6894"/>
                    <a:pt x="5037" y="6787"/>
                  </a:cubicBezTo>
                  <a:close/>
                  <a:moveTo>
                    <a:pt x="2953" y="7549"/>
                  </a:moveTo>
                  <a:lnTo>
                    <a:pt x="3929" y="8513"/>
                  </a:lnTo>
                  <a:lnTo>
                    <a:pt x="3191" y="9132"/>
                  </a:lnTo>
                  <a:lnTo>
                    <a:pt x="3167" y="9132"/>
                  </a:lnTo>
                  <a:lnTo>
                    <a:pt x="2620" y="7882"/>
                  </a:lnTo>
                  <a:lnTo>
                    <a:pt x="2941" y="7549"/>
                  </a:lnTo>
                  <a:close/>
                  <a:moveTo>
                    <a:pt x="5346" y="7561"/>
                  </a:moveTo>
                  <a:lnTo>
                    <a:pt x="5680" y="7894"/>
                  </a:lnTo>
                  <a:lnTo>
                    <a:pt x="5644" y="7966"/>
                  </a:lnTo>
                  <a:cubicBezTo>
                    <a:pt x="5620" y="8061"/>
                    <a:pt x="5644" y="8144"/>
                    <a:pt x="5739" y="8168"/>
                  </a:cubicBezTo>
                  <a:cubicBezTo>
                    <a:pt x="5759" y="8178"/>
                    <a:pt x="5782" y="8183"/>
                    <a:pt x="5804" y="8183"/>
                  </a:cubicBezTo>
                  <a:cubicBezTo>
                    <a:pt x="5860" y="8183"/>
                    <a:pt x="5916" y="8155"/>
                    <a:pt x="5942" y="8120"/>
                  </a:cubicBezTo>
                  <a:lnTo>
                    <a:pt x="6180" y="8192"/>
                  </a:lnTo>
                  <a:lnTo>
                    <a:pt x="6168" y="8359"/>
                  </a:lnTo>
                  <a:cubicBezTo>
                    <a:pt x="6037" y="9347"/>
                    <a:pt x="5180" y="10109"/>
                    <a:pt x="4168" y="10109"/>
                  </a:cubicBezTo>
                  <a:cubicBezTo>
                    <a:pt x="3156" y="10109"/>
                    <a:pt x="2286" y="9347"/>
                    <a:pt x="2155" y="8359"/>
                  </a:cubicBezTo>
                  <a:lnTo>
                    <a:pt x="2120" y="8168"/>
                  </a:lnTo>
                  <a:lnTo>
                    <a:pt x="2346" y="8097"/>
                  </a:lnTo>
                  <a:lnTo>
                    <a:pt x="2870" y="9263"/>
                  </a:lnTo>
                  <a:cubicBezTo>
                    <a:pt x="2917" y="9359"/>
                    <a:pt x="3001" y="9418"/>
                    <a:pt x="3108" y="9454"/>
                  </a:cubicBezTo>
                  <a:cubicBezTo>
                    <a:pt x="3132" y="9454"/>
                    <a:pt x="3156" y="9466"/>
                    <a:pt x="3179" y="9466"/>
                  </a:cubicBezTo>
                  <a:cubicBezTo>
                    <a:pt x="3251" y="9466"/>
                    <a:pt x="3334" y="9442"/>
                    <a:pt x="3394" y="9394"/>
                  </a:cubicBezTo>
                  <a:lnTo>
                    <a:pt x="4144" y="8751"/>
                  </a:lnTo>
                  <a:lnTo>
                    <a:pt x="4906" y="9394"/>
                  </a:lnTo>
                  <a:cubicBezTo>
                    <a:pt x="4965" y="9442"/>
                    <a:pt x="5037" y="9466"/>
                    <a:pt x="5120" y="9466"/>
                  </a:cubicBezTo>
                  <a:cubicBezTo>
                    <a:pt x="5144" y="9466"/>
                    <a:pt x="5156" y="9466"/>
                    <a:pt x="5192" y="9454"/>
                  </a:cubicBezTo>
                  <a:cubicBezTo>
                    <a:pt x="5299" y="9418"/>
                    <a:pt x="5382" y="9359"/>
                    <a:pt x="5430" y="9263"/>
                  </a:cubicBezTo>
                  <a:lnTo>
                    <a:pt x="5680" y="8704"/>
                  </a:lnTo>
                  <a:cubicBezTo>
                    <a:pt x="5715" y="8620"/>
                    <a:pt x="5680" y="8525"/>
                    <a:pt x="5596" y="8501"/>
                  </a:cubicBezTo>
                  <a:cubicBezTo>
                    <a:pt x="5571" y="8492"/>
                    <a:pt x="5547" y="8488"/>
                    <a:pt x="5525" y="8488"/>
                  </a:cubicBezTo>
                  <a:cubicBezTo>
                    <a:pt x="5461" y="8488"/>
                    <a:pt x="5408" y="8523"/>
                    <a:pt x="5382" y="8585"/>
                  </a:cubicBezTo>
                  <a:lnTo>
                    <a:pt x="5132" y="9144"/>
                  </a:lnTo>
                  <a:lnTo>
                    <a:pt x="5096" y="9144"/>
                  </a:lnTo>
                  <a:lnTo>
                    <a:pt x="4370" y="8525"/>
                  </a:lnTo>
                  <a:lnTo>
                    <a:pt x="5334" y="7561"/>
                  </a:lnTo>
                  <a:close/>
                  <a:moveTo>
                    <a:pt x="4168" y="0"/>
                  </a:moveTo>
                  <a:cubicBezTo>
                    <a:pt x="2441" y="0"/>
                    <a:pt x="1036" y="1405"/>
                    <a:pt x="1036" y="3132"/>
                  </a:cubicBezTo>
                  <a:lnTo>
                    <a:pt x="1036" y="8216"/>
                  </a:lnTo>
                  <a:lnTo>
                    <a:pt x="798" y="8311"/>
                  </a:lnTo>
                  <a:cubicBezTo>
                    <a:pt x="322" y="8478"/>
                    <a:pt x="0" y="8930"/>
                    <a:pt x="0" y="9454"/>
                  </a:cubicBezTo>
                  <a:lnTo>
                    <a:pt x="0" y="10978"/>
                  </a:lnTo>
                  <a:cubicBezTo>
                    <a:pt x="0" y="11061"/>
                    <a:pt x="72" y="11133"/>
                    <a:pt x="155" y="11133"/>
                  </a:cubicBezTo>
                  <a:cubicBezTo>
                    <a:pt x="250" y="11133"/>
                    <a:pt x="322" y="11061"/>
                    <a:pt x="322" y="10978"/>
                  </a:cubicBezTo>
                  <a:lnTo>
                    <a:pt x="322" y="9454"/>
                  </a:lnTo>
                  <a:cubicBezTo>
                    <a:pt x="322" y="9347"/>
                    <a:pt x="334" y="9252"/>
                    <a:pt x="381" y="9144"/>
                  </a:cubicBezTo>
                  <a:lnTo>
                    <a:pt x="1203" y="9847"/>
                  </a:lnTo>
                  <a:cubicBezTo>
                    <a:pt x="1322" y="9942"/>
                    <a:pt x="1393" y="10097"/>
                    <a:pt x="1393" y="10240"/>
                  </a:cubicBezTo>
                  <a:lnTo>
                    <a:pt x="1393" y="10978"/>
                  </a:lnTo>
                  <a:cubicBezTo>
                    <a:pt x="1393" y="11061"/>
                    <a:pt x="1465" y="11133"/>
                    <a:pt x="1560" y="11133"/>
                  </a:cubicBezTo>
                  <a:cubicBezTo>
                    <a:pt x="1643" y="11133"/>
                    <a:pt x="1715" y="11061"/>
                    <a:pt x="1715" y="10978"/>
                  </a:cubicBezTo>
                  <a:lnTo>
                    <a:pt x="1715" y="10240"/>
                  </a:lnTo>
                  <a:cubicBezTo>
                    <a:pt x="1715" y="9990"/>
                    <a:pt x="1620" y="9752"/>
                    <a:pt x="1417" y="9585"/>
                  </a:cubicBezTo>
                  <a:lnTo>
                    <a:pt x="560" y="8847"/>
                  </a:lnTo>
                  <a:cubicBezTo>
                    <a:pt x="643" y="8740"/>
                    <a:pt x="786" y="8656"/>
                    <a:pt x="917" y="8609"/>
                  </a:cubicBezTo>
                  <a:lnTo>
                    <a:pt x="1822" y="8275"/>
                  </a:lnTo>
                  <a:lnTo>
                    <a:pt x="1834" y="8382"/>
                  </a:lnTo>
                  <a:cubicBezTo>
                    <a:pt x="1917" y="8954"/>
                    <a:pt x="2191" y="9466"/>
                    <a:pt x="2632" y="9847"/>
                  </a:cubicBezTo>
                  <a:cubicBezTo>
                    <a:pt x="3060" y="10216"/>
                    <a:pt x="3608" y="10418"/>
                    <a:pt x="4180" y="10418"/>
                  </a:cubicBezTo>
                  <a:cubicBezTo>
                    <a:pt x="4739" y="10418"/>
                    <a:pt x="5287" y="10216"/>
                    <a:pt x="5727" y="9847"/>
                  </a:cubicBezTo>
                  <a:cubicBezTo>
                    <a:pt x="6156" y="9466"/>
                    <a:pt x="6430" y="8954"/>
                    <a:pt x="6513" y="8382"/>
                  </a:cubicBezTo>
                  <a:lnTo>
                    <a:pt x="6525" y="8275"/>
                  </a:lnTo>
                  <a:lnTo>
                    <a:pt x="7430" y="8609"/>
                  </a:lnTo>
                  <a:cubicBezTo>
                    <a:pt x="7573" y="8656"/>
                    <a:pt x="7704" y="8740"/>
                    <a:pt x="7787" y="8847"/>
                  </a:cubicBezTo>
                  <a:lnTo>
                    <a:pt x="6930" y="9585"/>
                  </a:lnTo>
                  <a:cubicBezTo>
                    <a:pt x="6739" y="9752"/>
                    <a:pt x="6632" y="9990"/>
                    <a:pt x="6632" y="10240"/>
                  </a:cubicBezTo>
                  <a:lnTo>
                    <a:pt x="6632" y="10978"/>
                  </a:lnTo>
                  <a:cubicBezTo>
                    <a:pt x="6632" y="11061"/>
                    <a:pt x="6704" y="11133"/>
                    <a:pt x="6799" y="11133"/>
                  </a:cubicBezTo>
                  <a:cubicBezTo>
                    <a:pt x="6882" y="11133"/>
                    <a:pt x="6954" y="11061"/>
                    <a:pt x="6954" y="10978"/>
                  </a:cubicBezTo>
                  <a:lnTo>
                    <a:pt x="6954" y="10240"/>
                  </a:lnTo>
                  <a:cubicBezTo>
                    <a:pt x="6954" y="10097"/>
                    <a:pt x="7037" y="9942"/>
                    <a:pt x="7156" y="9847"/>
                  </a:cubicBezTo>
                  <a:lnTo>
                    <a:pt x="7966" y="9144"/>
                  </a:lnTo>
                  <a:cubicBezTo>
                    <a:pt x="8001" y="9252"/>
                    <a:pt x="8025" y="9347"/>
                    <a:pt x="8025" y="9454"/>
                  </a:cubicBezTo>
                  <a:lnTo>
                    <a:pt x="8025" y="10978"/>
                  </a:lnTo>
                  <a:cubicBezTo>
                    <a:pt x="8025" y="11061"/>
                    <a:pt x="8109" y="11133"/>
                    <a:pt x="8192" y="11133"/>
                  </a:cubicBezTo>
                  <a:cubicBezTo>
                    <a:pt x="8287" y="11133"/>
                    <a:pt x="8359" y="11061"/>
                    <a:pt x="8359" y="10978"/>
                  </a:cubicBezTo>
                  <a:lnTo>
                    <a:pt x="8359" y="9454"/>
                  </a:lnTo>
                  <a:cubicBezTo>
                    <a:pt x="8335" y="8930"/>
                    <a:pt x="8001" y="8478"/>
                    <a:pt x="7525" y="8311"/>
                  </a:cubicBezTo>
                  <a:lnTo>
                    <a:pt x="7287" y="8216"/>
                  </a:lnTo>
                  <a:lnTo>
                    <a:pt x="7287" y="3132"/>
                  </a:lnTo>
                  <a:cubicBezTo>
                    <a:pt x="7287" y="1405"/>
                    <a:pt x="5894" y="0"/>
                    <a:pt x="4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42"/>
          <p:cNvGrpSpPr/>
          <p:nvPr/>
        </p:nvGrpSpPr>
        <p:grpSpPr>
          <a:xfrm>
            <a:off x="7185420" y="3036299"/>
            <a:ext cx="264433" cy="353454"/>
            <a:chOff x="8054820" y="2416399"/>
            <a:chExt cx="264433" cy="353454"/>
          </a:xfrm>
        </p:grpSpPr>
        <p:sp>
          <p:nvSpPr>
            <p:cNvPr id="1217" name="Google Shape;1217;p42"/>
            <p:cNvSpPr/>
            <p:nvPr/>
          </p:nvSpPr>
          <p:spPr>
            <a:xfrm>
              <a:off x="8148371" y="2538621"/>
              <a:ext cx="10201" cy="15872"/>
            </a:xfrm>
            <a:custGeom>
              <a:avLst/>
              <a:gdLst/>
              <a:ahLst/>
              <a:cxnLst/>
              <a:rect l="l" t="t" r="r" b="b"/>
              <a:pathLst>
                <a:path w="322" h="501" extrusionOk="0">
                  <a:moveTo>
                    <a:pt x="155" y="0"/>
                  </a:moveTo>
                  <a:cubicBezTo>
                    <a:pt x="72" y="0"/>
                    <a:pt x="0" y="72"/>
                    <a:pt x="0" y="155"/>
                  </a:cubicBezTo>
                  <a:lnTo>
                    <a:pt x="0" y="334"/>
                  </a:lnTo>
                  <a:cubicBezTo>
                    <a:pt x="0" y="429"/>
                    <a:pt x="72" y="500"/>
                    <a:pt x="155" y="500"/>
                  </a:cubicBezTo>
                  <a:cubicBezTo>
                    <a:pt x="250" y="500"/>
                    <a:pt x="322" y="429"/>
                    <a:pt x="322" y="334"/>
                  </a:cubicBezTo>
                  <a:lnTo>
                    <a:pt x="322" y="155"/>
                  </a:lnTo>
                  <a:cubicBezTo>
                    <a:pt x="310" y="72"/>
                    <a:pt x="250"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2"/>
            <p:cNvSpPr/>
            <p:nvPr/>
          </p:nvSpPr>
          <p:spPr>
            <a:xfrm>
              <a:off x="8214361" y="2538621"/>
              <a:ext cx="10233" cy="15872"/>
            </a:xfrm>
            <a:custGeom>
              <a:avLst/>
              <a:gdLst/>
              <a:ahLst/>
              <a:cxnLst/>
              <a:rect l="l" t="t" r="r" b="b"/>
              <a:pathLst>
                <a:path w="323" h="501" extrusionOk="0">
                  <a:moveTo>
                    <a:pt x="156" y="0"/>
                  </a:moveTo>
                  <a:cubicBezTo>
                    <a:pt x="72" y="0"/>
                    <a:pt x="1" y="72"/>
                    <a:pt x="1" y="155"/>
                  </a:cubicBezTo>
                  <a:lnTo>
                    <a:pt x="1" y="334"/>
                  </a:lnTo>
                  <a:cubicBezTo>
                    <a:pt x="1" y="429"/>
                    <a:pt x="72" y="500"/>
                    <a:pt x="156" y="500"/>
                  </a:cubicBezTo>
                  <a:cubicBezTo>
                    <a:pt x="251" y="500"/>
                    <a:pt x="322" y="429"/>
                    <a:pt x="322" y="334"/>
                  </a:cubicBezTo>
                  <a:lnTo>
                    <a:pt x="322" y="155"/>
                  </a:lnTo>
                  <a:cubicBezTo>
                    <a:pt x="322" y="72"/>
                    <a:pt x="251"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2"/>
            <p:cNvSpPr/>
            <p:nvPr/>
          </p:nvSpPr>
          <p:spPr>
            <a:xfrm>
              <a:off x="8054820" y="2416399"/>
              <a:ext cx="264433" cy="353454"/>
            </a:xfrm>
            <a:custGeom>
              <a:avLst/>
              <a:gdLst/>
              <a:ahLst/>
              <a:cxnLst/>
              <a:rect l="l" t="t" r="r" b="b"/>
              <a:pathLst>
                <a:path w="8347" h="11157" extrusionOk="0">
                  <a:moveTo>
                    <a:pt x="1703" y="5025"/>
                  </a:moveTo>
                  <a:cubicBezTo>
                    <a:pt x="1787" y="5204"/>
                    <a:pt x="1882" y="5418"/>
                    <a:pt x="1882" y="5573"/>
                  </a:cubicBezTo>
                  <a:cubicBezTo>
                    <a:pt x="1882" y="5680"/>
                    <a:pt x="1787" y="5763"/>
                    <a:pt x="1703" y="5763"/>
                  </a:cubicBezTo>
                  <a:cubicBezTo>
                    <a:pt x="1608" y="5763"/>
                    <a:pt x="1525" y="5668"/>
                    <a:pt x="1525" y="5573"/>
                  </a:cubicBezTo>
                  <a:cubicBezTo>
                    <a:pt x="1525" y="5430"/>
                    <a:pt x="1608" y="5204"/>
                    <a:pt x="1703" y="5025"/>
                  </a:cubicBezTo>
                  <a:close/>
                  <a:moveTo>
                    <a:pt x="6585" y="5025"/>
                  </a:moveTo>
                  <a:cubicBezTo>
                    <a:pt x="6668" y="5204"/>
                    <a:pt x="6763" y="5418"/>
                    <a:pt x="6763" y="5573"/>
                  </a:cubicBezTo>
                  <a:cubicBezTo>
                    <a:pt x="6763" y="5680"/>
                    <a:pt x="6668" y="5763"/>
                    <a:pt x="6585" y="5763"/>
                  </a:cubicBezTo>
                  <a:cubicBezTo>
                    <a:pt x="6490" y="5763"/>
                    <a:pt x="6406" y="5668"/>
                    <a:pt x="6406" y="5573"/>
                  </a:cubicBezTo>
                  <a:cubicBezTo>
                    <a:pt x="6406" y="5430"/>
                    <a:pt x="6490" y="5204"/>
                    <a:pt x="6585" y="5025"/>
                  </a:cubicBezTo>
                  <a:close/>
                  <a:moveTo>
                    <a:pt x="4144" y="322"/>
                  </a:moveTo>
                  <a:cubicBezTo>
                    <a:pt x="6073" y="322"/>
                    <a:pt x="7633" y="1894"/>
                    <a:pt x="7633" y="3823"/>
                  </a:cubicBezTo>
                  <a:cubicBezTo>
                    <a:pt x="7633" y="5847"/>
                    <a:pt x="6478" y="7752"/>
                    <a:pt x="6299" y="8049"/>
                  </a:cubicBezTo>
                  <a:lnTo>
                    <a:pt x="5716" y="7847"/>
                  </a:lnTo>
                  <a:cubicBezTo>
                    <a:pt x="5513" y="7764"/>
                    <a:pt x="5358" y="7561"/>
                    <a:pt x="5358" y="7335"/>
                  </a:cubicBezTo>
                  <a:lnTo>
                    <a:pt x="5358" y="6621"/>
                  </a:lnTo>
                  <a:cubicBezTo>
                    <a:pt x="5692" y="6430"/>
                    <a:pt x="5966" y="6180"/>
                    <a:pt x="6180" y="5859"/>
                  </a:cubicBezTo>
                  <a:cubicBezTo>
                    <a:pt x="6263" y="6001"/>
                    <a:pt x="6418" y="6073"/>
                    <a:pt x="6597" y="6073"/>
                  </a:cubicBezTo>
                  <a:cubicBezTo>
                    <a:pt x="6882" y="6073"/>
                    <a:pt x="7097" y="5847"/>
                    <a:pt x="7097" y="5561"/>
                  </a:cubicBezTo>
                  <a:cubicBezTo>
                    <a:pt x="7097" y="5323"/>
                    <a:pt x="6966" y="5025"/>
                    <a:pt x="6859" y="4823"/>
                  </a:cubicBezTo>
                  <a:cubicBezTo>
                    <a:pt x="7097" y="4751"/>
                    <a:pt x="7275" y="4525"/>
                    <a:pt x="7275" y="4251"/>
                  </a:cubicBezTo>
                  <a:cubicBezTo>
                    <a:pt x="7275" y="3930"/>
                    <a:pt x="7013" y="3656"/>
                    <a:pt x="6680" y="3656"/>
                  </a:cubicBezTo>
                  <a:lnTo>
                    <a:pt x="6597" y="3656"/>
                  </a:lnTo>
                  <a:cubicBezTo>
                    <a:pt x="6597" y="3656"/>
                    <a:pt x="6585" y="3656"/>
                    <a:pt x="6585" y="3644"/>
                  </a:cubicBezTo>
                  <a:lnTo>
                    <a:pt x="6585" y="3120"/>
                  </a:lnTo>
                  <a:cubicBezTo>
                    <a:pt x="6585" y="2453"/>
                    <a:pt x="6049" y="1918"/>
                    <a:pt x="5370" y="1918"/>
                  </a:cubicBezTo>
                  <a:lnTo>
                    <a:pt x="5192" y="1918"/>
                  </a:lnTo>
                  <a:cubicBezTo>
                    <a:pt x="5108" y="1918"/>
                    <a:pt x="5037" y="1989"/>
                    <a:pt x="5037" y="2084"/>
                  </a:cubicBezTo>
                  <a:cubicBezTo>
                    <a:pt x="5037" y="2168"/>
                    <a:pt x="5108" y="2251"/>
                    <a:pt x="5192" y="2251"/>
                  </a:cubicBezTo>
                  <a:lnTo>
                    <a:pt x="5370" y="2251"/>
                  </a:lnTo>
                  <a:cubicBezTo>
                    <a:pt x="5870" y="2251"/>
                    <a:pt x="6251" y="2644"/>
                    <a:pt x="6251" y="3120"/>
                  </a:cubicBezTo>
                  <a:lnTo>
                    <a:pt x="6251" y="3644"/>
                  </a:lnTo>
                  <a:cubicBezTo>
                    <a:pt x="6251" y="3823"/>
                    <a:pt x="6406" y="3989"/>
                    <a:pt x="6597" y="3989"/>
                  </a:cubicBezTo>
                  <a:lnTo>
                    <a:pt x="6680" y="3989"/>
                  </a:lnTo>
                  <a:cubicBezTo>
                    <a:pt x="6835" y="3989"/>
                    <a:pt x="6954" y="4108"/>
                    <a:pt x="6954" y="4251"/>
                  </a:cubicBezTo>
                  <a:cubicBezTo>
                    <a:pt x="6954" y="4406"/>
                    <a:pt x="6835" y="4525"/>
                    <a:pt x="6680" y="4525"/>
                  </a:cubicBezTo>
                  <a:lnTo>
                    <a:pt x="6585" y="4525"/>
                  </a:lnTo>
                  <a:lnTo>
                    <a:pt x="6585" y="4501"/>
                  </a:lnTo>
                  <a:cubicBezTo>
                    <a:pt x="6585" y="4418"/>
                    <a:pt x="6501" y="4346"/>
                    <a:pt x="6418" y="4346"/>
                  </a:cubicBezTo>
                  <a:cubicBezTo>
                    <a:pt x="6323" y="4346"/>
                    <a:pt x="6251" y="4418"/>
                    <a:pt x="6251" y="4501"/>
                  </a:cubicBezTo>
                  <a:cubicBezTo>
                    <a:pt x="6251" y="5668"/>
                    <a:pt x="5311" y="6609"/>
                    <a:pt x="4156" y="6609"/>
                  </a:cubicBezTo>
                  <a:cubicBezTo>
                    <a:pt x="2989" y="6609"/>
                    <a:pt x="2060" y="5668"/>
                    <a:pt x="2060" y="4501"/>
                  </a:cubicBezTo>
                  <a:cubicBezTo>
                    <a:pt x="2060" y="4418"/>
                    <a:pt x="1977" y="4346"/>
                    <a:pt x="1894" y="4346"/>
                  </a:cubicBezTo>
                  <a:cubicBezTo>
                    <a:pt x="1798" y="4346"/>
                    <a:pt x="1727" y="4418"/>
                    <a:pt x="1727" y="4501"/>
                  </a:cubicBezTo>
                  <a:lnTo>
                    <a:pt x="1727" y="4525"/>
                  </a:lnTo>
                  <a:lnTo>
                    <a:pt x="1620" y="4525"/>
                  </a:lnTo>
                  <a:cubicBezTo>
                    <a:pt x="1477" y="4525"/>
                    <a:pt x="1358" y="4406"/>
                    <a:pt x="1358" y="4251"/>
                  </a:cubicBezTo>
                  <a:cubicBezTo>
                    <a:pt x="1358" y="4108"/>
                    <a:pt x="1477" y="3989"/>
                    <a:pt x="1620" y="3989"/>
                  </a:cubicBezTo>
                  <a:lnTo>
                    <a:pt x="1715" y="3989"/>
                  </a:lnTo>
                  <a:cubicBezTo>
                    <a:pt x="1894" y="3989"/>
                    <a:pt x="2060" y="3835"/>
                    <a:pt x="2060" y="3644"/>
                  </a:cubicBezTo>
                  <a:lnTo>
                    <a:pt x="2060" y="3120"/>
                  </a:lnTo>
                  <a:cubicBezTo>
                    <a:pt x="2060" y="2632"/>
                    <a:pt x="2453" y="2251"/>
                    <a:pt x="2930" y="2251"/>
                  </a:cubicBezTo>
                  <a:lnTo>
                    <a:pt x="4501" y="2251"/>
                  </a:lnTo>
                  <a:cubicBezTo>
                    <a:pt x="4585" y="2251"/>
                    <a:pt x="4656" y="2168"/>
                    <a:pt x="4656" y="2084"/>
                  </a:cubicBezTo>
                  <a:cubicBezTo>
                    <a:pt x="4656" y="1989"/>
                    <a:pt x="4585" y="1918"/>
                    <a:pt x="4501" y="1918"/>
                  </a:cubicBezTo>
                  <a:lnTo>
                    <a:pt x="2930" y="1918"/>
                  </a:lnTo>
                  <a:cubicBezTo>
                    <a:pt x="2632" y="1918"/>
                    <a:pt x="2394" y="1679"/>
                    <a:pt x="2394" y="1382"/>
                  </a:cubicBezTo>
                  <a:cubicBezTo>
                    <a:pt x="2394" y="798"/>
                    <a:pt x="3025" y="322"/>
                    <a:pt x="3799" y="322"/>
                  </a:cubicBezTo>
                  <a:close/>
                  <a:moveTo>
                    <a:pt x="2084" y="1310"/>
                  </a:moveTo>
                  <a:lnTo>
                    <a:pt x="2084" y="1406"/>
                  </a:lnTo>
                  <a:cubicBezTo>
                    <a:pt x="2084" y="1679"/>
                    <a:pt x="2203" y="1918"/>
                    <a:pt x="2394" y="2084"/>
                  </a:cubicBezTo>
                  <a:cubicBezTo>
                    <a:pt x="2013" y="2275"/>
                    <a:pt x="1727" y="2692"/>
                    <a:pt x="1727" y="3156"/>
                  </a:cubicBezTo>
                  <a:lnTo>
                    <a:pt x="1727" y="3680"/>
                  </a:lnTo>
                  <a:cubicBezTo>
                    <a:pt x="1727" y="3680"/>
                    <a:pt x="1727" y="3692"/>
                    <a:pt x="1715" y="3692"/>
                  </a:cubicBezTo>
                  <a:lnTo>
                    <a:pt x="1620" y="3692"/>
                  </a:lnTo>
                  <a:cubicBezTo>
                    <a:pt x="1298" y="3692"/>
                    <a:pt x="1025" y="3954"/>
                    <a:pt x="1025" y="4287"/>
                  </a:cubicBezTo>
                  <a:cubicBezTo>
                    <a:pt x="1025" y="4549"/>
                    <a:pt x="1203" y="4775"/>
                    <a:pt x="1441" y="4847"/>
                  </a:cubicBezTo>
                  <a:cubicBezTo>
                    <a:pt x="1346" y="5037"/>
                    <a:pt x="1203" y="5335"/>
                    <a:pt x="1203" y="5597"/>
                  </a:cubicBezTo>
                  <a:cubicBezTo>
                    <a:pt x="1203" y="5870"/>
                    <a:pt x="1429" y="6097"/>
                    <a:pt x="1715" y="6097"/>
                  </a:cubicBezTo>
                  <a:cubicBezTo>
                    <a:pt x="1894" y="6097"/>
                    <a:pt x="2037" y="6013"/>
                    <a:pt x="2132" y="5894"/>
                  </a:cubicBezTo>
                  <a:cubicBezTo>
                    <a:pt x="2334" y="6204"/>
                    <a:pt x="2620" y="6466"/>
                    <a:pt x="2953" y="6656"/>
                  </a:cubicBezTo>
                  <a:lnTo>
                    <a:pt x="2953" y="7347"/>
                  </a:lnTo>
                  <a:cubicBezTo>
                    <a:pt x="2953" y="7573"/>
                    <a:pt x="2799" y="7787"/>
                    <a:pt x="2584" y="7859"/>
                  </a:cubicBezTo>
                  <a:lnTo>
                    <a:pt x="1965" y="8085"/>
                  </a:lnTo>
                  <a:cubicBezTo>
                    <a:pt x="1715" y="7621"/>
                    <a:pt x="834" y="5847"/>
                    <a:pt x="834" y="3882"/>
                  </a:cubicBezTo>
                  <a:cubicBezTo>
                    <a:pt x="834" y="3275"/>
                    <a:pt x="989" y="2727"/>
                    <a:pt x="1263" y="2227"/>
                  </a:cubicBezTo>
                  <a:cubicBezTo>
                    <a:pt x="1477" y="1870"/>
                    <a:pt x="1739" y="1560"/>
                    <a:pt x="2084" y="1310"/>
                  </a:cubicBezTo>
                  <a:close/>
                  <a:moveTo>
                    <a:pt x="3811" y="1"/>
                  </a:moveTo>
                  <a:cubicBezTo>
                    <a:pt x="3346" y="1"/>
                    <a:pt x="2918" y="132"/>
                    <a:pt x="2608" y="382"/>
                  </a:cubicBezTo>
                  <a:cubicBezTo>
                    <a:pt x="2453" y="489"/>
                    <a:pt x="2358" y="620"/>
                    <a:pt x="2263" y="763"/>
                  </a:cubicBezTo>
                  <a:cubicBezTo>
                    <a:pt x="1715" y="1084"/>
                    <a:pt x="1286" y="1537"/>
                    <a:pt x="1001" y="2037"/>
                  </a:cubicBezTo>
                  <a:cubicBezTo>
                    <a:pt x="691" y="2572"/>
                    <a:pt x="524" y="3192"/>
                    <a:pt x="524" y="3858"/>
                  </a:cubicBezTo>
                  <a:cubicBezTo>
                    <a:pt x="524" y="5108"/>
                    <a:pt x="870" y="6251"/>
                    <a:pt x="1144" y="6990"/>
                  </a:cubicBezTo>
                  <a:cubicBezTo>
                    <a:pt x="1358" y="7525"/>
                    <a:pt x="1548" y="7942"/>
                    <a:pt x="1667" y="8156"/>
                  </a:cubicBezTo>
                  <a:lnTo>
                    <a:pt x="810" y="8454"/>
                  </a:lnTo>
                  <a:cubicBezTo>
                    <a:pt x="334" y="8621"/>
                    <a:pt x="1" y="9073"/>
                    <a:pt x="1" y="9597"/>
                  </a:cubicBezTo>
                  <a:lnTo>
                    <a:pt x="1" y="10954"/>
                  </a:lnTo>
                  <a:cubicBezTo>
                    <a:pt x="1" y="11038"/>
                    <a:pt x="72" y="11121"/>
                    <a:pt x="167" y="11121"/>
                  </a:cubicBezTo>
                  <a:cubicBezTo>
                    <a:pt x="251" y="11121"/>
                    <a:pt x="322" y="11038"/>
                    <a:pt x="322" y="10954"/>
                  </a:cubicBezTo>
                  <a:lnTo>
                    <a:pt x="322" y="9633"/>
                  </a:lnTo>
                  <a:cubicBezTo>
                    <a:pt x="322" y="9252"/>
                    <a:pt x="560" y="8918"/>
                    <a:pt x="917" y="8799"/>
                  </a:cubicBezTo>
                  <a:lnTo>
                    <a:pt x="1191" y="8704"/>
                  </a:lnTo>
                  <a:cubicBezTo>
                    <a:pt x="1810" y="9561"/>
                    <a:pt x="2941" y="10097"/>
                    <a:pt x="4180" y="10097"/>
                  </a:cubicBezTo>
                  <a:cubicBezTo>
                    <a:pt x="4727" y="10097"/>
                    <a:pt x="5287" y="10002"/>
                    <a:pt x="5775" y="9788"/>
                  </a:cubicBezTo>
                  <a:cubicBezTo>
                    <a:pt x="5858" y="9764"/>
                    <a:pt x="5894" y="9657"/>
                    <a:pt x="5858" y="9585"/>
                  </a:cubicBezTo>
                  <a:cubicBezTo>
                    <a:pt x="5840" y="9512"/>
                    <a:pt x="5773" y="9481"/>
                    <a:pt x="5711" y="9481"/>
                  </a:cubicBezTo>
                  <a:cubicBezTo>
                    <a:pt x="5692" y="9481"/>
                    <a:pt x="5673" y="9484"/>
                    <a:pt x="5656" y="9490"/>
                  </a:cubicBezTo>
                  <a:cubicBezTo>
                    <a:pt x="5204" y="9680"/>
                    <a:pt x="4704" y="9788"/>
                    <a:pt x="4180" y="9788"/>
                  </a:cubicBezTo>
                  <a:cubicBezTo>
                    <a:pt x="3096" y="9788"/>
                    <a:pt x="2084" y="9347"/>
                    <a:pt x="1513" y="8609"/>
                  </a:cubicBezTo>
                  <a:lnTo>
                    <a:pt x="2727" y="8180"/>
                  </a:lnTo>
                  <a:cubicBezTo>
                    <a:pt x="3061" y="8061"/>
                    <a:pt x="3299" y="7740"/>
                    <a:pt x="3299" y="7383"/>
                  </a:cubicBezTo>
                  <a:lnTo>
                    <a:pt x="3299" y="6823"/>
                  </a:lnTo>
                  <a:cubicBezTo>
                    <a:pt x="3572" y="6930"/>
                    <a:pt x="3870" y="6990"/>
                    <a:pt x="4180" y="6990"/>
                  </a:cubicBezTo>
                  <a:cubicBezTo>
                    <a:pt x="4489" y="6990"/>
                    <a:pt x="4787" y="6930"/>
                    <a:pt x="5061" y="6823"/>
                  </a:cubicBezTo>
                  <a:lnTo>
                    <a:pt x="5061" y="7383"/>
                  </a:lnTo>
                  <a:cubicBezTo>
                    <a:pt x="5061" y="7740"/>
                    <a:pt x="5287" y="8061"/>
                    <a:pt x="5644" y="8180"/>
                  </a:cubicBezTo>
                  <a:lnTo>
                    <a:pt x="6847" y="8609"/>
                  </a:lnTo>
                  <a:cubicBezTo>
                    <a:pt x="6680" y="8823"/>
                    <a:pt x="6478" y="9014"/>
                    <a:pt x="6239" y="9180"/>
                  </a:cubicBezTo>
                  <a:cubicBezTo>
                    <a:pt x="6156" y="9228"/>
                    <a:pt x="6144" y="9323"/>
                    <a:pt x="6192" y="9407"/>
                  </a:cubicBezTo>
                  <a:cubicBezTo>
                    <a:pt x="6216" y="9442"/>
                    <a:pt x="6275" y="9478"/>
                    <a:pt x="6323" y="9478"/>
                  </a:cubicBezTo>
                  <a:cubicBezTo>
                    <a:pt x="6359" y="9478"/>
                    <a:pt x="6382" y="9466"/>
                    <a:pt x="6418" y="9442"/>
                  </a:cubicBezTo>
                  <a:cubicBezTo>
                    <a:pt x="6716" y="9240"/>
                    <a:pt x="6966" y="9002"/>
                    <a:pt x="7156" y="8716"/>
                  </a:cubicBezTo>
                  <a:lnTo>
                    <a:pt x="7430" y="8811"/>
                  </a:lnTo>
                  <a:cubicBezTo>
                    <a:pt x="7787" y="8930"/>
                    <a:pt x="8025" y="9264"/>
                    <a:pt x="8025" y="9645"/>
                  </a:cubicBezTo>
                  <a:lnTo>
                    <a:pt x="8025" y="10990"/>
                  </a:lnTo>
                  <a:cubicBezTo>
                    <a:pt x="8025" y="11085"/>
                    <a:pt x="8097" y="11157"/>
                    <a:pt x="8180" y="11157"/>
                  </a:cubicBezTo>
                  <a:cubicBezTo>
                    <a:pt x="8275" y="11157"/>
                    <a:pt x="8347" y="11085"/>
                    <a:pt x="8347" y="10990"/>
                  </a:cubicBezTo>
                  <a:lnTo>
                    <a:pt x="8347" y="9633"/>
                  </a:lnTo>
                  <a:cubicBezTo>
                    <a:pt x="8323" y="9109"/>
                    <a:pt x="7990" y="8657"/>
                    <a:pt x="7513" y="8478"/>
                  </a:cubicBezTo>
                  <a:lnTo>
                    <a:pt x="6620" y="8168"/>
                  </a:lnTo>
                  <a:cubicBezTo>
                    <a:pt x="6740" y="7978"/>
                    <a:pt x="7013" y="7525"/>
                    <a:pt x="7263" y="6918"/>
                  </a:cubicBezTo>
                  <a:cubicBezTo>
                    <a:pt x="7847" y="5561"/>
                    <a:pt x="7978" y="4489"/>
                    <a:pt x="7978" y="3823"/>
                  </a:cubicBezTo>
                  <a:cubicBezTo>
                    <a:pt x="7978" y="1703"/>
                    <a:pt x="6263" y="1"/>
                    <a:pt x="4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2"/>
            <p:cNvSpPr/>
            <p:nvPr/>
          </p:nvSpPr>
          <p:spPr>
            <a:xfrm>
              <a:off x="8164972" y="2582371"/>
              <a:ext cx="43782" cy="15492"/>
            </a:xfrm>
            <a:custGeom>
              <a:avLst/>
              <a:gdLst/>
              <a:ahLst/>
              <a:cxnLst/>
              <a:rect l="l" t="t" r="r" b="b"/>
              <a:pathLst>
                <a:path w="1382" h="489" extrusionOk="0">
                  <a:moveTo>
                    <a:pt x="179" y="0"/>
                  </a:moveTo>
                  <a:cubicBezTo>
                    <a:pt x="140" y="0"/>
                    <a:pt x="101" y="12"/>
                    <a:pt x="72" y="36"/>
                  </a:cubicBezTo>
                  <a:cubicBezTo>
                    <a:pt x="0" y="96"/>
                    <a:pt x="0" y="203"/>
                    <a:pt x="72" y="262"/>
                  </a:cubicBezTo>
                  <a:cubicBezTo>
                    <a:pt x="203" y="393"/>
                    <a:pt x="441" y="489"/>
                    <a:pt x="703" y="489"/>
                  </a:cubicBezTo>
                  <a:cubicBezTo>
                    <a:pt x="965" y="489"/>
                    <a:pt x="1191" y="393"/>
                    <a:pt x="1346" y="262"/>
                  </a:cubicBezTo>
                  <a:cubicBezTo>
                    <a:pt x="1381" y="203"/>
                    <a:pt x="1381" y="120"/>
                    <a:pt x="1322" y="36"/>
                  </a:cubicBezTo>
                  <a:cubicBezTo>
                    <a:pt x="1292" y="12"/>
                    <a:pt x="1250" y="0"/>
                    <a:pt x="1209" y="0"/>
                  </a:cubicBezTo>
                  <a:cubicBezTo>
                    <a:pt x="1167" y="0"/>
                    <a:pt x="1125" y="12"/>
                    <a:pt x="1096" y="36"/>
                  </a:cubicBezTo>
                  <a:cubicBezTo>
                    <a:pt x="1036" y="96"/>
                    <a:pt x="881" y="179"/>
                    <a:pt x="691" y="179"/>
                  </a:cubicBezTo>
                  <a:cubicBezTo>
                    <a:pt x="488" y="179"/>
                    <a:pt x="346" y="96"/>
                    <a:pt x="286" y="36"/>
                  </a:cubicBezTo>
                  <a:cubicBezTo>
                    <a:pt x="256" y="12"/>
                    <a:pt x="218"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2"/>
            <p:cNvSpPr/>
            <p:nvPr/>
          </p:nvSpPr>
          <p:spPr>
            <a:xfrm>
              <a:off x="8141592" y="2519137"/>
              <a:ext cx="18501" cy="13844"/>
            </a:xfrm>
            <a:custGeom>
              <a:avLst/>
              <a:gdLst/>
              <a:ahLst/>
              <a:cxnLst/>
              <a:rect l="l" t="t" r="r" b="b"/>
              <a:pathLst>
                <a:path w="584" h="437" extrusionOk="0">
                  <a:moveTo>
                    <a:pt x="404" y="1"/>
                  </a:moveTo>
                  <a:cubicBezTo>
                    <a:pt x="381" y="1"/>
                    <a:pt x="357" y="7"/>
                    <a:pt x="333" y="20"/>
                  </a:cubicBezTo>
                  <a:lnTo>
                    <a:pt x="119" y="115"/>
                  </a:lnTo>
                  <a:cubicBezTo>
                    <a:pt x="48" y="163"/>
                    <a:pt x="0" y="258"/>
                    <a:pt x="48" y="341"/>
                  </a:cubicBezTo>
                  <a:cubicBezTo>
                    <a:pt x="71" y="401"/>
                    <a:pt x="131" y="437"/>
                    <a:pt x="191" y="437"/>
                  </a:cubicBezTo>
                  <a:cubicBezTo>
                    <a:pt x="226" y="437"/>
                    <a:pt x="238" y="437"/>
                    <a:pt x="274" y="413"/>
                  </a:cubicBezTo>
                  <a:lnTo>
                    <a:pt x="476" y="318"/>
                  </a:lnTo>
                  <a:cubicBezTo>
                    <a:pt x="548" y="270"/>
                    <a:pt x="583" y="163"/>
                    <a:pt x="548" y="91"/>
                  </a:cubicBezTo>
                  <a:cubicBezTo>
                    <a:pt x="522" y="40"/>
                    <a:pt x="465" y="1"/>
                    <a:pt x="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2"/>
            <p:cNvSpPr/>
            <p:nvPr/>
          </p:nvSpPr>
          <p:spPr>
            <a:xfrm>
              <a:off x="8211731" y="2518409"/>
              <a:ext cx="18881" cy="13812"/>
            </a:xfrm>
            <a:custGeom>
              <a:avLst/>
              <a:gdLst/>
              <a:ahLst/>
              <a:cxnLst/>
              <a:rect l="l" t="t" r="r" b="b"/>
              <a:pathLst>
                <a:path w="596" h="436" extrusionOk="0">
                  <a:moveTo>
                    <a:pt x="208" y="0"/>
                  </a:moveTo>
                  <a:cubicBezTo>
                    <a:pt x="148" y="0"/>
                    <a:pt x="83" y="39"/>
                    <a:pt x="48" y="91"/>
                  </a:cubicBezTo>
                  <a:cubicBezTo>
                    <a:pt x="1" y="174"/>
                    <a:pt x="48" y="269"/>
                    <a:pt x="120" y="317"/>
                  </a:cubicBezTo>
                  <a:lnTo>
                    <a:pt x="334" y="424"/>
                  </a:lnTo>
                  <a:cubicBezTo>
                    <a:pt x="358" y="436"/>
                    <a:pt x="382" y="436"/>
                    <a:pt x="405" y="436"/>
                  </a:cubicBezTo>
                  <a:cubicBezTo>
                    <a:pt x="465" y="436"/>
                    <a:pt x="524" y="412"/>
                    <a:pt x="560" y="353"/>
                  </a:cubicBezTo>
                  <a:cubicBezTo>
                    <a:pt x="596" y="257"/>
                    <a:pt x="572" y="174"/>
                    <a:pt x="477" y="126"/>
                  </a:cubicBezTo>
                  <a:lnTo>
                    <a:pt x="274" y="19"/>
                  </a:lnTo>
                  <a:cubicBezTo>
                    <a:pt x="255" y="6"/>
                    <a:pt x="232"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13600;p64">
            <a:extLst>
              <a:ext uri="{FF2B5EF4-FFF2-40B4-BE49-F238E27FC236}">
                <a16:creationId xmlns:a16="http://schemas.microsoft.com/office/drawing/2014/main" id="{40FA2EFB-4674-4296-AB62-463A0D135245}"/>
              </a:ext>
            </a:extLst>
          </p:cNvPr>
          <p:cNvGrpSpPr/>
          <p:nvPr/>
        </p:nvGrpSpPr>
        <p:grpSpPr>
          <a:xfrm>
            <a:off x="1687115" y="1192829"/>
            <a:ext cx="344878" cy="343573"/>
            <a:chOff x="4195399" y="1970604"/>
            <a:chExt cx="344878" cy="343573"/>
          </a:xfrm>
        </p:grpSpPr>
        <p:sp>
          <p:nvSpPr>
            <p:cNvPr id="87" name="Google Shape;13601;p64">
              <a:extLst>
                <a:ext uri="{FF2B5EF4-FFF2-40B4-BE49-F238E27FC236}">
                  <a16:creationId xmlns:a16="http://schemas.microsoft.com/office/drawing/2014/main" id="{997ABCA9-5F65-4439-B624-D6DF8E95D7C7}"/>
                </a:ext>
              </a:extLst>
            </p:cNvPr>
            <p:cNvSpPr/>
            <p:nvPr/>
          </p:nvSpPr>
          <p:spPr>
            <a:xfrm>
              <a:off x="4195399" y="1970604"/>
              <a:ext cx="344878" cy="343573"/>
            </a:xfrm>
            <a:custGeom>
              <a:avLst/>
              <a:gdLst/>
              <a:ahLst/>
              <a:cxnLst/>
              <a:rect l="l" t="t" r="r" b="b"/>
              <a:pathLst>
                <a:path w="10835" h="10794" extrusionOk="0">
                  <a:moveTo>
                    <a:pt x="4155" y="6287"/>
                  </a:moveTo>
                  <a:cubicBezTo>
                    <a:pt x="4274" y="6418"/>
                    <a:pt x="4417" y="6561"/>
                    <a:pt x="4572" y="6704"/>
                  </a:cubicBezTo>
                  <a:lnTo>
                    <a:pt x="3977" y="7299"/>
                  </a:lnTo>
                  <a:lnTo>
                    <a:pt x="3929" y="7252"/>
                  </a:lnTo>
                  <a:lnTo>
                    <a:pt x="3596" y="6918"/>
                  </a:lnTo>
                  <a:lnTo>
                    <a:pt x="3560" y="6883"/>
                  </a:lnTo>
                  <a:lnTo>
                    <a:pt x="4155" y="6287"/>
                  </a:lnTo>
                  <a:close/>
                  <a:moveTo>
                    <a:pt x="3203" y="7064"/>
                  </a:moveTo>
                  <a:cubicBezTo>
                    <a:pt x="3271" y="7064"/>
                    <a:pt x="3340" y="7091"/>
                    <a:pt x="3393" y="7144"/>
                  </a:cubicBezTo>
                  <a:lnTo>
                    <a:pt x="3715" y="7478"/>
                  </a:lnTo>
                  <a:cubicBezTo>
                    <a:pt x="3810" y="7573"/>
                    <a:pt x="3822" y="7740"/>
                    <a:pt x="3715" y="7847"/>
                  </a:cubicBezTo>
                  <a:lnTo>
                    <a:pt x="3524" y="8037"/>
                  </a:lnTo>
                  <a:lnTo>
                    <a:pt x="2822" y="7335"/>
                  </a:lnTo>
                  <a:lnTo>
                    <a:pt x="3012" y="7144"/>
                  </a:lnTo>
                  <a:cubicBezTo>
                    <a:pt x="3066" y="7091"/>
                    <a:pt x="3134" y="7064"/>
                    <a:pt x="3203" y="7064"/>
                  </a:cubicBezTo>
                  <a:close/>
                  <a:moveTo>
                    <a:pt x="2608" y="7549"/>
                  </a:moveTo>
                  <a:lnTo>
                    <a:pt x="3298" y="8252"/>
                  </a:lnTo>
                  <a:lnTo>
                    <a:pt x="1143" y="10407"/>
                  </a:lnTo>
                  <a:cubicBezTo>
                    <a:pt x="1089" y="10460"/>
                    <a:pt x="1024" y="10487"/>
                    <a:pt x="959" y="10487"/>
                  </a:cubicBezTo>
                  <a:cubicBezTo>
                    <a:pt x="893" y="10487"/>
                    <a:pt x="828" y="10460"/>
                    <a:pt x="774" y="10407"/>
                  </a:cubicBezTo>
                  <a:lnTo>
                    <a:pt x="441" y="10073"/>
                  </a:lnTo>
                  <a:cubicBezTo>
                    <a:pt x="345" y="9978"/>
                    <a:pt x="345" y="9811"/>
                    <a:pt x="441" y="9704"/>
                  </a:cubicBezTo>
                  <a:lnTo>
                    <a:pt x="2608" y="7549"/>
                  </a:lnTo>
                  <a:close/>
                  <a:moveTo>
                    <a:pt x="7037" y="1"/>
                  </a:moveTo>
                  <a:cubicBezTo>
                    <a:pt x="3941" y="1"/>
                    <a:pt x="2155" y="3513"/>
                    <a:pt x="3953" y="6013"/>
                  </a:cubicBezTo>
                  <a:lnTo>
                    <a:pt x="3239" y="6728"/>
                  </a:lnTo>
                  <a:cubicBezTo>
                    <a:pt x="3224" y="6727"/>
                    <a:pt x="3209" y="6726"/>
                    <a:pt x="3194" y="6726"/>
                  </a:cubicBezTo>
                  <a:cubicBezTo>
                    <a:pt x="3036" y="6726"/>
                    <a:pt x="2907" y="6785"/>
                    <a:pt x="2798" y="6894"/>
                  </a:cubicBezTo>
                  <a:lnTo>
                    <a:pt x="226" y="9466"/>
                  </a:lnTo>
                  <a:cubicBezTo>
                    <a:pt x="0" y="9692"/>
                    <a:pt x="0" y="10061"/>
                    <a:pt x="226" y="10288"/>
                  </a:cubicBezTo>
                  <a:lnTo>
                    <a:pt x="548" y="10633"/>
                  </a:lnTo>
                  <a:cubicBezTo>
                    <a:pt x="661" y="10740"/>
                    <a:pt x="810" y="10794"/>
                    <a:pt x="959" y="10794"/>
                  </a:cubicBezTo>
                  <a:cubicBezTo>
                    <a:pt x="1107" y="10794"/>
                    <a:pt x="1256" y="10740"/>
                    <a:pt x="1369" y="10633"/>
                  </a:cubicBezTo>
                  <a:lnTo>
                    <a:pt x="3631" y="8371"/>
                  </a:lnTo>
                  <a:lnTo>
                    <a:pt x="3941" y="8049"/>
                  </a:lnTo>
                  <a:cubicBezTo>
                    <a:pt x="4060" y="7930"/>
                    <a:pt x="4120" y="7775"/>
                    <a:pt x="4108" y="7609"/>
                  </a:cubicBezTo>
                  <a:lnTo>
                    <a:pt x="4822" y="6894"/>
                  </a:lnTo>
                  <a:cubicBezTo>
                    <a:pt x="5358" y="7275"/>
                    <a:pt x="6001" y="7514"/>
                    <a:pt x="6656" y="7597"/>
                  </a:cubicBezTo>
                  <a:lnTo>
                    <a:pt x="6668" y="7597"/>
                  </a:lnTo>
                  <a:cubicBezTo>
                    <a:pt x="6739" y="7597"/>
                    <a:pt x="6810" y="7537"/>
                    <a:pt x="6834" y="7442"/>
                  </a:cubicBezTo>
                  <a:cubicBezTo>
                    <a:pt x="6846" y="7359"/>
                    <a:pt x="6775" y="7275"/>
                    <a:pt x="6691" y="7264"/>
                  </a:cubicBezTo>
                  <a:cubicBezTo>
                    <a:pt x="6013" y="7192"/>
                    <a:pt x="5370" y="6918"/>
                    <a:pt x="4846" y="6502"/>
                  </a:cubicBezTo>
                  <a:cubicBezTo>
                    <a:pt x="2286" y="4442"/>
                    <a:pt x="3798" y="334"/>
                    <a:pt x="7037" y="334"/>
                  </a:cubicBezTo>
                  <a:cubicBezTo>
                    <a:pt x="8870" y="334"/>
                    <a:pt x="10323" y="1715"/>
                    <a:pt x="10501" y="3454"/>
                  </a:cubicBezTo>
                  <a:cubicBezTo>
                    <a:pt x="10522" y="3535"/>
                    <a:pt x="10576" y="3590"/>
                    <a:pt x="10644" y="3590"/>
                  </a:cubicBezTo>
                  <a:cubicBezTo>
                    <a:pt x="10655" y="3590"/>
                    <a:pt x="10668" y="3588"/>
                    <a:pt x="10680" y="3584"/>
                  </a:cubicBezTo>
                  <a:cubicBezTo>
                    <a:pt x="10775" y="3573"/>
                    <a:pt x="10835" y="3501"/>
                    <a:pt x="10823" y="3406"/>
                  </a:cubicBezTo>
                  <a:cubicBezTo>
                    <a:pt x="10620" y="1525"/>
                    <a:pt x="9037" y="1"/>
                    <a:pt x="70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602;p64">
              <a:extLst>
                <a:ext uri="{FF2B5EF4-FFF2-40B4-BE49-F238E27FC236}">
                  <a16:creationId xmlns:a16="http://schemas.microsoft.com/office/drawing/2014/main" id="{B524533B-49A5-463D-A939-07D4A02153B8}"/>
                </a:ext>
              </a:extLst>
            </p:cNvPr>
            <p:cNvSpPr/>
            <p:nvPr/>
          </p:nvSpPr>
          <p:spPr>
            <a:xfrm>
              <a:off x="4311356" y="1993458"/>
              <a:ext cx="206959" cy="197378"/>
            </a:xfrm>
            <a:custGeom>
              <a:avLst/>
              <a:gdLst/>
              <a:ahLst/>
              <a:cxnLst/>
              <a:rect l="l" t="t" r="r" b="b"/>
              <a:pathLst>
                <a:path w="6502" h="6201" extrusionOk="0">
                  <a:moveTo>
                    <a:pt x="3394" y="295"/>
                  </a:moveTo>
                  <a:cubicBezTo>
                    <a:pt x="4930" y="295"/>
                    <a:pt x="6180" y="1533"/>
                    <a:pt x="6180" y="3081"/>
                  </a:cubicBezTo>
                  <a:cubicBezTo>
                    <a:pt x="6180" y="4641"/>
                    <a:pt x="4930" y="5879"/>
                    <a:pt x="3394" y="5879"/>
                  </a:cubicBezTo>
                  <a:cubicBezTo>
                    <a:pt x="2679" y="5879"/>
                    <a:pt x="1965" y="5605"/>
                    <a:pt x="1429" y="5057"/>
                  </a:cubicBezTo>
                  <a:cubicBezTo>
                    <a:pt x="346" y="3974"/>
                    <a:pt x="346" y="2200"/>
                    <a:pt x="1429" y="1116"/>
                  </a:cubicBezTo>
                  <a:cubicBezTo>
                    <a:pt x="1977" y="569"/>
                    <a:pt x="2679" y="295"/>
                    <a:pt x="3394" y="295"/>
                  </a:cubicBezTo>
                  <a:close/>
                  <a:moveTo>
                    <a:pt x="3404" y="0"/>
                  </a:moveTo>
                  <a:cubicBezTo>
                    <a:pt x="2608" y="0"/>
                    <a:pt x="1810" y="301"/>
                    <a:pt x="1203" y="902"/>
                  </a:cubicBezTo>
                  <a:cubicBezTo>
                    <a:pt x="0" y="2116"/>
                    <a:pt x="0" y="4093"/>
                    <a:pt x="1203" y="5295"/>
                  </a:cubicBezTo>
                  <a:cubicBezTo>
                    <a:pt x="1822" y="5903"/>
                    <a:pt x="2608" y="6200"/>
                    <a:pt x="3394" y="6200"/>
                  </a:cubicBezTo>
                  <a:cubicBezTo>
                    <a:pt x="5108" y="6188"/>
                    <a:pt x="6501" y="4819"/>
                    <a:pt x="6501" y="3093"/>
                  </a:cubicBezTo>
                  <a:cubicBezTo>
                    <a:pt x="6501" y="2259"/>
                    <a:pt x="6180" y="1485"/>
                    <a:pt x="5596" y="902"/>
                  </a:cubicBezTo>
                  <a:cubicBezTo>
                    <a:pt x="4995" y="301"/>
                    <a:pt x="4200" y="0"/>
                    <a:pt x="34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603;p64">
              <a:extLst>
                <a:ext uri="{FF2B5EF4-FFF2-40B4-BE49-F238E27FC236}">
                  <a16:creationId xmlns:a16="http://schemas.microsoft.com/office/drawing/2014/main" id="{92FA9117-A92E-4A42-B9B4-CDB898095208}"/>
                </a:ext>
              </a:extLst>
            </p:cNvPr>
            <p:cNvSpPr/>
            <p:nvPr/>
          </p:nvSpPr>
          <p:spPr>
            <a:xfrm>
              <a:off x="4372374" y="2030476"/>
              <a:ext cx="94026" cy="114493"/>
            </a:xfrm>
            <a:custGeom>
              <a:avLst/>
              <a:gdLst/>
              <a:ahLst/>
              <a:cxnLst/>
              <a:rect l="l" t="t" r="r" b="b"/>
              <a:pathLst>
                <a:path w="2954" h="3597" extrusionOk="0">
                  <a:moveTo>
                    <a:pt x="1477" y="310"/>
                  </a:moveTo>
                  <a:cubicBezTo>
                    <a:pt x="1834" y="310"/>
                    <a:pt x="2120" y="584"/>
                    <a:pt x="2120" y="953"/>
                  </a:cubicBezTo>
                  <a:cubicBezTo>
                    <a:pt x="2120" y="1311"/>
                    <a:pt x="1834" y="1584"/>
                    <a:pt x="1477" y="1584"/>
                  </a:cubicBezTo>
                  <a:cubicBezTo>
                    <a:pt x="1119" y="1584"/>
                    <a:pt x="834" y="1311"/>
                    <a:pt x="834" y="953"/>
                  </a:cubicBezTo>
                  <a:cubicBezTo>
                    <a:pt x="834" y="596"/>
                    <a:pt x="1119" y="310"/>
                    <a:pt x="1477" y="310"/>
                  </a:cubicBezTo>
                  <a:close/>
                  <a:moveTo>
                    <a:pt x="1905" y="1918"/>
                  </a:moveTo>
                  <a:cubicBezTo>
                    <a:pt x="2298" y="1918"/>
                    <a:pt x="2608" y="2227"/>
                    <a:pt x="2608" y="2620"/>
                  </a:cubicBezTo>
                  <a:lnTo>
                    <a:pt x="2608" y="3287"/>
                  </a:lnTo>
                  <a:lnTo>
                    <a:pt x="2298" y="3287"/>
                  </a:lnTo>
                  <a:lnTo>
                    <a:pt x="2298" y="2585"/>
                  </a:lnTo>
                  <a:cubicBezTo>
                    <a:pt x="2298" y="2501"/>
                    <a:pt x="2227" y="2418"/>
                    <a:pt x="2132" y="2418"/>
                  </a:cubicBezTo>
                  <a:cubicBezTo>
                    <a:pt x="2048" y="2418"/>
                    <a:pt x="1965" y="2501"/>
                    <a:pt x="1965" y="2585"/>
                  </a:cubicBezTo>
                  <a:lnTo>
                    <a:pt x="1965" y="3287"/>
                  </a:lnTo>
                  <a:lnTo>
                    <a:pt x="977" y="3287"/>
                  </a:lnTo>
                  <a:lnTo>
                    <a:pt x="977" y="2585"/>
                  </a:lnTo>
                  <a:cubicBezTo>
                    <a:pt x="977" y="2501"/>
                    <a:pt x="893" y="2418"/>
                    <a:pt x="810" y="2418"/>
                  </a:cubicBezTo>
                  <a:cubicBezTo>
                    <a:pt x="715" y="2418"/>
                    <a:pt x="643" y="2501"/>
                    <a:pt x="643" y="2585"/>
                  </a:cubicBezTo>
                  <a:lnTo>
                    <a:pt x="643" y="3287"/>
                  </a:lnTo>
                  <a:lnTo>
                    <a:pt x="298" y="3287"/>
                  </a:lnTo>
                  <a:lnTo>
                    <a:pt x="298" y="2620"/>
                  </a:lnTo>
                  <a:cubicBezTo>
                    <a:pt x="298" y="2227"/>
                    <a:pt x="619" y="1918"/>
                    <a:pt x="1000" y="1918"/>
                  </a:cubicBezTo>
                  <a:close/>
                  <a:moveTo>
                    <a:pt x="1477" y="1"/>
                  </a:moveTo>
                  <a:cubicBezTo>
                    <a:pt x="941" y="1"/>
                    <a:pt x="512" y="430"/>
                    <a:pt x="512" y="965"/>
                  </a:cubicBezTo>
                  <a:cubicBezTo>
                    <a:pt x="512" y="1227"/>
                    <a:pt x="619" y="1465"/>
                    <a:pt x="798" y="1632"/>
                  </a:cubicBezTo>
                  <a:cubicBezTo>
                    <a:pt x="346" y="1739"/>
                    <a:pt x="0" y="2144"/>
                    <a:pt x="0" y="2632"/>
                  </a:cubicBezTo>
                  <a:lnTo>
                    <a:pt x="0" y="3299"/>
                  </a:lnTo>
                  <a:cubicBezTo>
                    <a:pt x="0" y="3466"/>
                    <a:pt x="143" y="3597"/>
                    <a:pt x="298" y="3597"/>
                  </a:cubicBezTo>
                  <a:lnTo>
                    <a:pt x="2643" y="3597"/>
                  </a:lnTo>
                  <a:cubicBezTo>
                    <a:pt x="2798" y="3597"/>
                    <a:pt x="2941" y="3466"/>
                    <a:pt x="2941" y="3299"/>
                  </a:cubicBezTo>
                  <a:lnTo>
                    <a:pt x="2941" y="2632"/>
                  </a:lnTo>
                  <a:cubicBezTo>
                    <a:pt x="2953" y="2144"/>
                    <a:pt x="2620" y="1739"/>
                    <a:pt x="2167" y="1632"/>
                  </a:cubicBezTo>
                  <a:cubicBezTo>
                    <a:pt x="2322" y="1453"/>
                    <a:pt x="2441" y="1215"/>
                    <a:pt x="2441" y="965"/>
                  </a:cubicBezTo>
                  <a:cubicBezTo>
                    <a:pt x="2441" y="430"/>
                    <a:pt x="2012" y="1"/>
                    <a:pt x="1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604;p64">
              <a:extLst>
                <a:ext uri="{FF2B5EF4-FFF2-40B4-BE49-F238E27FC236}">
                  <a16:creationId xmlns:a16="http://schemas.microsoft.com/office/drawing/2014/main" id="{0309748D-257C-44D6-9948-AC78145A748A}"/>
                </a:ext>
              </a:extLst>
            </p:cNvPr>
            <p:cNvSpPr/>
            <p:nvPr/>
          </p:nvSpPr>
          <p:spPr>
            <a:xfrm>
              <a:off x="4426167" y="2098561"/>
              <a:ext cx="114111" cy="113474"/>
            </a:xfrm>
            <a:custGeom>
              <a:avLst/>
              <a:gdLst/>
              <a:ahLst/>
              <a:cxnLst/>
              <a:rect l="l" t="t" r="r" b="b"/>
              <a:pathLst>
                <a:path w="3585" h="3565" extrusionOk="0">
                  <a:moveTo>
                    <a:pt x="3401" y="1"/>
                  </a:moveTo>
                  <a:cubicBezTo>
                    <a:pt x="3330" y="1"/>
                    <a:pt x="3272" y="73"/>
                    <a:pt x="3251" y="136"/>
                  </a:cubicBezTo>
                  <a:cubicBezTo>
                    <a:pt x="3097" y="1767"/>
                    <a:pt x="1799" y="3077"/>
                    <a:pt x="144" y="3244"/>
                  </a:cubicBezTo>
                  <a:cubicBezTo>
                    <a:pt x="61" y="3255"/>
                    <a:pt x="1" y="3339"/>
                    <a:pt x="13" y="3422"/>
                  </a:cubicBezTo>
                  <a:cubicBezTo>
                    <a:pt x="25" y="3494"/>
                    <a:pt x="84" y="3565"/>
                    <a:pt x="180" y="3565"/>
                  </a:cubicBezTo>
                  <a:lnTo>
                    <a:pt x="191" y="3565"/>
                  </a:lnTo>
                  <a:cubicBezTo>
                    <a:pt x="1966" y="3398"/>
                    <a:pt x="3394" y="1970"/>
                    <a:pt x="3573" y="184"/>
                  </a:cubicBezTo>
                  <a:cubicBezTo>
                    <a:pt x="3585" y="88"/>
                    <a:pt x="3513" y="17"/>
                    <a:pt x="3430" y="5"/>
                  </a:cubicBezTo>
                  <a:cubicBezTo>
                    <a:pt x="3420" y="2"/>
                    <a:pt x="3410" y="1"/>
                    <a:pt x="34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13600;p64">
            <a:extLst>
              <a:ext uri="{FF2B5EF4-FFF2-40B4-BE49-F238E27FC236}">
                <a16:creationId xmlns:a16="http://schemas.microsoft.com/office/drawing/2014/main" id="{3B2EC607-5235-41E1-8A0F-4B3BE8C57168}"/>
              </a:ext>
            </a:extLst>
          </p:cNvPr>
          <p:cNvGrpSpPr/>
          <p:nvPr/>
        </p:nvGrpSpPr>
        <p:grpSpPr>
          <a:xfrm>
            <a:off x="4409230" y="1199205"/>
            <a:ext cx="344878" cy="343573"/>
            <a:chOff x="4195399" y="1970604"/>
            <a:chExt cx="344878" cy="343573"/>
          </a:xfrm>
        </p:grpSpPr>
        <p:sp>
          <p:nvSpPr>
            <p:cNvPr id="92" name="Google Shape;13601;p64">
              <a:extLst>
                <a:ext uri="{FF2B5EF4-FFF2-40B4-BE49-F238E27FC236}">
                  <a16:creationId xmlns:a16="http://schemas.microsoft.com/office/drawing/2014/main" id="{71A049BA-1BF7-463A-9B04-EB977F91FAAF}"/>
                </a:ext>
              </a:extLst>
            </p:cNvPr>
            <p:cNvSpPr/>
            <p:nvPr/>
          </p:nvSpPr>
          <p:spPr>
            <a:xfrm>
              <a:off x="4195399" y="1970604"/>
              <a:ext cx="344878" cy="343573"/>
            </a:xfrm>
            <a:custGeom>
              <a:avLst/>
              <a:gdLst/>
              <a:ahLst/>
              <a:cxnLst/>
              <a:rect l="l" t="t" r="r" b="b"/>
              <a:pathLst>
                <a:path w="10835" h="10794" extrusionOk="0">
                  <a:moveTo>
                    <a:pt x="4155" y="6287"/>
                  </a:moveTo>
                  <a:cubicBezTo>
                    <a:pt x="4274" y="6418"/>
                    <a:pt x="4417" y="6561"/>
                    <a:pt x="4572" y="6704"/>
                  </a:cubicBezTo>
                  <a:lnTo>
                    <a:pt x="3977" y="7299"/>
                  </a:lnTo>
                  <a:lnTo>
                    <a:pt x="3929" y="7252"/>
                  </a:lnTo>
                  <a:lnTo>
                    <a:pt x="3596" y="6918"/>
                  </a:lnTo>
                  <a:lnTo>
                    <a:pt x="3560" y="6883"/>
                  </a:lnTo>
                  <a:lnTo>
                    <a:pt x="4155" y="6287"/>
                  </a:lnTo>
                  <a:close/>
                  <a:moveTo>
                    <a:pt x="3203" y="7064"/>
                  </a:moveTo>
                  <a:cubicBezTo>
                    <a:pt x="3271" y="7064"/>
                    <a:pt x="3340" y="7091"/>
                    <a:pt x="3393" y="7144"/>
                  </a:cubicBezTo>
                  <a:lnTo>
                    <a:pt x="3715" y="7478"/>
                  </a:lnTo>
                  <a:cubicBezTo>
                    <a:pt x="3810" y="7573"/>
                    <a:pt x="3822" y="7740"/>
                    <a:pt x="3715" y="7847"/>
                  </a:cubicBezTo>
                  <a:lnTo>
                    <a:pt x="3524" y="8037"/>
                  </a:lnTo>
                  <a:lnTo>
                    <a:pt x="2822" y="7335"/>
                  </a:lnTo>
                  <a:lnTo>
                    <a:pt x="3012" y="7144"/>
                  </a:lnTo>
                  <a:cubicBezTo>
                    <a:pt x="3066" y="7091"/>
                    <a:pt x="3134" y="7064"/>
                    <a:pt x="3203" y="7064"/>
                  </a:cubicBezTo>
                  <a:close/>
                  <a:moveTo>
                    <a:pt x="2608" y="7549"/>
                  </a:moveTo>
                  <a:lnTo>
                    <a:pt x="3298" y="8252"/>
                  </a:lnTo>
                  <a:lnTo>
                    <a:pt x="1143" y="10407"/>
                  </a:lnTo>
                  <a:cubicBezTo>
                    <a:pt x="1089" y="10460"/>
                    <a:pt x="1024" y="10487"/>
                    <a:pt x="959" y="10487"/>
                  </a:cubicBezTo>
                  <a:cubicBezTo>
                    <a:pt x="893" y="10487"/>
                    <a:pt x="828" y="10460"/>
                    <a:pt x="774" y="10407"/>
                  </a:cubicBezTo>
                  <a:lnTo>
                    <a:pt x="441" y="10073"/>
                  </a:lnTo>
                  <a:cubicBezTo>
                    <a:pt x="345" y="9978"/>
                    <a:pt x="345" y="9811"/>
                    <a:pt x="441" y="9704"/>
                  </a:cubicBezTo>
                  <a:lnTo>
                    <a:pt x="2608" y="7549"/>
                  </a:lnTo>
                  <a:close/>
                  <a:moveTo>
                    <a:pt x="7037" y="1"/>
                  </a:moveTo>
                  <a:cubicBezTo>
                    <a:pt x="3941" y="1"/>
                    <a:pt x="2155" y="3513"/>
                    <a:pt x="3953" y="6013"/>
                  </a:cubicBezTo>
                  <a:lnTo>
                    <a:pt x="3239" y="6728"/>
                  </a:lnTo>
                  <a:cubicBezTo>
                    <a:pt x="3224" y="6727"/>
                    <a:pt x="3209" y="6726"/>
                    <a:pt x="3194" y="6726"/>
                  </a:cubicBezTo>
                  <a:cubicBezTo>
                    <a:pt x="3036" y="6726"/>
                    <a:pt x="2907" y="6785"/>
                    <a:pt x="2798" y="6894"/>
                  </a:cubicBezTo>
                  <a:lnTo>
                    <a:pt x="226" y="9466"/>
                  </a:lnTo>
                  <a:cubicBezTo>
                    <a:pt x="0" y="9692"/>
                    <a:pt x="0" y="10061"/>
                    <a:pt x="226" y="10288"/>
                  </a:cubicBezTo>
                  <a:lnTo>
                    <a:pt x="548" y="10633"/>
                  </a:lnTo>
                  <a:cubicBezTo>
                    <a:pt x="661" y="10740"/>
                    <a:pt x="810" y="10794"/>
                    <a:pt x="959" y="10794"/>
                  </a:cubicBezTo>
                  <a:cubicBezTo>
                    <a:pt x="1107" y="10794"/>
                    <a:pt x="1256" y="10740"/>
                    <a:pt x="1369" y="10633"/>
                  </a:cubicBezTo>
                  <a:lnTo>
                    <a:pt x="3631" y="8371"/>
                  </a:lnTo>
                  <a:lnTo>
                    <a:pt x="3941" y="8049"/>
                  </a:lnTo>
                  <a:cubicBezTo>
                    <a:pt x="4060" y="7930"/>
                    <a:pt x="4120" y="7775"/>
                    <a:pt x="4108" y="7609"/>
                  </a:cubicBezTo>
                  <a:lnTo>
                    <a:pt x="4822" y="6894"/>
                  </a:lnTo>
                  <a:cubicBezTo>
                    <a:pt x="5358" y="7275"/>
                    <a:pt x="6001" y="7514"/>
                    <a:pt x="6656" y="7597"/>
                  </a:cubicBezTo>
                  <a:lnTo>
                    <a:pt x="6668" y="7597"/>
                  </a:lnTo>
                  <a:cubicBezTo>
                    <a:pt x="6739" y="7597"/>
                    <a:pt x="6810" y="7537"/>
                    <a:pt x="6834" y="7442"/>
                  </a:cubicBezTo>
                  <a:cubicBezTo>
                    <a:pt x="6846" y="7359"/>
                    <a:pt x="6775" y="7275"/>
                    <a:pt x="6691" y="7264"/>
                  </a:cubicBezTo>
                  <a:cubicBezTo>
                    <a:pt x="6013" y="7192"/>
                    <a:pt x="5370" y="6918"/>
                    <a:pt x="4846" y="6502"/>
                  </a:cubicBezTo>
                  <a:cubicBezTo>
                    <a:pt x="2286" y="4442"/>
                    <a:pt x="3798" y="334"/>
                    <a:pt x="7037" y="334"/>
                  </a:cubicBezTo>
                  <a:cubicBezTo>
                    <a:pt x="8870" y="334"/>
                    <a:pt x="10323" y="1715"/>
                    <a:pt x="10501" y="3454"/>
                  </a:cubicBezTo>
                  <a:cubicBezTo>
                    <a:pt x="10522" y="3535"/>
                    <a:pt x="10576" y="3590"/>
                    <a:pt x="10644" y="3590"/>
                  </a:cubicBezTo>
                  <a:cubicBezTo>
                    <a:pt x="10655" y="3590"/>
                    <a:pt x="10668" y="3588"/>
                    <a:pt x="10680" y="3584"/>
                  </a:cubicBezTo>
                  <a:cubicBezTo>
                    <a:pt x="10775" y="3573"/>
                    <a:pt x="10835" y="3501"/>
                    <a:pt x="10823" y="3406"/>
                  </a:cubicBezTo>
                  <a:cubicBezTo>
                    <a:pt x="10620" y="1525"/>
                    <a:pt x="9037" y="1"/>
                    <a:pt x="70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602;p64">
              <a:extLst>
                <a:ext uri="{FF2B5EF4-FFF2-40B4-BE49-F238E27FC236}">
                  <a16:creationId xmlns:a16="http://schemas.microsoft.com/office/drawing/2014/main" id="{C3835825-A0A9-403E-9E40-718685AB7705}"/>
                </a:ext>
              </a:extLst>
            </p:cNvPr>
            <p:cNvSpPr/>
            <p:nvPr/>
          </p:nvSpPr>
          <p:spPr>
            <a:xfrm>
              <a:off x="4311356" y="1993458"/>
              <a:ext cx="206959" cy="197378"/>
            </a:xfrm>
            <a:custGeom>
              <a:avLst/>
              <a:gdLst/>
              <a:ahLst/>
              <a:cxnLst/>
              <a:rect l="l" t="t" r="r" b="b"/>
              <a:pathLst>
                <a:path w="6502" h="6201" extrusionOk="0">
                  <a:moveTo>
                    <a:pt x="3394" y="295"/>
                  </a:moveTo>
                  <a:cubicBezTo>
                    <a:pt x="4930" y="295"/>
                    <a:pt x="6180" y="1533"/>
                    <a:pt x="6180" y="3081"/>
                  </a:cubicBezTo>
                  <a:cubicBezTo>
                    <a:pt x="6180" y="4641"/>
                    <a:pt x="4930" y="5879"/>
                    <a:pt x="3394" y="5879"/>
                  </a:cubicBezTo>
                  <a:cubicBezTo>
                    <a:pt x="2679" y="5879"/>
                    <a:pt x="1965" y="5605"/>
                    <a:pt x="1429" y="5057"/>
                  </a:cubicBezTo>
                  <a:cubicBezTo>
                    <a:pt x="346" y="3974"/>
                    <a:pt x="346" y="2200"/>
                    <a:pt x="1429" y="1116"/>
                  </a:cubicBezTo>
                  <a:cubicBezTo>
                    <a:pt x="1977" y="569"/>
                    <a:pt x="2679" y="295"/>
                    <a:pt x="3394" y="295"/>
                  </a:cubicBezTo>
                  <a:close/>
                  <a:moveTo>
                    <a:pt x="3404" y="0"/>
                  </a:moveTo>
                  <a:cubicBezTo>
                    <a:pt x="2608" y="0"/>
                    <a:pt x="1810" y="301"/>
                    <a:pt x="1203" y="902"/>
                  </a:cubicBezTo>
                  <a:cubicBezTo>
                    <a:pt x="0" y="2116"/>
                    <a:pt x="0" y="4093"/>
                    <a:pt x="1203" y="5295"/>
                  </a:cubicBezTo>
                  <a:cubicBezTo>
                    <a:pt x="1822" y="5903"/>
                    <a:pt x="2608" y="6200"/>
                    <a:pt x="3394" y="6200"/>
                  </a:cubicBezTo>
                  <a:cubicBezTo>
                    <a:pt x="5108" y="6188"/>
                    <a:pt x="6501" y="4819"/>
                    <a:pt x="6501" y="3093"/>
                  </a:cubicBezTo>
                  <a:cubicBezTo>
                    <a:pt x="6501" y="2259"/>
                    <a:pt x="6180" y="1485"/>
                    <a:pt x="5596" y="902"/>
                  </a:cubicBezTo>
                  <a:cubicBezTo>
                    <a:pt x="4995" y="301"/>
                    <a:pt x="4200" y="0"/>
                    <a:pt x="34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3603;p64">
              <a:extLst>
                <a:ext uri="{FF2B5EF4-FFF2-40B4-BE49-F238E27FC236}">
                  <a16:creationId xmlns:a16="http://schemas.microsoft.com/office/drawing/2014/main" id="{80972C1B-1AC5-4459-A917-48D8FB1D6F12}"/>
                </a:ext>
              </a:extLst>
            </p:cNvPr>
            <p:cNvSpPr/>
            <p:nvPr/>
          </p:nvSpPr>
          <p:spPr>
            <a:xfrm>
              <a:off x="4372374" y="2030476"/>
              <a:ext cx="94026" cy="114493"/>
            </a:xfrm>
            <a:custGeom>
              <a:avLst/>
              <a:gdLst/>
              <a:ahLst/>
              <a:cxnLst/>
              <a:rect l="l" t="t" r="r" b="b"/>
              <a:pathLst>
                <a:path w="2954" h="3597" extrusionOk="0">
                  <a:moveTo>
                    <a:pt x="1477" y="310"/>
                  </a:moveTo>
                  <a:cubicBezTo>
                    <a:pt x="1834" y="310"/>
                    <a:pt x="2120" y="584"/>
                    <a:pt x="2120" y="953"/>
                  </a:cubicBezTo>
                  <a:cubicBezTo>
                    <a:pt x="2120" y="1311"/>
                    <a:pt x="1834" y="1584"/>
                    <a:pt x="1477" y="1584"/>
                  </a:cubicBezTo>
                  <a:cubicBezTo>
                    <a:pt x="1119" y="1584"/>
                    <a:pt x="834" y="1311"/>
                    <a:pt x="834" y="953"/>
                  </a:cubicBezTo>
                  <a:cubicBezTo>
                    <a:pt x="834" y="596"/>
                    <a:pt x="1119" y="310"/>
                    <a:pt x="1477" y="310"/>
                  </a:cubicBezTo>
                  <a:close/>
                  <a:moveTo>
                    <a:pt x="1905" y="1918"/>
                  </a:moveTo>
                  <a:cubicBezTo>
                    <a:pt x="2298" y="1918"/>
                    <a:pt x="2608" y="2227"/>
                    <a:pt x="2608" y="2620"/>
                  </a:cubicBezTo>
                  <a:lnTo>
                    <a:pt x="2608" y="3287"/>
                  </a:lnTo>
                  <a:lnTo>
                    <a:pt x="2298" y="3287"/>
                  </a:lnTo>
                  <a:lnTo>
                    <a:pt x="2298" y="2585"/>
                  </a:lnTo>
                  <a:cubicBezTo>
                    <a:pt x="2298" y="2501"/>
                    <a:pt x="2227" y="2418"/>
                    <a:pt x="2132" y="2418"/>
                  </a:cubicBezTo>
                  <a:cubicBezTo>
                    <a:pt x="2048" y="2418"/>
                    <a:pt x="1965" y="2501"/>
                    <a:pt x="1965" y="2585"/>
                  </a:cubicBezTo>
                  <a:lnTo>
                    <a:pt x="1965" y="3287"/>
                  </a:lnTo>
                  <a:lnTo>
                    <a:pt x="977" y="3287"/>
                  </a:lnTo>
                  <a:lnTo>
                    <a:pt x="977" y="2585"/>
                  </a:lnTo>
                  <a:cubicBezTo>
                    <a:pt x="977" y="2501"/>
                    <a:pt x="893" y="2418"/>
                    <a:pt x="810" y="2418"/>
                  </a:cubicBezTo>
                  <a:cubicBezTo>
                    <a:pt x="715" y="2418"/>
                    <a:pt x="643" y="2501"/>
                    <a:pt x="643" y="2585"/>
                  </a:cubicBezTo>
                  <a:lnTo>
                    <a:pt x="643" y="3287"/>
                  </a:lnTo>
                  <a:lnTo>
                    <a:pt x="298" y="3287"/>
                  </a:lnTo>
                  <a:lnTo>
                    <a:pt x="298" y="2620"/>
                  </a:lnTo>
                  <a:cubicBezTo>
                    <a:pt x="298" y="2227"/>
                    <a:pt x="619" y="1918"/>
                    <a:pt x="1000" y="1918"/>
                  </a:cubicBezTo>
                  <a:close/>
                  <a:moveTo>
                    <a:pt x="1477" y="1"/>
                  </a:moveTo>
                  <a:cubicBezTo>
                    <a:pt x="941" y="1"/>
                    <a:pt x="512" y="430"/>
                    <a:pt x="512" y="965"/>
                  </a:cubicBezTo>
                  <a:cubicBezTo>
                    <a:pt x="512" y="1227"/>
                    <a:pt x="619" y="1465"/>
                    <a:pt x="798" y="1632"/>
                  </a:cubicBezTo>
                  <a:cubicBezTo>
                    <a:pt x="346" y="1739"/>
                    <a:pt x="0" y="2144"/>
                    <a:pt x="0" y="2632"/>
                  </a:cubicBezTo>
                  <a:lnTo>
                    <a:pt x="0" y="3299"/>
                  </a:lnTo>
                  <a:cubicBezTo>
                    <a:pt x="0" y="3466"/>
                    <a:pt x="143" y="3597"/>
                    <a:pt x="298" y="3597"/>
                  </a:cubicBezTo>
                  <a:lnTo>
                    <a:pt x="2643" y="3597"/>
                  </a:lnTo>
                  <a:cubicBezTo>
                    <a:pt x="2798" y="3597"/>
                    <a:pt x="2941" y="3466"/>
                    <a:pt x="2941" y="3299"/>
                  </a:cubicBezTo>
                  <a:lnTo>
                    <a:pt x="2941" y="2632"/>
                  </a:lnTo>
                  <a:cubicBezTo>
                    <a:pt x="2953" y="2144"/>
                    <a:pt x="2620" y="1739"/>
                    <a:pt x="2167" y="1632"/>
                  </a:cubicBezTo>
                  <a:cubicBezTo>
                    <a:pt x="2322" y="1453"/>
                    <a:pt x="2441" y="1215"/>
                    <a:pt x="2441" y="965"/>
                  </a:cubicBezTo>
                  <a:cubicBezTo>
                    <a:pt x="2441" y="430"/>
                    <a:pt x="2012" y="1"/>
                    <a:pt x="1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3604;p64">
              <a:extLst>
                <a:ext uri="{FF2B5EF4-FFF2-40B4-BE49-F238E27FC236}">
                  <a16:creationId xmlns:a16="http://schemas.microsoft.com/office/drawing/2014/main" id="{F05745B9-7EA3-4DE2-B147-552D074E4F94}"/>
                </a:ext>
              </a:extLst>
            </p:cNvPr>
            <p:cNvSpPr/>
            <p:nvPr/>
          </p:nvSpPr>
          <p:spPr>
            <a:xfrm>
              <a:off x="4426167" y="2098561"/>
              <a:ext cx="114111" cy="113474"/>
            </a:xfrm>
            <a:custGeom>
              <a:avLst/>
              <a:gdLst/>
              <a:ahLst/>
              <a:cxnLst/>
              <a:rect l="l" t="t" r="r" b="b"/>
              <a:pathLst>
                <a:path w="3585" h="3565" extrusionOk="0">
                  <a:moveTo>
                    <a:pt x="3401" y="1"/>
                  </a:moveTo>
                  <a:cubicBezTo>
                    <a:pt x="3330" y="1"/>
                    <a:pt x="3272" y="73"/>
                    <a:pt x="3251" y="136"/>
                  </a:cubicBezTo>
                  <a:cubicBezTo>
                    <a:pt x="3097" y="1767"/>
                    <a:pt x="1799" y="3077"/>
                    <a:pt x="144" y="3244"/>
                  </a:cubicBezTo>
                  <a:cubicBezTo>
                    <a:pt x="61" y="3255"/>
                    <a:pt x="1" y="3339"/>
                    <a:pt x="13" y="3422"/>
                  </a:cubicBezTo>
                  <a:cubicBezTo>
                    <a:pt x="25" y="3494"/>
                    <a:pt x="84" y="3565"/>
                    <a:pt x="180" y="3565"/>
                  </a:cubicBezTo>
                  <a:lnTo>
                    <a:pt x="191" y="3565"/>
                  </a:lnTo>
                  <a:cubicBezTo>
                    <a:pt x="1966" y="3398"/>
                    <a:pt x="3394" y="1970"/>
                    <a:pt x="3573" y="184"/>
                  </a:cubicBezTo>
                  <a:cubicBezTo>
                    <a:pt x="3585" y="88"/>
                    <a:pt x="3513" y="17"/>
                    <a:pt x="3430" y="5"/>
                  </a:cubicBezTo>
                  <a:cubicBezTo>
                    <a:pt x="3420" y="2"/>
                    <a:pt x="3410" y="1"/>
                    <a:pt x="34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13600;p64">
            <a:extLst>
              <a:ext uri="{FF2B5EF4-FFF2-40B4-BE49-F238E27FC236}">
                <a16:creationId xmlns:a16="http://schemas.microsoft.com/office/drawing/2014/main" id="{75157A7D-A8D0-47DD-8930-391F959B2EC4}"/>
              </a:ext>
            </a:extLst>
          </p:cNvPr>
          <p:cNvGrpSpPr/>
          <p:nvPr/>
        </p:nvGrpSpPr>
        <p:grpSpPr>
          <a:xfrm>
            <a:off x="7122013" y="1199205"/>
            <a:ext cx="344878" cy="343573"/>
            <a:chOff x="4195399" y="1970604"/>
            <a:chExt cx="344878" cy="343573"/>
          </a:xfrm>
        </p:grpSpPr>
        <p:sp>
          <p:nvSpPr>
            <p:cNvPr id="97" name="Google Shape;13601;p64">
              <a:extLst>
                <a:ext uri="{FF2B5EF4-FFF2-40B4-BE49-F238E27FC236}">
                  <a16:creationId xmlns:a16="http://schemas.microsoft.com/office/drawing/2014/main" id="{2C07D142-4923-46C2-AA13-C7EDF4F38AE8}"/>
                </a:ext>
              </a:extLst>
            </p:cNvPr>
            <p:cNvSpPr/>
            <p:nvPr/>
          </p:nvSpPr>
          <p:spPr>
            <a:xfrm>
              <a:off x="4195399" y="1970604"/>
              <a:ext cx="344878" cy="343573"/>
            </a:xfrm>
            <a:custGeom>
              <a:avLst/>
              <a:gdLst/>
              <a:ahLst/>
              <a:cxnLst/>
              <a:rect l="l" t="t" r="r" b="b"/>
              <a:pathLst>
                <a:path w="10835" h="10794" extrusionOk="0">
                  <a:moveTo>
                    <a:pt x="4155" y="6287"/>
                  </a:moveTo>
                  <a:cubicBezTo>
                    <a:pt x="4274" y="6418"/>
                    <a:pt x="4417" y="6561"/>
                    <a:pt x="4572" y="6704"/>
                  </a:cubicBezTo>
                  <a:lnTo>
                    <a:pt x="3977" y="7299"/>
                  </a:lnTo>
                  <a:lnTo>
                    <a:pt x="3929" y="7252"/>
                  </a:lnTo>
                  <a:lnTo>
                    <a:pt x="3596" y="6918"/>
                  </a:lnTo>
                  <a:lnTo>
                    <a:pt x="3560" y="6883"/>
                  </a:lnTo>
                  <a:lnTo>
                    <a:pt x="4155" y="6287"/>
                  </a:lnTo>
                  <a:close/>
                  <a:moveTo>
                    <a:pt x="3203" y="7064"/>
                  </a:moveTo>
                  <a:cubicBezTo>
                    <a:pt x="3271" y="7064"/>
                    <a:pt x="3340" y="7091"/>
                    <a:pt x="3393" y="7144"/>
                  </a:cubicBezTo>
                  <a:lnTo>
                    <a:pt x="3715" y="7478"/>
                  </a:lnTo>
                  <a:cubicBezTo>
                    <a:pt x="3810" y="7573"/>
                    <a:pt x="3822" y="7740"/>
                    <a:pt x="3715" y="7847"/>
                  </a:cubicBezTo>
                  <a:lnTo>
                    <a:pt x="3524" y="8037"/>
                  </a:lnTo>
                  <a:lnTo>
                    <a:pt x="2822" y="7335"/>
                  </a:lnTo>
                  <a:lnTo>
                    <a:pt x="3012" y="7144"/>
                  </a:lnTo>
                  <a:cubicBezTo>
                    <a:pt x="3066" y="7091"/>
                    <a:pt x="3134" y="7064"/>
                    <a:pt x="3203" y="7064"/>
                  </a:cubicBezTo>
                  <a:close/>
                  <a:moveTo>
                    <a:pt x="2608" y="7549"/>
                  </a:moveTo>
                  <a:lnTo>
                    <a:pt x="3298" y="8252"/>
                  </a:lnTo>
                  <a:lnTo>
                    <a:pt x="1143" y="10407"/>
                  </a:lnTo>
                  <a:cubicBezTo>
                    <a:pt x="1089" y="10460"/>
                    <a:pt x="1024" y="10487"/>
                    <a:pt x="959" y="10487"/>
                  </a:cubicBezTo>
                  <a:cubicBezTo>
                    <a:pt x="893" y="10487"/>
                    <a:pt x="828" y="10460"/>
                    <a:pt x="774" y="10407"/>
                  </a:cubicBezTo>
                  <a:lnTo>
                    <a:pt x="441" y="10073"/>
                  </a:lnTo>
                  <a:cubicBezTo>
                    <a:pt x="345" y="9978"/>
                    <a:pt x="345" y="9811"/>
                    <a:pt x="441" y="9704"/>
                  </a:cubicBezTo>
                  <a:lnTo>
                    <a:pt x="2608" y="7549"/>
                  </a:lnTo>
                  <a:close/>
                  <a:moveTo>
                    <a:pt x="7037" y="1"/>
                  </a:moveTo>
                  <a:cubicBezTo>
                    <a:pt x="3941" y="1"/>
                    <a:pt x="2155" y="3513"/>
                    <a:pt x="3953" y="6013"/>
                  </a:cubicBezTo>
                  <a:lnTo>
                    <a:pt x="3239" y="6728"/>
                  </a:lnTo>
                  <a:cubicBezTo>
                    <a:pt x="3224" y="6727"/>
                    <a:pt x="3209" y="6726"/>
                    <a:pt x="3194" y="6726"/>
                  </a:cubicBezTo>
                  <a:cubicBezTo>
                    <a:pt x="3036" y="6726"/>
                    <a:pt x="2907" y="6785"/>
                    <a:pt x="2798" y="6894"/>
                  </a:cubicBezTo>
                  <a:lnTo>
                    <a:pt x="226" y="9466"/>
                  </a:lnTo>
                  <a:cubicBezTo>
                    <a:pt x="0" y="9692"/>
                    <a:pt x="0" y="10061"/>
                    <a:pt x="226" y="10288"/>
                  </a:cubicBezTo>
                  <a:lnTo>
                    <a:pt x="548" y="10633"/>
                  </a:lnTo>
                  <a:cubicBezTo>
                    <a:pt x="661" y="10740"/>
                    <a:pt x="810" y="10794"/>
                    <a:pt x="959" y="10794"/>
                  </a:cubicBezTo>
                  <a:cubicBezTo>
                    <a:pt x="1107" y="10794"/>
                    <a:pt x="1256" y="10740"/>
                    <a:pt x="1369" y="10633"/>
                  </a:cubicBezTo>
                  <a:lnTo>
                    <a:pt x="3631" y="8371"/>
                  </a:lnTo>
                  <a:lnTo>
                    <a:pt x="3941" y="8049"/>
                  </a:lnTo>
                  <a:cubicBezTo>
                    <a:pt x="4060" y="7930"/>
                    <a:pt x="4120" y="7775"/>
                    <a:pt x="4108" y="7609"/>
                  </a:cubicBezTo>
                  <a:lnTo>
                    <a:pt x="4822" y="6894"/>
                  </a:lnTo>
                  <a:cubicBezTo>
                    <a:pt x="5358" y="7275"/>
                    <a:pt x="6001" y="7514"/>
                    <a:pt x="6656" y="7597"/>
                  </a:cubicBezTo>
                  <a:lnTo>
                    <a:pt x="6668" y="7597"/>
                  </a:lnTo>
                  <a:cubicBezTo>
                    <a:pt x="6739" y="7597"/>
                    <a:pt x="6810" y="7537"/>
                    <a:pt x="6834" y="7442"/>
                  </a:cubicBezTo>
                  <a:cubicBezTo>
                    <a:pt x="6846" y="7359"/>
                    <a:pt x="6775" y="7275"/>
                    <a:pt x="6691" y="7264"/>
                  </a:cubicBezTo>
                  <a:cubicBezTo>
                    <a:pt x="6013" y="7192"/>
                    <a:pt x="5370" y="6918"/>
                    <a:pt x="4846" y="6502"/>
                  </a:cubicBezTo>
                  <a:cubicBezTo>
                    <a:pt x="2286" y="4442"/>
                    <a:pt x="3798" y="334"/>
                    <a:pt x="7037" y="334"/>
                  </a:cubicBezTo>
                  <a:cubicBezTo>
                    <a:pt x="8870" y="334"/>
                    <a:pt x="10323" y="1715"/>
                    <a:pt x="10501" y="3454"/>
                  </a:cubicBezTo>
                  <a:cubicBezTo>
                    <a:pt x="10522" y="3535"/>
                    <a:pt x="10576" y="3590"/>
                    <a:pt x="10644" y="3590"/>
                  </a:cubicBezTo>
                  <a:cubicBezTo>
                    <a:pt x="10655" y="3590"/>
                    <a:pt x="10668" y="3588"/>
                    <a:pt x="10680" y="3584"/>
                  </a:cubicBezTo>
                  <a:cubicBezTo>
                    <a:pt x="10775" y="3573"/>
                    <a:pt x="10835" y="3501"/>
                    <a:pt x="10823" y="3406"/>
                  </a:cubicBezTo>
                  <a:cubicBezTo>
                    <a:pt x="10620" y="1525"/>
                    <a:pt x="9037" y="1"/>
                    <a:pt x="70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3602;p64">
              <a:extLst>
                <a:ext uri="{FF2B5EF4-FFF2-40B4-BE49-F238E27FC236}">
                  <a16:creationId xmlns:a16="http://schemas.microsoft.com/office/drawing/2014/main" id="{D3FE78A7-ABB7-4E62-AD06-B01B7F9FC3B7}"/>
                </a:ext>
              </a:extLst>
            </p:cNvPr>
            <p:cNvSpPr/>
            <p:nvPr/>
          </p:nvSpPr>
          <p:spPr>
            <a:xfrm>
              <a:off x="4311356" y="1993458"/>
              <a:ext cx="206959" cy="197378"/>
            </a:xfrm>
            <a:custGeom>
              <a:avLst/>
              <a:gdLst/>
              <a:ahLst/>
              <a:cxnLst/>
              <a:rect l="l" t="t" r="r" b="b"/>
              <a:pathLst>
                <a:path w="6502" h="6201" extrusionOk="0">
                  <a:moveTo>
                    <a:pt x="3394" y="295"/>
                  </a:moveTo>
                  <a:cubicBezTo>
                    <a:pt x="4930" y="295"/>
                    <a:pt x="6180" y="1533"/>
                    <a:pt x="6180" y="3081"/>
                  </a:cubicBezTo>
                  <a:cubicBezTo>
                    <a:pt x="6180" y="4641"/>
                    <a:pt x="4930" y="5879"/>
                    <a:pt x="3394" y="5879"/>
                  </a:cubicBezTo>
                  <a:cubicBezTo>
                    <a:pt x="2679" y="5879"/>
                    <a:pt x="1965" y="5605"/>
                    <a:pt x="1429" y="5057"/>
                  </a:cubicBezTo>
                  <a:cubicBezTo>
                    <a:pt x="346" y="3974"/>
                    <a:pt x="346" y="2200"/>
                    <a:pt x="1429" y="1116"/>
                  </a:cubicBezTo>
                  <a:cubicBezTo>
                    <a:pt x="1977" y="569"/>
                    <a:pt x="2679" y="295"/>
                    <a:pt x="3394" y="295"/>
                  </a:cubicBezTo>
                  <a:close/>
                  <a:moveTo>
                    <a:pt x="3404" y="0"/>
                  </a:moveTo>
                  <a:cubicBezTo>
                    <a:pt x="2608" y="0"/>
                    <a:pt x="1810" y="301"/>
                    <a:pt x="1203" y="902"/>
                  </a:cubicBezTo>
                  <a:cubicBezTo>
                    <a:pt x="0" y="2116"/>
                    <a:pt x="0" y="4093"/>
                    <a:pt x="1203" y="5295"/>
                  </a:cubicBezTo>
                  <a:cubicBezTo>
                    <a:pt x="1822" y="5903"/>
                    <a:pt x="2608" y="6200"/>
                    <a:pt x="3394" y="6200"/>
                  </a:cubicBezTo>
                  <a:cubicBezTo>
                    <a:pt x="5108" y="6188"/>
                    <a:pt x="6501" y="4819"/>
                    <a:pt x="6501" y="3093"/>
                  </a:cubicBezTo>
                  <a:cubicBezTo>
                    <a:pt x="6501" y="2259"/>
                    <a:pt x="6180" y="1485"/>
                    <a:pt x="5596" y="902"/>
                  </a:cubicBezTo>
                  <a:cubicBezTo>
                    <a:pt x="4995" y="301"/>
                    <a:pt x="4200" y="0"/>
                    <a:pt x="34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3603;p64">
              <a:extLst>
                <a:ext uri="{FF2B5EF4-FFF2-40B4-BE49-F238E27FC236}">
                  <a16:creationId xmlns:a16="http://schemas.microsoft.com/office/drawing/2014/main" id="{9C22775A-E086-4A62-A899-34681257E589}"/>
                </a:ext>
              </a:extLst>
            </p:cNvPr>
            <p:cNvSpPr/>
            <p:nvPr/>
          </p:nvSpPr>
          <p:spPr>
            <a:xfrm>
              <a:off x="4372374" y="2030476"/>
              <a:ext cx="94026" cy="114493"/>
            </a:xfrm>
            <a:custGeom>
              <a:avLst/>
              <a:gdLst/>
              <a:ahLst/>
              <a:cxnLst/>
              <a:rect l="l" t="t" r="r" b="b"/>
              <a:pathLst>
                <a:path w="2954" h="3597" extrusionOk="0">
                  <a:moveTo>
                    <a:pt x="1477" y="310"/>
                  </a:moveTo>
                  <a:cubicBezTo>
                    <a:pt x="1834" y="310"/>
                    <a:pt x="2120" y="584"/>
                    <a:pt x="2120" y="953"/>
                  </a:cubicBezTo>
                  <a:cubicBezTo>
                    <a:pt x="2120" y="1311"/>
                    <a:pt x="1834" y="1584"/>
                    <a:pt x="1477" y="1584"/>
                  </a:cubicBezTo>
                  <a:cubicBezTo>
                    <a:pt x="1119" y="1584"/>
                    <a:pt x="834" y="1311"/>
                    <a:pt x="834" y="953"/>
                  </a:cubicBezTo>
                  <a:cubicBezTo>
                    <a:pt x="834" y="596"/>
                    <a:pt x="1119" y="310"/>
                    <a:pt x="1477" y="310"/>
                  </a:cubicBezTo>
                  <a:close/>
                  <a:moveTo>
                    <a:pt x="1905" y="1918"/>
                  </a:moveTo>
                  <a:cubicBezTo>
                    <a:pt x="2298" y="1918"/>
                    <a:pt x="2608" y="2227"/>
                    <a:pt x="2608" y="2620"/>
                  </a:cubicBezTo>
                  <a:lnTo>
                    <a:pt x="2608" y="3287"/>
                  </a:lnTo>
                  <a:lnTo>
                    <a:pt x="2298" y="3287"/>
                  </a:lnTo>
                  <a:lnTo>
                    <a:pt x="2298" y="2585"/>
                  </a:lnTo>
                  <a:cubicBezTo>
                    <a:pt x="2298" y="2501"/>
                    <a:pt x="2227" y="2418"/>
                    <a:pt x="2132" y="2418"/>
                  </a:cubicBezTo>
                  <a:cubicBezTo>
                    <a:pt x="2048" y="2418"/>
                    <a:pt x="1965" y="2501"/>
                    <a:pt x="1965" y="2585"/>
                  </a:cubicBezTo>
                  <a:lnTo>
                    <a:pt x="1965" y="3287"/>
                  </a:lnTo>
                  <a:lnTo>
                    <a:pt x="977" y="3287"/>
                  </a:lnTo>
                  <a:lnTo>
                    <a:pt x="977" y="2585"/>
                  </a:lnTo>
                  <a:cubicBezTo>
                    <a:pt x="977" y="2501"/>
                    <a:pt x="893" y="2418"/>
                    <a:pt x="810" y="2418"/>
                  </a:cubicBezTo>
                  <a:cubicBezTo>
                    <a:pt x="715" y="2418"/>
                    <a:pt x="643" y="2501"/>
                    <a:pt x="643" y="2585"/>
                  </a:cubicBezTo>
                  <a:lnTo>
                    <a:pt x="643" y="3287"/>
                  </a:lnTo>
                  <a:lnTo>
                    <a:pt x="298" y="3287"/>
                  </a:lnTo>
                  <a:lnTo>
                    <a:pt x="298" y="2620"/>
                  </a:lnTo>
                  <a:cubicBezTo>
                    <a:pt x="298" y="2227"/>
                    <a:pt x="619" y="1918"/>
                    <a:pt x="1000" y="1918"/>
                  </a:cubicBezTo>
                  <a:close/>
                  <a:moveTo>
                    <a:pt x="1477" y="1"/>
                  </a:moveTo>
                  <a:cubicBezTo>
                    <a:pt x="941" y="1"/>
                    <a:pt x="512" y="430"/>
                    <a:pt x="512" y="965"/>
                  </a:cubicBezTo>
                  <a:cubicBezTo>
                    <a:pt x="512" y="1227"/>
                    <a:pt x="619" y="1465"/>
                    <a:pt x="798" y="1632"/>
                  </a:cubicBezTo>
                  <a:cubicBezTo>
                    <a:pt x="346" y="1739"/>
                    <a:pt x="0" y="2144"/>
                    <a:pt x="0" y="2632"/>
                  </a:cubicBezTo>
                  <a:lnTo>
                    <a:pt x="0" y="3299"/>
                  </a:lnTo>
                  <a:cubicBezTo>
                    <a:pt x="0" y="3466"/>
                    <a:pt x="143" y="3597"/>
                    <a:pt x="298" y="3597"/>
                  </a:cubicBezTo>
                  <a:lnTo>
                    <a:pt x="2643" y="3597"/>
                  </a:lnTo>
                  <a:cubicBezTo>
                    <a:pt x="2798" y="3597"/>
                    <a:pt x="2941" y="3466"/>
                    <a:pt x="2941" y="3299"/>
                  </a:cubicBezTo>
                  <a:lnTo>
                    <a:pt x="2941" y="2632"/>
                  </a:lnTo>
                  <a:cubicBezTo>
                    <a:pt x="2953" y="2144"/>
                    <a:pt x="2620" y="1739"/>
                    <a:pt x="2167" y="1632"/>
                  </a:cubicBezTo>
                  <a:cubicBezTo>
                    <a:pt x="2322" y="1453"/>
                    <a:pt x="2441" y="1215"/>
                    <a:pt x="2441" y="965"/>
                  </a:cubicBezTo>
                  <a:cubicBezTo>
                    <a:pt x="2441" y="430"/>
                    <a:pt x="2012" y="1"/>
                    <a:pt x="1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3604;p64">
              <a:extLst>
                <a:ext uri="{FF2B5EF4-FFF2-40B4-BE49-F238E27FC236}">
                  <a16:creationId xmlns:a16="http://schemas.microsoft.com/office/drawing/2014/main" id="{3C07903B-D885-47FD-B918-D57C7266B557}"/>
                </a:ext>
              </a:extLst>
            </p:cNvPr>
            <p:cNvSpPr/>
            <p:nvPr/>
          </p:nvSpPr>
          <p:spPr>
            <a:xfrm>
              <a:off x="4426167" y="2098561"/>
              <a:ext cx="114111" cy="113474"/>
            </a:xfrm>
            <a:custGeom>
              <a:avLst/>
              <a:gdLst/>
              <a:ahLst/>
              <a:cxnLst/>
              <a:rect l="l" t="t" r="r" b="b"/>
              <a:pathLst>
                <a:path w="3585" h="3565" extrusionOk="0">
                  <a:moveTo>
                    <a:pt x="3401" y="1"/>
                  </a:moveTo>
                  <a:cubicBezTo>
                    <a:pt x="3330" y="1"/>
                    <a:pt x="3272" y="73"/>
                    <a:pt x="3251" y="136"/>
                  </a:cubicBezTo>
                  <a:cubicBezTo>
                    <a:pt x="3097" y="1767"/>
                    <a:pt x="1799" y="3077"/>
                    <a:pt x="144" y="3244"/>
                  </a:cubicBezTo>
                  <a:cubicBezTo>
                    <a:pt x="61" y="3255"/>
                    <a:pt x="1" y="3339"/>
                    <a:pt x="13" y="3422"/>
                  </a:cubicBezTo>
                  <a:cubicBezTo>
                    <a:pt x="25" y="3494"/>
                    <a:pt x="84" y="3565"/>
                    <a:pt x="180" y="3565"/>
                  </a:cubicBezTo>
                  <a:lnTo>
                    <a:pt x="191" y="3565"/>
                  </a:lnTo>
                  <a:cubicBezTo>
                    <a:pt x="1966" y="3398"/>
                    <a:pt x="3394" y="1970"/>
                    <a:pt x="3573" y="184"/>
                  </a:cubicBezTo>
                  <a:cubicBezTo>
                    <a:pt x="3585" y="88"/>
                    <a:pt x="3513" y="17"/>
                    <a:pt x="3430" y="5"/>
                  </a:cubicBezTo>
                  <a:cubicBezTo>
                    <a:pt x="3420" y="2"/>
                    <a:pt x="3410" y="1"/>
                    <a:pt x="34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719793" y="1116597"/>
            <a:ext cx="7704414" cy="3676383"/>
          </a:xfrm>
          <a:prstGeom prst="rect">
            <a:avLst/>
          </a:prstGeom>
        </p:spPr>
        <p:txBody>
          <a:bodyPr spcFirstLastPara="1" wrap="square" lIns="91425" tIns="91425" rIns="91425" bIns="91425" anchor="t" anchorCtr="0">
            <a:noAutofit/>
          </a:bodyPr>
          <a:lstStyle/>
          <a:p>
            <a:pPr lvl="0"/>
            <a:r>
              <a:rPr lang="es-MX" dirty="0"/>
              <a:t>Que se cuente con una conexión a internet</a:t>
            </a:r>
          </a:p>
          <a:p>
            <a:pPr marL="165100" lvl="0" indent="0">
              <a:buNone/>
            </a:pPr>
            <a:endParaRPr lang="es-MX" dirty="0"/>
          </a:p>
          <a:p>
            <a:pPr lvl="0"/>
            <a:r>
              <a:rPr lang="es-MX" dirty="0"/>
              <a:t>Que la computadora tenga mínimo 4GB de RAM.</a:t>
            </a:r>
          </a:p>
          <a:p>
            <a:pPr marL="165100" lvl="0" indent="0">
              <a:buNone/>
            </a:pPr>
            <a:endParaRPr lang="es-MX" dirty="0"/>
          </a:p>
          <a:p>
            <a:pPr lvl="0"/>
            <a:r>
              <a:rPr lang="es-MX" dirty="0"/>
              <a:t>Que las computadoras utilicen sistema operativo Windows 8.1 o superior.</a:t>
            </a:r>
          </a:p>
          <a:p>
            <a:pPr marL="165100" indent="0">
              <a:buNone/>
            </a:pPr>
            <a:endParaRPr lang="es-MX" dirty="0"/>
          </a:p>
        </p:txBody>
      </p:sp>
      <p:sp>
        <p:nvSpPr>
          <p:cNvPr id="4" name="Google Shape;466;p26">
            <a:extLst>
              <a:ext uri="{FF2B5EF4-FFF2-40B4-BE49-F238E27FC236}">
                <a16:creationId xmlns:a16="http://schemas.microsoft.com/office/drawing/2014/main" id="{D4E23A4B-A6BE-475A-A885-84A32EBB9E86}"/>
              </a:ext>
            </a:extLst>
          </p:cNvPr>
          <p:cNvSpPr txBox="1">
            <a:spLocks/>
          </p:cNvSpPr>
          <p:nvPr/>
        </p:nvSpPr>
        <p:spPr>
          <a:xfrm>
            <a:off x="597375" y="443640"/>
            <a:ext cx="539696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s-MX" dirty="0"/>
              <a:t>3.4. Requisitos de diseño</a:t>
            </a:r>
          </a:p>
        </p:txBody>
      </p:sp>
    </p:spTree>
    <p:extLst>
      <p:ext uri="{BB962C8B-B14F-4D97-AF65-F5344CB8AC3E}">
        <p14:creationId xmlns:p14="http://schemas.microsoft.com/office/powerpoint/2010/main" val="29170871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719793" y="1116597"/>
            <a:ext cx="7704414" cy="3676383"/>
          </a:xfrm>
          <a:prstGeom prst="rect">
            <a:avLst/>
          </a:prstGeom>
        </p:spPr>
        <p:txBody>
          <a:bodyPr spcFirstLastPara="1" wrap="square" lIns="91425" tIns="91425" rIns="91425" bIns="91425" anchor="t" anchorCtr="0">
            <a:noAutofit/>
          </a:bodyPr>
          <a:lstStyle/>
          <a:p>
            <a:pPr marL="165100" indent="0" algn="just">
              <a:buNone/>
            </a:pPr>
            <a:r>
              <a:rPr lang="es-MX" sz="1600" b="1" dirty="0"/>
              <a:t>FIABILIDAD</a:t>
            </a:r>
          </a:p>
          <a:p>
            <a:pPr marL="165100" indent="0" algn="just">
              <a:buNone/>
            </a:pPr>
            <a:endParaRPr lang="es-MX" sz="1600" b="1" dirty="0"/>
          </a:p>
          <a:p>
            <a:pPr algn="just"/>
            <a:r>
              <a:rPr lang="es-MX" dirty="0"/>
              <a:t>Las interfaces de todo el sistema serán amigables y sencillas de utilizar. </a:t>
            </a:r>
          </a:p>
          <a:p>
            <a:pPr algn="just"/>
            <a:endParaRPr lang="es-MX" dirty="0"/>
          </a:p>
          <a:p>
            <a:pPr algn="just"/>
            <a:r>
              <a:rPr lang="es-MX" dirty="0"/>
              <a:t>El sistema tendrá transacciones seguras, permitiendo que las consultas en el sistema no fallen o se realicen de forma correcta.</a:t>
            </a:r>
          </a:p>
          <a:p>
            <a:pPr marL="165100" indent="0" algn="just">
              <a:buNone/>
            </a:pPr>
            <a:endParaRPr lang="es-MX" sz="1600" b="1" dirty="0"/>
          </a:p>
          <a:p>
            <a:pPr marL="165100" indent="0" algn="just">
              <a:buNone/>
            </a:pPr>
            <a:r>
              <a:rPr lang="es-MX" sz="1600" b="1" dirty="0"/>
              <a:t>MANTENIBILIDAD</a:t>
            </a:r>
          </a:p>
          <a:p>
            <a:pPr marL="165100" indent="0" algn="just">
              <a:buNone/>
            </a:pPr>
            <a:endParaRPr lang="es-MX" sz="1600" b="1" dirty="0"/>
          </a:p>
          <a:p>
            <a:pPr algn="just"/>
            <a:r>
              <a:rPr lang="es-MX" dirty="0"/>
              <a:t>El sistema contará con documentación que será precisa para permitir realizar operaciones de mantenimiento con el menor esfuerzo posible.</a:t>
            </a:r>
          </a:p>
          <a:p>
            <a:pPr algn="just"/>
            <a:endParaRPr lang="es-MX" dirty="0"/>
          </a:p>
          <a:p>
            <a:pPr algn="just"/>
            <a:r>
              <a:rPr lang="es-MX" dirty="0"/>
              <a:t>El sistema tendrá un manual de instrucciones para aquellos usuarios con poca experiencia en aplicaciones informáticas.</a:t>
            </a:r>
          </a:p>
          <a:p>
            <a:pPr algn="just"/>
            <a:endParaRPr lang="es-MX" dirty="0"/>
          </a:p>
          <a:p>
            <a:pPr algn="just"/>
            <a:r>
              <a:rPr lang="es-MX" dirty="0"/>
              <a:t>El sistema recibirá mantenimiento una vez por semana durante los primeros 3 meses.</a:t>
            </a:r>
          </a:p>
          <a:p>
            <a:pPr marL="165100" indent="0">
              <a:buNone/>
            </a:pPr>
            <a:endParaRPr lang="es-MX" sz="1600" b="1" dirty="0"/>
          </a:p>
        </p:txBody>
      </p:sp>
      <p:sp>
        <p:nvSpPr>
          <p:cNvPr id="4" name="Google Shape;466;p26">
            <a:extLst>
              <a:ext uri="{FF2B5EF4-FFF2-40B4-BE49-F238E27FC236}">
                <a16:creationId xmlns:a16="http://schemas.microsoft.com/office/drawing/2014/main" id="{D4E23A4B-A6BE-475A-A885-84A32EBB9E86}"/>
              </a:ext>
            </a:extLst>
          </p:cNvPr>
          <p:cNvSpPr txBox="1">
            <a:spLocks/>
          </p:cNvSpPr>
          <p:nvPr/>
        </p:nvSpPr>
        <p:spPr>
          <a:xfrm>
            <a:off x="597375" y="443640"/>
            <a:ext cx="539696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s-MX" dirty="0"/>
              <a:t>3.5. Atributos de sistema</a:t>
            </a:r>
          </a:p>
        </p:txBody>
      </p:sp>
    </p:spTree>
    <p:extLst>
      <p:ext uri="{BB962C8B-B14F-4D97-AF65-F5344CB8AC3E}">
        <p14:creationId xmlns:p14="http://schemas.microsoft.com/office/powerpoint/2010/main" val="2828994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719793" y="900021"/>
            <a:ext cx="7704414" cy="3676383"/>
          </a:xfrm>
          <a:prstGeom prst="rect">
            <a:avLst/>
          </a:prstGeom>
        </p:spPr>
        <p:txBody>
          <a:bodyPr spcFirstLastPara="1" wrap="square" lIns="91425" tIns="91425" rIns="91425" bIns="91425" anchor="t" anchorCtr="0">
            <a:noAutofit/>
          </a:bodyPr>
          <a:lstStyle/>
          <a:p>
            <a:pPr marL="165100" indent="0">
              <a:buNone/>
            </a:pPr>
            <a:r>
              <a:rPr lang="es-MX" sz="1600" b="1" dirty="0"/>
              <a:t>PORTABILIDAD</a:t>
            </a:r>
          </a:p>
          <a:p>
            <a:pPr marL="165100" indent="0">
              <a:buNone/>
            </a:pPr>
            <a:endParaRPr lang="es-MX" sz="1600" b="1" dirty="0"/>
          </a:p>
          <a:p>
            <a:pPr algn="just"/>
            <a:r>
              <a:rPr lang="es-MX" dirty="0"/>
              <a:t>El sistema al ser web se podrá abrir desde cualquier computadora que tenga un navegador web y además cuente con conexión a internet. </a:t>
            </a:r>
          </a:p>
          <a:p>
            <a:pPr algn="just"/>
            <a:endParaRPr lang="es-MX" dirty="0"/>
          </a:p>
          <a:p>
            <a:pPr algn="just"/>
            <a:r>
              <a:rPr lang="es-MX" dirty="0"/>
              <a:t>El sistema también podrá ser consultado desde un dispositivo móvil o Tablet.</a:t>
            </a:r>
          </a:p>
          <a:p>
            <a:pPr algn="just"/>
            <a:endParaRPr lang="es-MX" dirty="0"/>
          </a:p>
          <a:p>
            <a:pPr algn="just"/>
            <a:r>
              <a:rPr lang="es-MX" dirty="0"/>
              <a:t>El sistema estará disponible las 24 horas del día, todos los días del año.</a:t>
            </a:r>
          </a:p>
          <a:p>
            <a:pPr marL="165100" indent="0" algn="just">
              <a:buNone/>
            </a:pPr>
            <a:endParaRPr lang="es-MX" sz="1600" b="1" dirty="0"/>
          </a:p>
          <a:p>
            <a:pPr marL="165100" indent="0" algn="just">
              <a:buNone/>
            </a:pPr>
            <a:r>
              <a:rPr lang="es-MX" sz="1600" b="1" dirty="0"/>
              <a:t>SEGURIDAD</a:t>
            </a:r>
          </a:p>
          <a:p>
            <a:pPr marL="165100" indent="0" algn="just">
              <a:buNone/>
            </a:pPr>
            <a:endParaRPr lang="es-MX" sz="1600" b="1" dirty="0"/>
          </a:p>
          <a:p>
            <a:pPr algn="just"/>
            <a:r>
              <a:rPr lang="es-MX" dirty="0"/>
              <a:t>El registro de usuarios tendrá que ser vía correo electrónico y deberá ser confirmada, además este medio será por donde se podrá recuperar la contraseña. </a:t>
            </a:r>
          </a:p>
          <a:p>
            <a:pPr algn="just"/>
            <a:endParaRPr lang="es-MX" dirty="0"/>
          </a:p>
          <a:p>
            <a:pPr algn="just"/>
            <a:r>
              <a:rPr lang="es-MX" dirty="0"/>
              <a:t>El sistema tendrá autentificación de usuarios para poder acceder a él, solo los registrados podrán acceder, mediante un </a:t>
            </a:r>
            <a:r>
              <a:rPr lang="es-MX" dirty="0" err="1"/>
              <a:t>login</a:t>
            </a:r>
            <a:r>
              <a:rPr lang="es-MX" dirty="0"/>
              <a:t>.</a:t>
            </a:r>
          </a:p>
          <a:p>
            <a:pPr algn="just"/>
            <a:endParaRPr lang="es-MX" dirty="0"/>
          </a:p>
          <a:p>
            <a:pPr algn="just"/>
            <a:r>
              <a:rPr lang="es-MX" dirty="0"/>
              <a:t>El sistema garantizará que la información almacenada no estará abierta al público y el lugar donde se almacena es altamente seguro.</a:t>
            </a:r>
          </a:p>
          <a:p>
            <a:pPr marL="165100" indent="0">
              <a:buNone/>
            </a:pPr>
            <a:endParaRPr lang="es-MX" sz="1600" b="1" dirty="0"/>
          </a:p>
        </p:txBody>
      </p:sp>
      <p:sp>
        <p:nvSpPr>
          <p:cNvPr id="4" name="Google Shape;466;p26">
            <a:extLst>
              <a:ext uri="{FF2B5EF4-FFF2-40B4-BE49-F238E27FC236}">
                <a16:creationId xmlns:a16="http://schemas.microsoft.com/office/drawing/2014/main" id="{D4E23A4B-A6BE-475A-A885-84A32EBB9E86}"/>
              </a:ext>
            </a:extLst>
          </p:cNvPr>
          <p:cNvSpPr txBox="1">
            <a:spLocks/>
          </p:cNvSpPr>
          <p:nvPr/>
        </p:nvSpPr>
        <p:spPr>
          <a:xfrm>
            <a:off x="597375" y="443640"/>
            <a:ext cx="539696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s-MX" dirty="0"/>
              <a:t>3.5. Atributos de sistema</a:t>
            </a:r>
          </a:p>
        </p:txBody>
      </p:sp>
    </p:spTree>
    <p:extLst>
      <p:ext uri="{BB962C8B-B14F-4D97-AF65-F5344CB8AC3E}">
        <p14:creationId xmlns:p14="http://schemas.microsoft.com/office/powerpoint/2010/main" val="9254548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719793" y="1116597"/>
            <a:ext cx="7704414" cy="3676383"/>
          </a:xfrm>
          <a:prstGeom prst="rect">
            <a:avLst/>
          </a:prstGeom>
        </p:spPr>
        <p:txBody>
          <a:bodyPr spcFirstLastPara="1" wrap="square" lIns="91425" tIns="91425" rIns="91425" bIns="91425" anchor="t" anchorCtr="0">
            <a:noAutofit/>
          </a:bodyPr>
          <a:lstStyle/>
          <a:p>
            <a:pPr marL="165100" indent="0">
              <a:buNone/>
            </a:pPr>
            <a:r>
              <a:rPr lang="es-MX" dirty="0"/>
              <a:t>Link de la entrevista con el </a:t>
            </a:r>
            <a:r>
              <a:rPr lang="es-MX"/>
              <a:t>cliente:</a:t>
            </a:r>
          </a:p>
          <a:p>
            <a:pPr marL="165100" indent="0">
              <a:buNone/>
            </a:pPr>
            <a:endParaRPr lang="es-MX" dirty="0"/>
          </a:p>
          <a:p>
            <a:pPr marL="165100" indent="0">
              <a:buNone/>
            </a:pPr>
            <a:r>
              <a:rPr lang="es-MX" dirty="0"/>
              <a:t>https://drive.google.com/file/d/1tOKqXcUf8yYwq8sNO051nUWk-8ncS1-z/view?usp=sharing</a:t>
            </a:r>
          </a:p>
          <a:p>
            <a:pPr marL="165100" indent="0">
              <a:buNone/>
            </a:pPr>
            <a:endParaRPr lang="es-MX" sz="1600" b="1" dirty="0"/>
          </a:p>
        </p:txBody>
      </p:sp>
      <p:sp>
        <p:nvSpPr>
          <p:cNvPr id="4" name="Google Shape;466;p26">
            <a:extLst>
              <a:ext uri="{FF2B5EF4-FFF2-40B4-BE49-F238E27FC236}">
                <a16:creationId xmlns:a16="http://schemas.microsoft.com/office/drawing/2014/main" id="{D4E23A4B-A6BE-475A-A885-84A32EBB9E86}"/>
              </a:ext>
            </a:extLst>
          </p:cNvPr>
          <p:cNvSpPr txBox="1">
            <a:spLocks/>
          </p:cNvSpPr>
          <p:nvPr/>
        </p:nvSpPr>
        <p:spPr>
          <a:xfrm>
            <a:off x="597375" y="443640"/>
            <a:ext cx="539696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s-MX" dirty="0"/>
              <a:t>4. Apéndices</a:t>
            </a:r>
          </a:p>
        </p:txBody>
      </p:sp>
    </p:spTree>
    <p:extLst>
      <p:ext uri="{BB962C8B-B14F-4D97-AF65-F5344CB8AC3E}">
        <p14:creationId xmlns:p14="http://schemas.microsoft.com/office/powerpoint/2010/main" val="875354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481;p27">
            <a:extLst>
              <a:ext uri="{FF2B5EF4-FFF2-40B4-BE49-F238E27FC236}">
                <a16:creationId xmlns:a16="http://schemas.microsoft.com/office/drawing/2014/main" id="{6EF848BE-15F5-47FB-AD5E-B6430F0E9859}"/>
              </a:ext>
            </a:extLst>
          </p:cNvPr>
          <p:cNvSpPr/>
          <p:nvPr/>
        </p:nvSpPr>
        <p:spPr>
          <a:xfrm>
            <a:off x="4159950" y="125556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70;p42">
            <a:extLst>
              <a:ext uri="{FF2B5EF4-FFF2-40B4-BE49-F238E27FC236}">
                <a16:creationId xmlns:a16="http://schemas.microsoft.com/office/drawing/2014/main" id="{B6A1B826-075D-401F-92ED-ECC899DCB3E3}"/>
              </a:ext>
            </a:extLst>
          </p:cNvPr>
          <p:cNvSpPr txBox="1">
            <a:spLocks/>
          </p:cNvSpPr>
          <p:nvPr/>
        </p:nvSpPr>
        <p:spPr>
          <a:xfrm>
            <a:off x="3067065" y="2337171"/>
            <a:ext cx="3009870" cy="82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3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lvl="0" indent="0" algn="just"/>
            <a:r>
              <a:rPr lang="es-MX" dirty="0"/>
              <a:t>El sistema será diseñado como una aplicación web con el fin de cumplir con el objetivo de la automatización de las operaciones como la admisión de los clientes que cuenten con su membresía activa, control de inventario y ventas.</a:t>
            </a:r>
          </a:p>
          <a:p>
            <a:pPr marL="0" indent="0"/>
            <a:endParaRPr lang="es-MX" dirty="0"/>
          </a:p>
        </p:txBody>
      </p:sp>
      <p:grpSp>
        <p:nvGrpSpPr>
          <p:cNvPr id="17" name="Google Shape;13600;p64">
            <a:extLst>
              <a:ext uri="{FF2B5EF4-FFF2-40B4-BE49-F238E27FC236}">
                <a16:creationId xmlns:a16="http://schemas.microsoft.com/office/drawing/2014/main" id="{DB51D955-3857-4B5B-9C52-0F52D48BD375}"/>
              </a:ext>
            </a:extLst>
          </p:cNvPr>
          <p:cNvGrpSpPr/>
          <p:nvPr/>
        </p:nvGrpSpPr>
        <p:grpSpPr>
          <a:xfrm>
            <a:off x="4311309" y="1417301"/>
            <a:ext cx="521381" cy="500617"/>
            <a:chOff x="4195399" y="1970604"/>
            <a:chExt cx="344878" cy="343573"/>
          </a:xfrm>
        </p:grpSpPr>
        <p:sp>
          <p:nvSpPr>
            <p:cNvPr id="18" name="Google Shape;13601;p64">
              <a:extLst>
                <a:ext uri="{FF2B5EF4-FFF2-40B4-BE49-F238E27FC236}">
                  <a16:creationId xmlns:a16="http://schemas.microsoft.com/office/drawing/2014/main" id="{7B29ED2C-9CD9-43F2-96EB-DF92A586E09E}"/>
                </a:ext>
              </a:extLst>
            </p:cNvPr>
            <p:cNvSpPr/>
            <p:nvPr/>
          </p:nvSpPr>
          <p:spPr>
            <a:xfrm>
              <a:off x="4195399" y="1970604"/>
              <a:ext cx="344878" cy="343573"/>
            </a:xfrm>
            <a:custGeom>
              <a:avLst/>
              <a:gdLst/>
              <a:ahLst/>
              <a:cxnLst/>
              <a:rect l="l" t="t" r="r" b="b"/>
              <a:pathLst>
                <a:path w="10835" h="10794" extrusionOk="0">
                  <a:moveTo>
                    <a:pt x="4155" y="6287"/>
                  </a:moveTo>
                  <a:cubicBezTo>
                    <a:pt x="4274" y="6418"/>
                    <a:pt x="4417" y="6561"/>
                    <a:pt x="4572" y="6704"/>
                  </a:cubicBezTo>
                  <a:lnTo>
                    <a:pt x="3977" y="7299"/>
                  </a:lnTo>
                  <a:lnTo>
                    <a:pt x="3929" y="7252"/>
                  </a:lnTo>
                  <a:lnTo>
                    <a:pt x="3596" y="6918"/>
                  </a:lnTo>
                  <a:lnTo>
                    <a:pt x="3560" y="6883"/>
                  </a:lnTo>
                  <a:lnTo>
                    <a:pt x="4155" y="6287"/>
                  </a:lnTo>
                  <a:close/>
                  <a:moveTo>
                    <a:pt x="3203" y="7064"/>
                  </a:moveTo>
                  <a:cubicBezTo>
                    <a:pt x="3271" y="7064"/>
                    <a:pt x="3340" y="7091"/>
                    <a:pt x="3393" y="7144"/>
                  </a:cubicBezTo>
                  <a:lnTo>
                    <a:pt x="3715" y="7478"/>
                  </a:lnTo>
                  <a:cubicBezTo>
                    <a:pt x="3810" y="7573"/>
                    <a:pt x="3822" y="7740"/>
                    <a:pt x="3715" y="7847"/>
                  </a:cubicBezTo>
                  <a:lnTo>
                    <a:pt x="3524" y="8037"/>
                  </a:lnTo>
                  <a:lnTo>
                    <a:pt x="2822" y="7335"/>
                  </a:lnTo>
                  <a:lnTo>
                    <a:pt x="3012" y="7144"/>
                  </a:lnTo>
                  <a:cubicBezTo>
                    <a:pt x="3066" y="7091"/>
                    <a:pt x="3134" y="7064"/>
                    <a:pt x="3203" y="7064"/>
                  </a:cubicBezTo>
                  <a:close/>
                  <a:moveTo>
                    <a:pt x="2608" y="7549"/>
                  </a:moveTo>
                  <a:lnTo>
                    <a:pt x="3298" y="8252"/>
                  </a:lnTo>
                  <a:lnTo>
                    <a:pt x="1143" y="10407"/>
                  </a:lnTo>
                  <a:cubicBezTo>
                    <a:pt x="1089" y="10460"/>
                    <a:pt x="1024" y="10487"/>
                    <a:pt x="959" y="10487"/>
                  </a:cubicBezTo>
                  <a:cubicBezTo>
                    <a:pt x="893" y="10487"/>
                    <a:pt x="828" y="10460"/>
                    <a:pt x="774" y="10407"/>
                  </a:cubicBezTo>
                  <a:lnTo>
                    <a:pt x="441" y="10073"/>
                  </a:lnTo>
                  <a:cubicBezTo>
                    <a:pt x="345" y="9978"/>
                    <a:pt x="345" y="9811"/>
                    <a:pt x="441" y="9704"/>
                  </a:cubicBezTo>
                  <a:lnTo>
                    <a:pt x="2608" y="7549"/>
                  </a:lnTo>
                  <a:close/>
                  <a:moveTo>
                    <a:pt x="7037" y="1"/>
                  </a:moveTo>
                  <a:cubicBezTo>
                    <a:pt x="3941" y="1"/>
                    <a:pt x="2155" y="3513"/>
                    <a:pt x="3953" y="6013"/>
                  </a:cubicBezTo>
                  <a:lnTo>
                    <a:pt x="3239" y="6728"/>
                  </a:lnTo>
                  <a:cubicBezTo>
                    <a:pt x="3224" y="6727"/>
                    <a:pt x="3209" y="6726"/>
                    <a:pt x="3194" y="6726"/>
                  </a:cubicBezTo>
                  <a:cubicBezTo>
                    <a:pt x="3036" y="6726"/>
                    <a:pt x="2907" y="6785"/>
                    <a:pt x="2798" y="6894"/>
                  </a:cubicBezTo>
                  <a:lnTo>
                    <a:pt x="226" y="9466"/>
                  </a:lnTo>
                  <a:cubicBezTo>
                    <a:pt x="0" y="9692"/>
                    <a:pt x="0" y="10061"/>
                    <a:pt x="226" y="10288"/>
                  </a:cubicBezTo>
                  <a:lnTo>
                    <a:pt x="548" y="10633"/>
                  </a:lnTo>
                  <a:cubicBezTo>
                    <a:pt x="661" y="10740"/>
                    <a:pt x="810" y="10794"/>
                    <a:pt x="959" y="10794"/>
                  </a:cubicBezTo>
                  <a:cubicBezTo>
                    <a:pt x="1107" y="10794"/>
                    <a:pt x="1256" y="10740"/>
                    <a:pt x="1369" y="10633"/>
                  </a:cubicBezTo>
                  <a:lnTo>
                    <a:pt x="3631" y="8371"/>
                  </a:lnTo>
                  <a:lnTo>
                    <a:pt x="3941" y="8049"/>
                  </a:lnTo>
                  <a:cubicBezTo>
                    <a:pt x="4060" y="7930"/>
                    <a:pt x="4120" y="7775"/>
                    <a:pt x="4108" y="7609"/>
                  </a:cubicBezTo>
                  <a:lnTo>
                    <a:pt x="4822" y="6894"/>
                  </a:lnTo>
                  <a:cubicBezTo>
                    <a:pt x="5358" y="7275"/>
                    <a:pt x="6001" y="7514"/>
                    <a:pt x="6656" y="7597"/>
                  </a:cubicBezTo>
                  <a:lnTo>
                    <a:pt x="6668" y="7597"/>
                  </a:lnTo>
                  <a:cubicBezTo>
                    <a:pt x="6739" y="7597"/>
                    <a:pt x="6810" y="7537"/>
                    <a:pt x="6834" y="7442"/>
                  </a:cubicBezTo>
                  <a:cubicBezTo>
                    <a:pt x="6846" y="7359"/>
                    <a:pt x="6775" y="7275"/>
                    <a:pt x="6691" y="7264"/>
                  </a:cubicBezTo>
                  <a:cubicBezTo>
                    <a:pt x="6013" y="7192"/>
                    <a:pt x="5370" y="6918"/>
                    <a:pt x="4846" y="6502"/>
                  </a:cubicBezTo>
                  <a:cubicBezTo>
                    <a:pt x="2286" y="4442"/>
                    <a:pt x="3798" y="334"/>
                    <a:pt x="7037" y="334"/>
                  </a:cubicBezTo>
                  <a:cubicBezTo>
                    <a:pt x="8870" y="334"/>
                    <a:pt x="10323" y="1715"/>
                    <a:pt x="10501" y="3454"/>
                  </a:cubicBezTo>
                  <a:cubicBezTo>
                    <a:pt x="10522" y="3535"/>
                    <a:pt x="10576" y="3590"/>
                    <a:pt x="10644" y="3590"/>
                  </a:cubicBezTo>
                  <a:cubicBezTo>
                    <a:pt x="10655" y="3590"/>
                    <a:pt x="10668" y="3588"/>
                    <a:pt x="10680" y="3584"/>
                  </a:cubicBezTo>
                  <a:cubicBezTo>
                    <a:pt x="10775" y="3573"/>
                    <a:pt x="10835" y="3501"/>
                    <a:pt x="10823" y="3406"/>
                  </a:cubicBezTo>
                  <a:cubicBezTo>
                    <a:pt x="10620" y="1525"/>
                    <a:pt x="9037" y="1"/>
                    <a:pt x="70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602;p64">
              <a:extLst>
                <a:ext uri="{FF2B5EF4-FFF2-40B4-BE49-F238E27FC236}">
                  <a16:creationId xmlns:a16="http://schemas.microsoft.com/office/drawing/2014/main" id="{29F888EB-88F2-4937-9741-C3A2A41ABC7F}"/>
                </a:ext>
              </a:extLst>
            </p:cNvPr>
            <p:cNvSpPr/>
            <p:nvPr/>
          </p:nvSpPr>
          <p:spPr>
            <a:xfrm>
              <a:off x="4311356" y="1993458"/>
              <a:ext cx="206959" cy="197378"/>
            </a:xfrm>
            <a:custGeom>
              <a:avLst/>
              <a:gdLst/>
              <a:ahLst/>
              <a:cxnLst/>
              <a:rect l="l" t="t" r="r" b="b"/>
              <a:pathLst>
                <a:path w="6502" h="6201" extrusionOk="0">
                  <a:moveTo>
                    <a:pt x="3394" y="295"/>
                  </a:moveTo>
                  <a:cubicBezTo>
                    <a:pt x="4930" y="295"/>
                    <a:pt x="6180" y="1533"/>
                    <a:pt x="6180" y="3081"/>
                  </a:cubicBezTo>
                  <a:cubicBezTo>
                    <a:pt x="6180" y="4641"/>
                    <a:pt x="4930" y="5879"/>
                    <a:pt x="3394" y="5879"/>
                  </a:cubicBezTo>
                  <a:cubicBezTo>
                    <a:pt x="2679" y="5879"/>
                    <a:pt x="1965" y="5605"/>
                    <a:pt x="1429" y="5057"/>
                  </a:cubicBezTo>
                  <a:cubicBezTo>
                    <a:pt x="346" y="3974"/>
                    <a:pt x="346" y="2200"/>
                    <a:pt x="1429" y="1116"/>
                  </a:cubicBezTo>
                  <a:cubicBezTo>
                    <a:pt x="1977" y="569"/>
                    <a:pt x="2679" y="295"/>
                    <a:pt x="3394" y="295"/>
                  </a:cubicBezTo>
                  <a:close/>
                  <a:moveTo>
                    <a:pt x="3404" y="0"/>
                  </a:moveTo>
                  <a:cubicBezTo>
                    <a:pt x="2608" y="0"/>
                    <a:pt x="1810" y="301"/>
                    <a:pt x="1203" y="902"/>
                  </a:cubicBezTo>
                  <a:cubicBezTo>
                    <a:pt x="0" y="2116"/>
                    <a:pt x="0" y="4093"/>
                    <a:pt x="1203" y="5295"/>
                  </a:cubicBezTo>
                  <a:cubicBezTo>
                    <a:pt x="1822" y="5903"/>
                    <a:pt x="2608" y="6200"/>
                    <a:pt x="3394" y="6200"/>
                  </a:cubicBezTo>
                  <a:cubicBezTo>
                    <a:pt x="5108" y="6188"/>
                    <a:pt x="6501" y="4819"/>
                    <a:pt x="6501" y="3093"/>
                  </a:cubicBezTo>
                  <a:cubicBezTo>
                    <a:pt x="6501" y="2259"/>
                    <a:pt x="6180" y="1485"/>
                    <a:pt x="5596" y="902"/>
                  </a:cubicBezTo>
                  <a:cubicBezTo>
                    <a:pt x="4995" y="301"/>
                    <a:pt x="4200" y="0"/>
                    <a:pt x="34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603;p64">
              <a:extLst>
                <a:ext uri="{FF2B5EF4-FFF2-40B4-BE49-F238E27FC236}">
                  <a16:creationId xmlns:a16="http://schemas.microsoft.com/office/drawing/2014/main" id="{1CE0FCC6-5D65-4DCE-8ACC-696F928B99F5}"/>
                </a:ext>
              </a:extLst>
            </p:cNvPr>
            <p:cNvSpPr/>
            <p:nvPr/>
          </p:nvSpPr>
          <p:spPr>
            <a:xfrm>
              <a:off x="4372374" y="2030476"/>
              <a:ext cx="94026" cy="114493"/>
            </a:xfrm>
            <a:custGeom>
              <a:avLst/>
              <a:gdLst/>
              <a:ahLst/>
              <a:cxnLst/>
              <a:rect l="l" t="t" r="r" b="b"/>
              <a:pathLst>
                <a:path w="2954" h="3597" extrusionOk="0">
                  <a:moveTo>
                    <a:pt x="1477" y="310"/>
                  </a:moveTo>
                  <a:cubicBezTo>
                    <a:pt x="1834" y="310"/>
                    <a:pt x="2120" y="584"/>
                    <a:pt x="2120" y="953"/>
                  </a:cubicBezTo>
                  <a:cubicBezTo>
                    <a:pt x="2120" y="1311"/>
                    <a:pt x="1834" y="1584"/>
                    <a:pt x="1477" y="1584"/>
                  </a:cubicBezTo>
                  <a:cubicBezTo>
                    <a:pt x="1119" y="1584"/>
                    <a:pt x="834" y="1311"/>
                    <a:pt x="834" y="953"/>
                  </a:cubicBezTo>
                  <a:cubicBezTo>
                    <a:pt x="834" y="596"/>
                    <a:pt x="1119" y="310"/>
                    <a:pt x="1477" y="310"/>
                  </a:cubicBezTo>
                  <a:close/>
                  <a:moveTo>
                    <a:pt x="1905" y="1918"/>
                  </a:moveTo>
                  <a:cubicBezTo>
                    <a:pt x="2298" y="1918"/>
                    <a:pt x="2608" y="2227"/>
                    <a:pt x="2608" y="2620"/>
                  </a:cubicBezTo>
                  <a:lnTo>
                    <a:pt x="2608" y="3287"/>
                  </a:lnTo>
                  <a:lnTo>
                    <a:pt x="2298" y="3287"/>
                  </a:lnTo>
                  <a:lnTo>
                    <a:pt x="2298" y="2585"/>
                  </a:lnTo>
                  <a:cubicBezTo>
                    <a:pt x="2298" y="2501"/>
                    <a:pt x="2227" y="2418"/>
                    <a:pt x="2132" y="2418"/>
                  </a:cubicBezTo>
                  <a:cubicBezTo>
                    <a:pt x="2048" y="2418"/>
                    <a:pt x="1965" y="2501"/>
                    <a:pt x="1965" y="2585"/>
                  </a:cubicBezTo>
                  <a:lnTo>
                    <a:pt x="1965" y="3287"/>
                  </a:lnTo>
                  <a:lnTo>
                    <a:pt x="977" y="3287"/>
                  </a:lnTo>
                  <a:lnTo>
                    <a:pt x="977" y="2585"/>
                  </a:lnTo>
                  <a:cubicBezTo>
                    <a:pt x="977" y="2501"/>
                    <a:pt x="893" y="2418"/>
                    <a:pt x="810" y="2418"/>
                  </a:cubicBezTo>
                  <a:cubicBezTo>
                    <a:pt x="715" y="2418"/>
                    <a:pt x="643" y="2501"/>
                    <a:pt x="643" y="2585"/>
                  </a:cubicBezTo>
                  <a:lnTo>
                    <a:pt x="643" y="3287"/>
                  </a:lnTo>
                  <a:lnTo>
                    <a:pt x="298" y="3287"/>
                  </a:lnTo>
                  <a:lnTo>
                    <a:pt x="298" y="2620"/>
                  </a:lnTo>
                  <a:cubicBezTo>
                    <a:pt x="298" y="2227"/>
                    <a:pt x="619" y="1918"/>
                    <a:pt x="1000" y="1918"/>
                  </a:cubicBezTo>
                  <a:close/>
                  <a:moveTo>
                    <a:pt x="1477" y="1"/>
                  </a:moveTo>
                  <a:cubicBezTo>
                    <a:pt x="941" y="1"/>
                    <a:pt x="512" y="430"/>
                    <a:pt x="512" y="965"/>
                  </a:cubicBezTo>
                  <a:cubicBezTo>
                    <a:pt x="512" y="1227"/>
                    <a:pt x="619" y="1465"/>
                    <a:pt x="798" y="1632"/>
                  </a:cubicBezTo>
                  <a:cubicBezTo>
                    <a:pt x="346" y="1739"/>
                    <a:pt x="0" y="2144"/>
                    <a:pt x="0" y="2632"/>
                  </a:cubicBezTo>
                  <a:lnTo>
                    <a:pt x="0" y="3299"/>
                  </a:lnTo>
                  <a:cubicBezTo>
                    <a:pt x="0" y="3466"/>
                    <a:pt x="143" y="3597"/>
                    <a:pt x="298" y="3597"/>
                  </a:cubicBezTo>
                  <a:lnTo>
                    <a:pt x="2643" y="3597"/>
                  </a:lnTo>
                  <a:cubicBezTo>
                    <a:pt x="2798" y="3597"/>
                    <a:pt x="2941" y="3466"/>
                    <a:pt x="2941" y="3299"/>
                  </a:cubicBezTo>
                  <a:lnTo>
                    <a:pt x="2941" y="2632"/>
                  </a:lnTo>
                  <a:cubicBezTo>
                    <a:pt x="2953" y="2144"/>
                    <a:pt x="2620" y="1739"/>
                    <a:pt x="2167" y="1632"/>
                  </a:cubicBezTo>
                  <a:cubicBezTo>
                    <a:pt x="2322" y="1453"/>
                    <a:pt x="2441" y="1215"/>
                    <a:pt x="2441" y="965"/>
                  </a:cubicBezTo>
                  <a:cubicBezTo>
                    <a:pt x="2441" y="430"/>
                    <a:pt x="2012" y="1"/>
                    <a:pt x="1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604;p64">
              <a:extLst>
                <a:ext uri="{FF2B5EF4-FFF2-40B4-BE49-F238E27FC236}">
                  <a16:creationId xmlns:a16="http://schemas.microsoft.com/office/drawing/2014/main" id="{0C47C8CA-8A75-4EF2-901B-02543A77B595}"/>
                </a:ext>
              </a:extLst>
            </p:cNvPr>
            <p:cNvSpPr/>
            <p:nvPr/>
          </p:nvSpPr>
          <p:spPr>
            <a:xfrm>
              <a:off x="4426167" y="2098561"/>
              <a:ext cx="114111" cy="113474"/>
            </a:xfrm>
            <a:custGeom>
              <a:avLst/>
              <a:gdLst/>
              <a:ahLst/>
              <a:cxnLst/>
              <a:rect l="l" t="t" r="r" b="b"/>
              <a:pathLst>
                <a:path w="3585" h="3565" extrusionOk="0">
                  <a:moveTo>
                    <a:pt x="3401" y="1"/>
                  </a:moveTo>
                  <a:cubicBezTo>
                    <a:pt x="3330" y="1"/>
                    <a:pt x="3272" y="73"/>
                    <a:pt x="3251" y="136"/>
                  </a:cubicBezTo>
                  <a:cubicBezTo>
                    <a:pt x="3097" y="1767"/>
                    <a:pt x="1799" y="3077"/>
                    <a:pt x="144" y="3244"/>
                  </a:cubicBezTo>
                  <a:cubicBezTo>
                    <a:pt x="61" y="3255"/>
                    <a:pt x="1" y="3339"/>
                    <a:pt x="13" y="3422"/>
                  </a:cubicBezTo>
                  <a:cubicBezTo>
                    <a:pt x="25" y="3494"/>
                    <a:pt x="84" y="3565"/>
                    <a:pt x="180" y="3565"/>
                  </a:cubicBezTo>
                  <a:lnTo>
                    <a:pt x="191" y="3565"/>
                  </a:lnTo>
                  <a:cubicBezTo>
                    <a:pt x="1966" y="3398"/>
                    <a:pt x="3394" y="1970"/>
                    <a:pt x="3573" y="184"/>
                  </a:cubicBezTo>
                  <a:cubicBezTo>
                    <a:pt x="3585" y="88"/>
                    <a:pt x="3513" y="17"/>
                    <a:pt x="3430" y="5"/>
                  </a:cubicBezTo>
                  <a:cubicBezTo>
                    <a:pt x="3420" y="2"/>
                    <a:pt x="3410" y="1"/>
                    <a:pt x="34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1164;p42">
            <a:extLst>
              <a:ext uri="{FF2B5EF4-FFF2-40B4-BE49-F238E27FC236}">
                <a16:creationId xmlns:a16="http://schemas.microsoft.com/office/drawing/2014/main" id="{7E14D4D5-EC4E-4604-BA8A-F9958E7AD977}"/>
              </a:ext>
            </a:extLst>
          </p:cNvPr>
          <p:cNvSpPr txBox="1">
            <a:spLocks/>
          </p:cNvSpPr>
          <p:nvPr/>
        </p:nvSpPr>
        <p:spPr>
          <a:xfrm>
            <a:off x="618825" y="411675"/>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s-MX"/>
              <a:t>1.2. Ámbitos del sistema</a:t>
            </a:r>
            <a:endParaRPr lang="es-MX" dirty="0"/>
          </a:p>
        </p:txBody>
      </p:sp>
    </p:spTree>
    <p:extLst>
      <p:ext uri="{BB962C8B-B14F-4D97-AF65-F5344CB8AC3E}">
        <p14:creationId xmlns:p14="http://schemas.microsoft.com/office/powerpoint/2010/main" val="2329051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p:nvPr/>
        </p:nvSpPr>
        <p:spPr>
          <a:xfrm>
            <a:off x="819303" y="1249256"/>
            <a:ext cx="7524000" cy="3356108"/>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4"/>
          <p:cNvSpPr/>
          <p:nvPr/>
        </p:nvSpPr>
        <p:spPr>
          <a:xfrm>
            <a:off x="952957" y="1333500"/>
            <a:ext cx="7256700" cy="3185160"/>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4"/>
          <p:cNvSpPr txBox="1">
            <a:spLocks noGrp="1"/>
          </p:cNvSpPr>
          <p:nvPr>
            <p:ph type="ctrTitle"/>
          </p:nvPr>
        </p:nvSpPr>
        <p:spPr>
          <a:xfrm>
            <a:off x="618825" y="224988"/>
            <a:ext cx="525035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2000" dirty="0"/>
              <a:t>1.3. Definiciones, acrónimos y abreviaturas</a:t>
            </a:r>
            <a:endParaRPr sz="2000" dirty="0"/>
          </a:p>
        </p:txBody>
      </p:sp>
      <p:graphicFrame>
        <p:nvGraphicFramePr>
          <p:cNvPr id="1243" name="Google Shape;1243;p44"/>
          <p:cNvGraphicFramePr/>
          <p:nvPr>
            <p:extLst>
              <p:ext uri="{D42A27DB-BD31-4B8C-83A1-F6EECF244321}">
                <p14:modId xmlns:p14="http://schemas.microsoft.com/office/powerpoint/2010/main" val="1561445301"/>
              </p:ext>
            </p:extLst>
          </p:nvPr>
        </p:nvGraphicFramePr>
        <p:xfrm>
          <a:off x="819302" y="772770"/>
          <a:ext cx="7113118" cy="2777481"/>
        </p:xfrm>
        <a:graphic>
          <a:graphicData uri="http://schemas.openxmlformats.org/drawingml/2006/table">
            <a:tbl>
              <a:tblPr>
                <a:noFill/>
                <a:tableStyleId>{8EC7EB40-30A3-40D1-A3A5-775EA5EDDB03}</a:tableStyleId>
              </a:tblPr>
              <a:tblGrid>
                <a:gridCol w="1977238">
                  <a:extLst>
                    <a:ext uri="{9D8B030D-6E8A-4147-A177-3AD203B41FA5}">
                      <a16:colId xmlns:a16="http://schemas.microsoft.com/office/drawing/2014/main" val="20000"/>
                    </a:ext>
                  </a:extLst>
                </a:gridCol>
                <a:gridCol w="5135880">
                  <a:extLst>
                    <a:ext uri="{9D8B030D-6E8A-4147-A177-3AD203B41FA5}">
                      <a16:colId xmlns:a16="http://schemas.microsoft.com/office/drawing/2014/main" val="20003"/>
                    </a:ext>
                  </a:extLst>
                </a:gridCol>
              </a:tblGrid>
              <a:tr h="563623">
                <a:tc>
                  <a:txBody>
                    <a:bodyPr/>
                    <a:lstStyle/>
                    <a:p>
                      <a:pPr marL="0" lvl="0" indent="0" algn="l" rtl="0">
                        <a:spcBef>
                          <a:spcPts val="0"/>
                        </a:spcBef>
                        <a:spcAft>
                          <a:spcPts val="0"/>
                        </a:spcAft>
                        <a:buNone/>
                      </a:pPr>
                      <a:r>
                        <a:rPr lang="en" sz="1800" dirty="0">
                          <a:solidFill>
                            <a:schemeClr val="lt1"/>
                          </a:solidFill>
                          <a:latin typeface="Maven Pro"/>
                          <a:ea typeface="Maven Pro"/>
                          <a:cs typeface="Maven Pro"/>
                          <a:sym typeface="Maven Pro"/>
                        </a:rPr>
                        <a:t>    </a:t>
                      </a:r>
                      <a:r>
                        <a:rPr lang="es-MX" sz="1800" dirty="0">
                          <a:solidFill>
                            <a:schemeClr val="lt1"/>
                          </a:solidFill>
                          <a:latin typeface="Maven Pro"/>
                          <a:ea typeface="Maven Pro"/>
                          <a:cs typeface="Maven Pro"/>
                          <a:sym typeface="Maven Pro"/>
                        </a:rPr>
                        <a:t>CONCEPTO</a:t>
                      </a: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800" dirty="0">
                          <a:solidFill>
                            <a:schemeClr val="lt1"/>
                          </a:solidFill>
                          <a:latin typeface="Maven Pro"/>
                          <a:ea typeface="Maven Pro"/>
                          <a:cs typeface="Maven Pro"/>
                          <a:sym typeface="Maven Pro"/>
                        </a:rPr>
                        <a:t>DESCRIP</a:t>
                      </a:r>
                      <a:r>
                        <a:rPr lang="es-MX" sz="1800" dirty="0">
                          <a:solidFill>
                            <a:schemeClr val="lt1"/>
                          </a:solidFill>
                          <a:latin typeface="Maven Pro"/>
                          <a:ea typeface="Maven Pro"/>
                          <a:cs typeface="Maven Pro"/>
                          <a:sym typeface="Maven Pro"/>
                        </a:rPr>
                        <a:t>C</a:t>
                      </a:r>
                      <a:r>
                        <a:rPr lang="en" sz="1800" dirty="0">
                          <a:solidFill>
                            <a:schemeClr val="lt1"/>
                          </a:solidFill>
                          <a:latin typeface="Maven Pro"/>
                          <a:ea typeface="Maven Pro"/>
                          <a:cs typeface="Maven Pro"/>
                          <a:sym typeface="Maven Pro"/>
                        </a:rPr>
                        <a:t>I</a:t>
                      </a:r>
                      <a:r>
                        <a:rPr lang="es-MX" sz="1800" dirty="0" err="1">
                          <a:solidFill>
                            <a:schemeClr val="lt1"/>
                          </a:solidFill>
                          <a:latin typeface="Maven Pro"/>
                          <a:ea typeface="Maven Pro"/>
                          <a:cs typeface="Maven Pro"/>
                          <a:sym typeface="Maven Pro"/>
                        </a:rPr>
                        <a:t>Ó</a:t>
                      </a:r>
                      <a:r>
                        <a:rPr lang="en" sz="1800" dirty="0">
                          <a:solidFill>
                            <a:schemeClr val="lt1"/>
                          </a:solidFill>
                          <a:latin typeface="Maven Pro"/>
                          <a:ea typeface="Maven Pro"/>
                          <a:cs typeface="Maven Pro"/>
                          <a:sym typeface="Maven Pro"/>
                        </a:rPr>
                        <a:t>N</a:t>
                      </a:r>
                      <a:endParaRPr sz="1800" dirty="0">
                        <a:solidFill>
                          <a:schemeClr val="lt1"/>
                        </a:solidFill>
                        <a:latin typeface="Maven Pro"/>
                        <a:ea typeface="Maven Pro"/>
                        <a:cs typeface="Maven Pro"/>
                        <a:sym typeface="Maven Pro"/>
                      </a:endParaRPr>
                    </a:p>
                  </a:txBody>
                  <a:tcPr marL="91425" marR="91425" marT="91425" marB="91425">
                    <a:lnL w="9525" cap="flat" cmpd="sng" algn="ctr">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lgn="ctr">
                      <a:solidFill>
                        <a:schemeClr val="accent2">
                          <a:alpha val="0"/>
                        </a:schemeClr>
                      </a:solidFill>
                      <a:prstDash val="solid"/>
                      <a:round/>
                      <a:headEnd type="none" w="sm" len="sm"/>
                      <a:tailEnd type="none" w="sm" len="sm"/>
                    </a:lnB>
                  </a:tcPr>
                </a:tc>
                <a:extLst>
                  <a:ext uri="{0D108BD9-81ED-4DB2-BD59-A6C34878D82A}">
                    <a16:rowId xmlns:a16="http://schemas.microsoft.com/office/drawing/2014/main" val="10000"/>
                  </a:ext>
                </a:extLst>
              </a:tr>
              <a:tr h="695464">
                <a:tc>
                  <a:txBody>
                    <a:bodyPr/>
                    <a:lstStyle/>
                    <a:p>
                      <a:pPr marL="0" lvl="0" indent="0" algn="ctr" rtl="0">
                        <a:spcBef>
                          <a:spcPts val="0"/>
                        </a:spcBef>
                        <a:spcAft>
                          <a:spcPts val="0"/>
                        </a:spcAft>
                        <a:buNone/>
                      </a:pPr>
                      <a:r>
                        <a:rPr lang="es-MX" sz="2000" dirty="0">
                          <a:solidFill>
                            <a:schemeClr val="accent2"/>
                          </a:solidFill>
                          <a:latin typeface="Share Tech"/>
                          <a:ea typeface="Share Tech"/>
                          <a:cs typeface="Share Tech"/>
                          <a:sym typeface="Share Tech"/>
                        </a:rPr>
                        <a:t>IEEE</a:t>
                      </a:r>
                      <a:endParaRPr sz="2000" dirty="0">
                        <a:solidFill>
                          <a:schemeClr val="accent2"/>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just" rtl="0">
                        <a:spcBef>
                          <a:spcPts val="0"/>
                        </a:spcBef>
                        <a:spcAft>
                          <a:spcPts val="0"/>
                        </a:spcAft>
                        <a:buNone/>
                      </a:pPr>
                      <a:r>
                        <a:rPr lang="es-MX" dirty="0">
                          <a:solidFill>
                            <a:schemeClr val="lt1"/>
                          </a:solidFill>
                          <a:latin typeface="Maven Pro"/>
                          <a:ea typeface="Maven Pro"/>
                          <a:cs typeface="Maven Pro"/>
                          <a:sym typeface="Maven Pro"/>
                        </a:rPr>
                        <a:t>Instituto de Ingenieros Eléctricos y Electrónicos </a:t>
                      </a:r>
                      <a:endParaRPr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2">
                          <a:alpha val="0"/>
                        </a:scheme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695464">
                <a:tc>
                  <a:txBody>
                    <a:bodyPr/>
                    <a:lstStyle/>
                    <a:p>
                      <a:pPr marL="0" lvl="0" indent="0" algn="ctr" rtl="0">
                        <a:spcBef>
                          <a:spcPts val="0"/>
                        </a:spcBef>
                        <a:spcAft>
                          <a:spcPts val="0"/>
                        </a:spcAft>
                        <a:buNone/>
                      </a:pPr>
                      <a:r>
                        <a:rPr lang="es-MX" sz="2000" dirty="0">
                          <a:solidFill>
                            <a:schemeClr val="accent1"/>
                          </a:solidFill>
                          <a:latin typeface="Share Tech"/>
                          <a:ea typeface="Share Tech"/>
                          <a:cs typeface="Share Tech"/>
                          <a:sym typeface="Share Tech"/>
                        </a:rPr>
                        <a:t>ERS</a:t>
                      </a:r>
                      <a:endParaRPr sz="2000" dirty="0">
                        <a:solidFill>
                          <a:schemeClr val="accent1"/>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just" rtl="0">
                        <a:spcBef>
                          <a:spcPts val="0"/>
                        </a:spcBef>
                        <a:spcAft>
                          <a:spcPts val="0"/>
                        </a:spcAft>
                        <a:buNone/>
                      </a:pPr>
                      <a:r>
                        <a:rPr lang="es-MX" dirty="0">
                          <a:solidFill>
                            <a:schemeClr val="lt1"/>
                          </a:solidFill>
                          <a:latin typeface="Maven Pro"/>
                          <a:ea typeface="Maven Pro"/>
                          <a:cs typeface="Maven Pro"/>
                          <a:sym typeface="Maven Pro"/>
                        </a:rPr>
                        <a:t>Especificación de Requerimientos de Software</a:t>
                      </a:r>
                      <a:endParaRPr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697504">
                <a:tc>
                  <a:txBody>
                    <a:bodyPr/>
                    <a:lstStyle/>
                    <a:p>
                      <a:pPr marL="0" lvl="0" indent="0" algn="ctr" rtl="0">
                        <a:spcBef>
                          <a:spcPts val="0"/>
                        </a:spcBef>
                        <a:spcAft>
                          <a:spcPts val="0"/>
                        </a:spcAft>
                        <a:buNone/>
                      </a:pPr>
                      <a:r>
                        <a:rPr lang="es-MX" sz="2000" dirty="0">
                          <a:solidFill>
                            <a:schemeClr val="accent3"/>
                          </a:solidFill>
                          <a:latin typeface="Share Tech"/>
                          <a:ea typeface="Share Tech"/>
                          <a:cs typeface="Share Tech"/>
                          <a:sym typeface="Share Tech"/>
                        </a:rPr>
                        <a:t>SGBD</a:t>
                      </a:r>
                      <a:endParaRPr sz="2000" dirty="0">
                        <a:solidFill>
                          <a:schemeClr val="accent3"/>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just" rtl="0">
                        <a:spcBef>
                          <a:spcPts val="0"/>
                        </a:spcBef>
                        <a:spcAft>
                          <a:spcPts val="0"/>
                        </a:spcAft>
                        <a:buNone/>
                      </a:pPr>
                      <a:r>
                        <a:rPr lang="es-MX" dirty="0">
                          <a:solidFill>
                            <a:schemeClr val="lt1"/>
                          </a:solidFill>
                          <a:latin typeface="Maven Pro"/>
                          <a:ea typeface="Maven Pro"/>
                          <a:cs typeface="Maven Pro"/>
                          <a:sym typeface="Maven Pro"/>
                        </a:rPr>
                        <a:t>Sistema gestor de bases de datos, son un tipo de software muy específico, dedicado a servir de interfaz entre la base de datos, el usuario y las aplicaciones que la utilizan.</a:t>
                      </a:r>
                      <a:endParaRPr lang="en"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1244" name="Google Shape;1244;p44"/>
          <p:cNvGrpSpPr/>
          <p:nvPr/>
        </p:nvGrpSpPr>
        <p:grpSpPr>
          <a:xfrm>
            <a:off x="4932526" y="4605364"/>
            <a:ext cx="936653" cy="823544"/>
            <a:chOff x="4882900" y="-64350"/>
            <a:chExt cx="2493750" cy="2922300"/>
          </a:xfrm>
        </p:grpSpPr>
        <p:sp>
          <p:nvSpPr>
            <p:cNvPr id="1245" name="Google Shape;1245;p44"/>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4"/>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4"/>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4"/>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4"/>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a 1">
            <a:extLst>
              <a:ext uri="{FF2B5EF4-FFF2-40B4-BE49-F238E27FC236}">
                <a16:creationId xmlns:a16="http://schemas.microsoft.com/office/drawing/2014/main" id="{002A4EE6-A4D3-4C15-873B-560046909A28}"/>
              </a:ext>
            </a:extLst>
          </p:cNvPr>
          <p:cNvGraphicFramePr>
            <a:graphicFrameLocks noGrp="1"/>
          </p:cNvGraphicFramePr>
          <p:nvPr>
            <p:extLst>
              <p:ext uri="{D42A27DB-BD31-4B8C-83A1-F6EECF244321}">
                <p14:modId xmlns:p14="http://schemas.microsoft.com/office/powerpoint/2010/main" val="3085670593"/>
              </p:ext>
            </p:extLst>
          </p:nvPr>
        </p:nvGraphicFramePr>
        <p:xfrm>
          <a:off x="819302" y="3488771"/>
          <a:ext cx="7113118" cy="822930"/>
        </p:xfrm>
        <a:graphic>
          <a:graphicData uri="http://schemas.openxmlformats.org/drawingml/2006/table">
            <a:tbl>
              <a:tblPr>
                <a:noFill/>
                <a:tableStyleId>{8EC7EB40-30A3-40D1-A3A5-775EA5EDDB03}</a:tableStyleId>
              </a:tblPr>
              <a:tblGrid>
                <a:gridCol w="1977238">
                  <a:extLst>
                    <a:ext uri="{9D8B030D-6E8A-4147-A177-3AD203B41FA5}">
                      <a16:colId xmlns:a16="http://schemas.microsoft.com/office/drawing/2014/main" val="1257718448"/>
                    </a:ext>
                  </a:extLst>
                </a:gridCol>
                <a:gridCol w="5135880">
                  <a:extLst>
                    <a:ext uri="{9D8B030D-6E8A-4147-A177-3AD203B41FA5}">
                      <a16:colId xmlns:a16="http://schemas.microsoft.com/office/drawing/2014/main" val="3828977538"/>
                    </a:ext>
                  </a:extLst>
                </a:gridCol>
              </a:tblGrid>
              <a:tr h="697504">
                <a:tc>
                  <a:txBody>
                    <a:bodyPr/>
                    <a:lstStyle/>
                    <a:p>
                      <a:pPr marL="0" lvl="0" indent="0" algn="ctr" rtl="0">
                        <a:spcBef>
                          <a:spcPts val="0"/>
                        </a:spcBef>
                        <a:spcAft>
                          <a:spcPts val="0"/>
                        </a:spcAft>
                        <a:buNone/>
                      </a:pPr>
                      <a:r>
                        <a:rPr lang="es-MX" sz="2000" dirty="0" err="1">
                          <a:solidFill>
                            <a:schemeClr val="accent3"/>
                          </a:solidFill>
                          <a:latin typeface="Share Tech"/>
                          <a:ea typeface="Share Tech"/>
                          <a:cs typeface="Share Tech"/>
                          <a:sym typeface="Share Tech"/>
                        </a:rPr>
                        <a:t>Login</a:t>
                      </a:r>
                      <a:endParaRPr sz="2000" dirty="0">
                        <a:solidFill>
                          <a:schemeClr val="accent3"/>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just" rtl="0">
                        <a:spcBef>
                          <a:spcPts val="0"/>
                        </a:spcBef>
                        <a:spcAft>
                          <a:spcPts val="0"/>
                        </a:spcAft>
                        <a:buNone/>
                      </a:pPr>
                      <a:r>
                        <a:rPr lang="es-MX" dirty="0">
                          <a:solidFill>
                            <a:schemeClr val="lt1"/>
                          </a:solidFill>
                          <a:latin typeface="Maven Pro"/>
                          <a:ea typeface="Maven Pro"/>
                          <a:cs typeface="Maven Pro"/>
                          <a:sym typeface="Maven Pro"/>
                        </a:rPr>
                        <a:t>Es el proceso mediante el cual se controla el acceso individual a un sistema informático mediante la identificación del usuario utilizando credenciales provistas por el usuario.</a:t>
                      </a:r>
                      <a:endParaRPr lang="en"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36094759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p:nvPr/>
        </p:nvSpPr>
        <p:spPr>
          <a:xfrm>
            <a:off x="819303" y="1249256"/>
            <a:ext cx="7524000" cy="3356108"/>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4"/>
          <p:cNvSpPr/>
          <p:nvPr/>
        </p:nvSpPr>
        <p:spPr>
          <a:xfrm>
            <a:off x="952957" y="1333500"/>
            <a:ext cx="7256700" cy="3185160"/>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4"/>
          <p:cNvSpPr txBox="1">
            <a:spLocks noGrp="1"/>
          </p:cNvSpPr>
          <p:nvPr>
            <p:ph type="ctrTitle"/>
          </p:nvPr>
        </p:nvSpPr>
        <p:spPr>
          <a:xfrm>
            <a:off x="618825" y="224988"/>
            <a:ext cx="5250354" cy="577800"/>
          </a:xfrm>
          <a:prstGeom prst="rect">
            <a:avLst/>
          </a:prstGeom>
        </p:spPr>
        <p:txBody>
          <a:bodyPr spcFirstLastPara="1" wrap="square" lIns="91425" tIns="91425" rIns="91425" bIns="91425" anchor="b" anchorCtr="0">
            <a:noAutofit/>
          </a:bodyPr>
          <a:lstStyle/>
          <a:p>
            <a:pPr lvl="0"/>
            <a:r>
              <a:rPr lang="es-MX" sz="2000" dirty="0"/>
              <a:t>1.3. Definiciones, acrónimos y abreviaturas</a:t>
            </a:r>
            <a:endParaRPr sz="2000" dirty="0"/>
          </a:p>
        </p:txBody>
      </p:sp>
      <p:graphicFrame>
        <p:nvGraphicFramePr>
          <p:cNvPr id="1243" name="Google Shape;1243;p44"/>
          <p:cNvGraphicFramePr/>
          <p:nvPr>
            <p:extLst>
              <p:ext uri="{D42A27DB-BD31-4B8C-83A1-F6EECF244321}">
                <p14:modId xmlns:p14="http://schemas.microsoft.com/office/powerpoint/2010/main" val="1505870141"/>
              </p:ext>
            </p:extLst>
          </p:nvPr>
        </p:nvGraphicFramePr>
        <p:xfrm>
          <a:off x="819302" y="772770"/>
          <a:ext cx="7113118" cy="2779521"/>
        </p:xfrm>
        <a:graphic>
          <a:graphicData uri="http://schemas.openxmlformats.org/drawingml/2006/table">
            <a:tbl>
              <a:tblPr>
                <a:noFill/>
                <a:tableStyleId>{8EC7EB40-30A3-40D1-A3A5-775EA5EDDB03}</a:tableStyleId>
              </a:tblPr>
              <a:tblGrid>
                <a:gridCol w="1977238">
                  <a:extLst>
                    <a:ext uri="{9D8B030D-6E8A-4147-A177-3AD203B41FA5}">
                      <a16:colId xmlns:a16="http://schemas.microsoft.com/office/drawing/2014/main" val="20000"/>
                    </a:ext>
                  </a:extLst>
                </a:gridCol>
                <a:gridCol w="5135880">
                  <a:extLst>
                    <a:ext uri="{9D8B030D-6E8A-4147-A177-3AD203B41FA5}">
                      <a16:colId xmlns:a16="http://schemas.microsoft.com/office/drawing/2014/main" val="20003"/>
                    </a:ext>
                  </a:extLst>
                </a:gridCol>
              </a:tblGrid>
              <a:tr h="563623">
                <a:tc>
                  <a:txBody>
                    <a:bodyPr/>
                    <a:lstStyle/>
                    <a:p>
                      <a:pPr marL="0" lvl="0" indent="0" algn="l" rtl="0">
                        <a:spcBef>
                          <a:spcPts val="0"/>
                        </a:spcBef>
                        <a:spcAft>
                          <a:spcPts val="0"/>
                        </a:spcAft>
                        <a:buNone/>
                      </a:pPr>
                      <a:r>
                        <a:rPr lang="en" sz="1800" dirty="0">
                          <a:solidFill>
                            <a:schemeClr val="lt1"/>
                          </a:solidFill>
                          <a:latin typeface="Maven Pro"/>
                          <a:ea typeface="Maven Pro"/>
                          <a:cs typeface="Maven Pro"/>
                          <a:sym typeface="Maven Pro"/>
                        </a:rPr>
                        <a:t>    </a:t>
                      </a:r>
                      <a:r>
                        <a:rPr lang="es-MX" sz="1800" dirty="0">
                          <a:solidFill>
                            <a:schemeClr val="lt1"/>
                          </a:solidFill>
                          <a:latin typeface="Maven Pro"/>
                          <a:ea typeface="Maven Pro"/>
                          <a:cs typeface="Maven Pro"/>
                          <a:sym typeface="Maven Pro"/>
                        </a:rPr>
                        <a:t>CONCEPTO</a:t>
                      </a: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800" dirty="0">
                          <a:solidFill>
                            <a:schemeClr val="lt1"/>
                          </a:solidFill>
                          <a:latin typeface="Maven Pro"/>
                          <a:ea typeface="Maven Pro"/>
                          <a:cs typeface="Maven Pro"/>
                          <a:sym typeface="Maven Pro"/>
                        </a:rPr>
                        <a:t>DESCRIP</a:t>
                      </a:r>
                      <a:r>
                        <a:rPr lang="es-MX" sz="1800" dirty="0">
                          <a:solidFill>
                            <a:schemeClr val="lt1"/>
                          </a:solidFill>
                          <a:latin typeface="Maven Pro"/>
                          <a:ea typeface="Maven Pro"/>
                          <a:cs typeface="Maven Pro"/>
                          <a:sym typeface="Maven Pro"/>
                        </a:rPr>
                        <a:t>C</a:t>
                      </a:r>
                      <a:r>
                        <a:rPr lang="en" sz="1800" dirty="0">
                          <a:solidFill>
                            <a:schemeClr val="lt1"/>
                          </a:solidFill>
                          <a:latin typeface="Maven Pro"/>
                          <a:ea typeface="Maven Pro"/>
                          <a:cs typeface="Maven Pro"/>
                          <a:sym typeface="Maven Pro"/>
                        </a:rPr>
                        <a:t>I</a:t>
                      </a:r>
                      <a:r>
                        <a:rPr lang="es-MX" sz="1800" dirty="0" err="1">
                          <a:solidFill>
                            <a:schemeClr val="lt1"/>
                          </a:solidFill>
                          <a:latin typeface="Maven Pro"/>
                          <a:ea typeface="Maven Pro"/>
                          <a:cs typeface="Maven Pro"/>
                          <a:sym typeface="Maven Pro"/>
                        </a:rPr>
                        <a:t>Ó</a:t>
                      </a:r>
                      <a:r>
                        <a:rPr lang="en" sz="1800" dirty="0">
                          <a:solidFill>
                            <a:schemeClr val="lt1"/>
                          </a:solidFill>
                          <a:latin typeface="Maven Pro"/>
                          <a:ea typeface="Maven Pro"/>
                          <a:cs typeface="Maven Pro"/>
                          <a:sym typeface="Maven Pro"/>
                        </a:rPr>
                        <a:t>N</a:t>
                      </a:r>
                      <a:endParaRPr sz="1800" dirty="0">
                        <a:solidFill>
                          <a:schemeClr val="lt1"/>
                        </a:solidFill>
                        <a:latin typeface="Maven Pro"/>
                        <a:ea typeface="Maven Pro"/>
                        <a:cs typeface="Maven Pro"/>
                        <a:sym typeface="Maven Pro"/>
                      </a:endParaRPr>
                    </a:p>
                  </a:txBody>
                  <a:tcPr marL="91425" marR="91425" marT="91425" marB="91425">
                    <a:lnL w="9525" cap="flat" cmpd="sng" algn="ctr">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lgn="ctr">
                      <a:solidFill>
                        <a:schemeClr val="accent2">
                          <a:alpha val="0"/>
                        </a:schemeClr>
                      </a:solidFill>
                      <a:prstDash val="solid"/>
                      <a:round/>
                      <a:headEnd type="none" w="sm" len="sm"/>
                      <a:tailEnd type="none" w="sm" len="sm"/>
                    </a:lnB>
                  </a:tcPr>
                </a:tc>
                <a:extLst>
                  <a:ext uri="{0D108BD9-81ED-4DB2-BD59-A6C34878D82A}">
                    <a16:rowId xmlns:a16="http://schemas.microsoft.com/office/drawing/2014/main" val="10000"/>
                  </a:ext>
                </a:extLst>
              </a:tr>
              <a:tr h="695464">
                <a:tc>
                  <a:txBody>
                    <a:bodyPr/>
                    <a:lstStyle/>
                    <a:p>
                      <a:pPr marL="0" lvl="0" indent="0" algn="ctr" rtl="0">
                        <a:spcBef>
                          <a:spcPts val="0"/>
                        </a:spcBef>
                        <a:spcAft>
                          <a:spcPts val="0"/>
                        </a:spcAft>
                        <a:buNone/>
                      </a:pPr>
                      <a:r>
                        <a:rPr lang="es-MX" sz="2000" dirty="0">
                          <a:solidFill>
                            <a:schemeClr val="accent2"/>
                          </a:solidFill>
                          <a:latin typeface="Share Tech"/>
                          <a:ea typeface="Share Tech"/>
                          <a:cs typeface="Share Tech"/>
                          <a:sym typeface="Share Tech"/>
                        </a:rPr>
                        <a:t>Sistema web</a:t>
                      </a:r>
                      <a:endParaRPr sz="2000" dirty="0">
                        <a:solidFill>
                          <a:schemeClr val="accent2"/>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s-MX" dirty="0">
                          <a:solidFill>
                            <a:schemeClr val="lt1"/>
                          </a:solidFill>
                          <a:latin typeface="Maven Pro"/>
                          <a:ea typeface="Maven Pro"/>
                          <a:cs typeface="Maven Pro"/>
                          <a:sym typeface="Maven Pro"/>
                        </a:rPr>
                        <a:t>Aquellas aplicaciones de software que puede utilizarse accediendo a un servidor web a través de Internet o de una intranet mediante un navegador.</a:t>
                      </a:r>
                      <a:endParaRPr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2">
                          <a:alpha val="0"/>
                        </a:scheme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695464">
                <a:tc>
                  <a:txBody>
                    <a:bodyPr/>
                    <a:lstStyle/>
                    <a:p>
                      <a:pPr marL="0" lvl="0" indent="0" algn="ctr" rtl="0">
                        <a:spcBef>
                          <a:spcPts val="0"/>
                        </a:spcBef>
                        <a:spcAft>
                          <a:spcPts val="0"/>
                        </a:spcAft>
                        <a:buNone/>
                      </a:pPr>
                      <a:r>
                        <a:rPr lang="es-MX" sz="2000" dirty="0">
                          <a:solidFill>
                            <a:schemeClr val="accent1"/>
                          </a:solidFill>
                          <a:latin typeface="Share Tech"/>
                          <a:ea typeface="Share Tech"/>
                          <a:cs typeface="Share Tech"/>
                          <a:sym typeface="Share Tech"/>
                        </a:rPr>
                        <a:t>HW</a:t>
                      </a:r>
                      <a:endParaRPr sz="2000" dirty="0">
                        <a:solidFill>
                          <a:schemeClr val="accent1"/>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s-MX" dirty="0">
                          <a:solidFill>
                            <a:schemeClr val="lt1"/>
                          </a:solidFill>
                          <a:latin typeface="Maven Pro"/>
                          <a:ea typeface="Maven Pro"/>
                          <a:cs typeface="Maven Pro"/>
                          <a:sym typeface="Maven Pro"/>
                        </a:rPr>
                        <a:t>Hardware</a:t>
                      </a:r>
                      <a:endParaRPr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697504">
                <a:tc>
                  <a:txBody>
                    <a:bodyPr/>
                    <a:lstStyle/>
                    <a:p>
                      <a:pPr marL="0" lvl="0" indent="0" algn="ctr" rtl="0">
                        <a:spcBef>
                          <a:spcPts val="0"/>
                        </a:spcBef>
                        <a:spcAft>
                          <a:spcPts val="0"/>
                        </a:spcAft>
                        <a:buNone/>
                      </a:pPr>
                      <a:r>
                        <a:rPr lang="es-MX" sz="2000" dirty="0">
                          <a:solidFill>
                            <a:schemeClr val="accent3"/>
                          </a:solidFill>
                          <a:latin typeface="Share Tech"/>
                          <a:ea typeface="Share Tech"/>
                          <a:cs typeface="Share Tech"/>
                          <a:sym typeface="Share Tech"/>
                        </a:rPr>
                        <a:t>SW</a:t>
                      </a:r>
                      <a:endParaRPr sz="2000" dirty="0">
                        <a:solidFill>
                          <a:schemeClr val="accent3"/>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s-MX" dirty="0">
                          <a:solidFill>
                            <a:schemeClr val="lt1"/>
                          </a:solidFill>
                          <a:latin typeface="Maven Pro"/>
                          <a:ea typeface="Maven Pro"/>
                          <a:cs typeface="Maven Pro"/>
                          <a:sym typeface="Maven Pro"/>
                        </a:rPr>
                        <a:t>Software</a:t>
                      </a:r>
                      <a:endParaRPr lang="en"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1244" name="Google Shape;1244;p44"/>
          <p:cNvGrpSpPr/>
          <p:nvPr/>
        </p:nvGrpSpPr>
        <p:grpSpPr>
          <a:xfrm>
            <a:off x="4932526" y="4605364"/>
            <a:ext cx="936653" cy="823544"/>
            <a:chOff x="4882900" y="-64350"/>
            <a:chExt cx="2493750" cy="2922300"/>
          </a:xfrm>
        </p:grpSpPr>
        <p:sp>
          <p:nvSpPr>
            <p:cNvPr id="1245" name="Google Shape;1245;p44"/>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4"/>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4"/>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4"/>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4"/>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a 1">
            <a:extLst>
              <a:ext uri="{FF2B5EF4-FFF2-40B4-BE49-F238E27FC236}">
                <a16:creationId xmlns:a16="http://schemas.microsoft.com/office/drawing/2014/main" id="{002A4EE6-A4D3-4C15-873B-560046909A28}"/>
              </a:ext>
            </a:extLst>
          </p:cNvPr>
          <p:cNvGraphicFramePr>
            <a:graphicFrameLocks noGrp="1"/>
          </p:cNvGraphicFramePr>
          <p:nvPr>
            <p:extLst>
              <p:ext uri="{D42A27DB-BD31-4B8C-83A1-F6EECF244321}">
                <p14:modId xmlns:p14="http://schemas.microsoft.com/office/powerpoint/2010/main" val="4188498188"/>
              </p:ext>
            </p:extLst>
          </p:nvPr>
        </p:nvGraphicFramePr>
        <p:xfrm>
          <a:off x="819302" y="3488771"/>
          <a:ext cx="7113118" cy="697504"/>
        </p:xfrm>
        <a:graphic>
          <a:graphicData uri="http://schemas.openxmlformats.org/drawingml/2006/table">
            <a:tbl>
              <a:tblPr>
                <a:noFill/>
                <a:tableStyleId>{8EC7EB40-30A3-40D1-A3A5-775EA5EDDB03}</a:tableStyleId>
              </a:tblPr>
              <a:tblGrid>
                <a:gridCol w="1977238">
                  <a:extLst>
                    <a:ext uri="{9D8B030D-6E8A-4147-A177-3AD203B41FA5}">
                      <a16:colId xmlns:a16="http://schemas.microsoft.com/office/drawing/2014/main" val="1257718448"/>
                    </a:ext>
                  </a:extLst>
                </a:gridCol>
                <a:gridCol w="5135880">
                  <a:extLst>
                    <a:ext uri="{9D8B030D-6E8A-4147-A177-3AD203B41FA5}">
                      <a16:colId xmlns:a16="http://schemas.microsoft.com/office/drawing/2014/main" val="3828977538"/>
                    </a:ext>
                  </a:extLst>
                </a:gridCol>
              </a:tblGrid>
              <a:tr h="697504">
                <a:tc>
                  <a:txBody>
                    <a:bodyPr/>
                    <a:lstStyle/>
                    <a:p>
                      <a:pPr marL="0" lvl="0" indent="0" algn="ctr" rtl="0">
                        <a:spcBef>
                          <a:spcPts val="0"/>
                        </a:spcBef>
                        <a:spcAft>
                          <a:spcPts val="0"/>
                        </a:spcAft>
                        <a:buNone/>
                      </a:pPr>
                      <a:r>
                        <a:rPr lang="es-MX" sz="2000" dirty="0">
                          <a:solidFill>
                            <a:schemeClr val="accent3"/>
                          </a:solidFill>
                          <a:latin typeface="Share Tech"/>
                          <a:ea typeface="Share Tech"/>
                          <a:cs typeface="Share Tech"/>
                          <a:sym typeface="Share Tech"/>
                        </a:rPr>
                        <a:t>ID de usuario</a:t>
                      </a:r>
                      <a:endParaRPr sz="2000" dirty="0">
                        <a:solidFill>
                          <a:schemeClr val="accent3"/>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s-MX" dirty="0">
                          <a:solidFill>
                            <a:schemeClr val="lt1"/>
                          </a:solidFill>
                          <a:latin typeface="Maven Pro"/>
                          <a:ea typeface="Maven Pro"/>
                          <a:cs typeface="Maven Pro"/>
                          <a:sym typeface="Maven Pro"/>
                        </a:rPr>
                        <a:t>Se le llama ID de usuario al identificador o nombre con el que el miembro podrá tener acceso al gimnasio.</a:t>
                      </a:r>
                      <a:endParaRPr lang="en"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360947592"/>
                  </a:ext>
                </a:extLst>
              </a:tr>
            </a:tbl>
          </a:graphicData>
        </a:graphic>
      </p:graphicFrame>
    </p:spTree>
    <p:extLst>
      <p:ext uri="{BB962C8B-B14F-4D97-AF65-F5344CB8AC3E}">
        <p14:creationId xmlns:p14="http://schemas.microsoft.com/office/powerpoint/2010/main" val="96716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p:nvPr/>
        </p:nvSpPr>
        <p:spPr>
          <a:xfrm>
            <a:off x="819303" y="1249256"/>
            <a:ext cx="7524000" cy="3356108"/>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4"/>
          <p:cNvSpPr/>
          <p:nvPr/>
        </p:nvSpPr>
        <p:spPr>
          <a:xfrm>
            <a:off x="952957" y="1333500"/>
            <a:ext cx="7256700" cy="3185160"/>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4"/>
          <p:cNvSpPr txBox="1">
            <a:spLocks noGrp="1"/>
          </p:cNvSpPr>
          <p:nvPr>
            <p:ph type="ctrTitle"/>
          </p:nvPr>
        </p:nvSpPr>
        <p:spPr>
          <a:xfrm>
            <a:off x="618825" y="224988"/>
            <a:ext cx="5250354" cy="577800"/>
          </a:xfrm>
          <a:prstGeom prst="rect">
            <a:avLst/>
          </a:prstGeom>
        </p:spPr>
        <p:txBody>
          <a:bodyPr spcFirstLastPara="1" wrap="square" lIns="91425" tIns="91425" rIns="91425" bIns="91425" anchor="b" anchorCtr="0">
            <a:noAutofit/>
          </a:bodyPr>
          <a:lstStyle/>
          <a:p>
            <a:pPr lvl="0"/>
            <a:r>
              <a:rPr lang="es-MX" sz="2000" dirty="0"/>
              <a:t>1.3. Definiciones, acrónimos y abreviaturas</a:t>
            </a:r>
            <a:endParaRPr sz="2000" dirty="0"/>
          </a:p>
        </p:txBody>
      </p:sp>
      <p:graphicFrame>
        <p:nvGraphicFramePr>
          <p:cNvPr id="1243" name="Google Shape;1243;p44"/>
          <p:cNvGraphicFramePr/>
          <p:nvPr>
            <p:extLst>
              <p:ext uri="{D42A27DB-BD31-4B8C-83A1-F6EECF244321}">
                <p14:modId xmlns:p14="http://schemas.microsoft.com/office/powerpoint/2010/main" val="3312014443"/>
              </p:ext>
            </p:extLst>
          </p:nvPr>
        </p:nvGraphicFramePr>
        <p:xfrm>
          <a:off x="819302" y="772770"/>
          <a:ext cx="7113118" cy="2652055"/>
        </p:xfrm>
        <a:graphic>
          <a:graphicData uri="http://schemas.openxmlformats.org/drawingml/2006/table">
            <a:tbl>
              <a:tblPr>
                <a:noFill/>
                <a:tableStyleId>{8EC7EB40-30A3-40D1-A3A5-775EA5EDDB03}</a:tableStyleId>
              </a:tblPr>
              <a:tblGrid>
                <a:gridCol w="1977238">
                  <a:extLst>
                    <a:ext uri="{9D8B030D-6E8A-4147-A177-3AD203B41FA5}">
                      <a16:colId xmlns:a16="http://schemas.microsoft.com/office/drawing/2014/main" val="20000"/>
                    </a:ext>
                  </a:extLst>
                </a:gridCol>
                <a:gridCol w="5135880">
                  <a:extLst>
                    <a:ext uri="{9D8B030D-6E8A-4147-A177-3AD203B41FA5}">
                      <a16:colId xmlns:a16="http://schemas.microsoft.com/office/drawing/2014/main" val="20003"/>
                    </a:ext>
                  </a:extLst>
                </a:gridCol>
              </a:tblGrid>
              <a:tr h="563623">
                <a:tc>
                  <a:txBody>
                    <a:bodyPr/>
                    <a:lstStyle/>
                    <a:p>
                      <a:pPr marL="0" lvl="0" indent="0" algn="l" rtl="0">
                        <a:spcBef>
                          <a:spcPts val="0"/>
                        </a:spcBef>
                        <a:spcAft>
                          <a:spcPts val="0"/>
                        </a:spcAft>
                        <a:buNone/>
                      </a:pPr>
                      <a:r>
                        <a:rPr lang="en" sz="1800" dirty="0">
                          <a:solidFill>
                            <a:schemeClr val="lt1"/>
                          </a:solidFill>
                          <a:latin typeface="Maven Pro"/>
                          <a:ea typeface="Maven Pro"/>
                          <a:cs typeface="Maven Pro"/>
                          <a:sym typeface="Maven Pro"/>
                        </a:rPr>
                        <a:t>    </a:t>
                      </a:r>
                      <a:r>
                        <a:rPr lang="es-MX" sz="1800" dirty="0">
                          <a:solidFill>
                            <a:schemeClr val="lt1"/>
                          </a:solidFill>
                          <a:latin typeface="Maven Pro"/>
                          <a:ea typeface="Maven Pro"/>
                          <a:cs typeface="Maven Pro"/>
                          <a:sym typeface="Maven Pro"/>
                        </a:rPr>
                        <a:t>CONCEPTO</a:t>
                      </a: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800" dirty="0">
                          <a:solidFill>
                            <a:schemeClr val="lt1"/>
                          </a:solidFill>
                          <a:latin typeface="Maven Pro"/>
                          <a:ea typeface="Maven Pro"/>
                          <a:cs typeface="Maven Pro"/>
                          <a:sym typeface="Maven Pro"/>
                        </a:rPr>
                        <a:t>DESCRIP</a:t>
                      </a:r>
                      <a:r>
                        <a:rPr lang="es-MX" sz="1800" dirty="0">
                          <a:solidFill>
                            <a:schemeClr val="lt1"/>
                          </a:solidFill>
                          <a:latin typeface="Maven Pro"/>
                          <a:ea typeface="Maven Pro"/>
                          <a:cs typeface="Maven Pro"/>
                          <a:sym typeface="Maven Pro"/>
                        </a:rPr>
                        <a:t>C</a:t>
                      </a:r>
                      <a:r>
                        <a:rPr lang="en" sz="1800" dirty="0">
                          <a:solidFill>
                            <a:schemeClr val="lt1"/>
                          </a:solidFill>
                          <a:latin typeface="Maven Pro"/>
                          <a:ea typeface="Maven Pro"/>
                          <a:cs typeface="Maven Pro"/>
                          <a:sym typeface="Maven Pro"/>
                        </a:rPr>
                        <a:t>I</a:t>
                      </a:r>
                      <a:r>
                        <a:rPr lang="es-MX" sz="1800" dirty="0" err="1">
                          <a:solidFill>
                            <a:schemeClr val="lt1"/>
                          </a:solidFill>
                          <a:latin typeface="Maven Pro"/>
                          <a:ea typeface="Maven Pro"/>
                          <a:cs typeface="Maven Pro"/>
                          <a:sym typeface="Maven Pro"/>
                        </a:rPr>
                        <a:t>Ó</a:t>
                      </a:r>
                      <a:r>
                        <a:rPr lang="en" sz="1800" dirty="0">
                          <a:solidFill>
                            <a:schemeClr val="lt1"/>
                          </a:solidFill>
                          <a:latin typeface="Maven Pro"/>
                          <a:ea typeface="Maven Pro"/>
                          <a:cs typeface="Maven Pro"/>
                          <a:sym typeface="Maven Pro"/>
                        </a:rPr>
                        <a:t>N</a:t>
                      </a:r>
                      <a:endParaRPr sz="1800" dirty="0">
                        <a:solidFill>
                          <a:schemeClr val="lt1"/>
                        </a:solidFill>
                        <a:latin typeface="Maven Pro"/>
                        <a:ea typeface="Maven Pro"/>
                        <a:cs typeface="Maven Pro"/>
                        <a:sym typeface="Maven Pro"/>
                      </a:endParaRPr>
                    </a:p>
                  </a:txBody>
                  <a:tcPr marL="91425" marR="91425" marT="91425" marB="91425">
                    <a:lnL w="9525" cap="flat" cmpd="sng" algn="ctr">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lgn="ctr">
                      <a:solidFill>
                        <a:schemeClr val="accent2">
                          <a:alpha val="0"/>
                        </a:schemeClr>
                      </a:solidFill>
                      <a:prstDash val="solid"/>
                      <a:round/>
                      <a:headEnd type="none" w="sm" len="sm"/>
                      <a:tailEnd type="none" w="sm" len="sm"/>
                    </a:lnB>
                  </a:tcPr>
                </a:tc>
                <a:extLst>
                  <a:ext uri="{0D108BD9-81ED-4DB2-BD59-A6C34878D82A}">
                    <a16:rowId xmlns:a16="http://schemas.microsoft.com/office/drawing/2014/main" val="10000"/>
                  </a:ext>
                </a:extLst>
              </a:tr>
              <a:tr h="695464">
                <a:tc>
                  <a:txBody>
                    <a:bodyPr/>
                    <a:lstStyle/>
                    <a:p>
                      <a:pPr marL="0" lvl="0" indent="0" algn="ctr" rtl="0">
                        <a:spcBef>
                          <a:spcPts val="0"/>
                        </a:spcBef>
                        <a:spcAft>
                          <a:spcPts val="0"/>
                        </a:spcAft>
                        <a:buNone/>
                      </a:pPr>
                      <a:r>
                        <a:rPr lang="es-MX" sz="2000" dirty="0">
                          <a:solidFill>
                            <a:schemeClr val="accent2"/>
                          </a:solidFill>
                          <a:latin typeface="Share Tech"/>
                          <a:ea typeface="Share Tech"/>
                          <a:cs typeface="Share Tech"/>
                          <a:sym typeface="Share Tech"/>
                        </a:rPr>
                        <a:t>SO</a:t>
                      </a:r>
                      <a:endParaRPr sz="2000" dirty="0">
                        <a:solidFill>
                          <a:schemeClr val="accent2"/>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s-MX" dirty="0">
                          <a:solidFill>
                            <a:schemeClr val="lt1"/>
                          </a:solidFill>
                          <a:latin typeface="Maven Pro"/>
                          <a:ea typeface="Maven Pro"/>
                          <a:cs typeface="Maven Pro"/>
                          <a:sym typeface="Maven Pro"/>
                        </a:rPr>
                        <a:t>Sistema operativo</a:t>
                      </a:r>
                      <a:endParaRPr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2">
                          <a:alpha val="0"/>
                        </a:scheme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695464">
                <a:tc>
                  <a:txBody>
                    <a:bodyPr/>
                    <a:lstStyle/>
                    <a:p>
                      <a:pPr marL="0" lvl="0" indent="0" algn="ctr" rtl="0">
                        <a:spcBef>
                          <a:spcPts val="0"/>
                        </a:spcBef>
                        <a:spcAft>
                          <a:spcPts val="0"/>
                        </a:spcAft>
                        <a:buNone/>
                      </a:pPr>
                      <a:r>
                        <a:rPr lang="es-MX" sz="2000" dirty="0">
                          <a:solidFill>
                            <a:schemeClr val="accent1"/>
                          </a:solidFill>
                          <a:latin typeface="Share Tech"/>
                          <a:ea typeface="Share Tech"/>
                          <a:cs typeface="Share Tech"/>
                          <a:sym typeface="Share Tech"/>
                        </a:rPr>
                        <a:t>RF</a:t>
                      </a:r>
                      <a:endParaRPr sz="2000" dirty="0">
                        <a:solidFill>
                          <a:schemeClr val="accent1"/>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s-MX" dirty="0">
                          <a:solidFill>
                            <a:schemeClr val="lt1"/>
                          </a:solidFill>
                          <a:latin typeface="Maven Pro"/>
                          <a:ea typeface="Maven Pro"/>
                          <a:cs typeface="Maven Pro"/>
                          <a:sym typeface="Maven Pro"/>
                        </a:rPr>
                        <a:t>Requisitos funcionales</a:t>
                      </a:r>
                      <a:endParaRPr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697504">
                <a:tc>
                  <a:txBody>
                    <a:bodyPr/>
                    <a:lstStyle/>
                    <a:p>
                      <a:pPr marL="0" lvl="0" indent="0" algn="ctr" rtl="0">
                        <a:spcBef>
                          <a:spcPts val="0"/>
                        </a:spcBef>
                        <a:spcAft>
                          <a:spcPts val="0"/>
                        </a:spcAft>
                        <a:buNone/>
                      </a:pPr>
                      <a:r>
                        <a:rPr lang="es-MX" sz="2000" dirty="0">
                          <a:solidFill>
                            <a:schemeClr val="accent3"/>
                          </a:solidFill>
                          <a:latin typeface="Share Tech"/>
                          <a:ea typeface="Share Tech"/>
                          <a:cs typeface="Share Tech"/>
                          <a:sym typeface="Share Tech"/>
                        </a:rPr>
                        <a:t>RNF</a:t>
                      </a:r>
                      <a:endParaRPr sz="2000" dirty="0">
                        <a:solidFill>
                          <a:schemeClr val="accent3"/>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s-MX" dirty="0">
                          <a:solidFill>
                            <a:schemeClr val="lt1"/>
                          </a:solidFill>
                          <a:latin typeface="Maven Pro"/>
                          <a:ea typeface="Maven Pro"/>
                          <a:cs typeface="Maven Pro"/>
                          <a:sym typeface="Maven Pro"/>
                        </a:rPr>
                        <a:t>Requisitos no funcionales</a:t>
                      </a:r>
                      <a:endParaRPr lang="en" dirty="0">
                        <a:solidFill>
                          <a:schemeClr val="lt1"/>
                        </a:solidFill>
                        <a:latin typeface="Maven Pro"/>
                        <a:ea typeface="Maven Pro"/>
                        <a:cs typeface="Maven Pro"/>
                        <a:sym typeface="Maven Pro"/>
                      </a:endParaRPr>
                    </a:p>
                  </a:txBody>
                  <a:tcPr marL="91425" marR="91425" marT="91425" marB="91425" anchor="ctr">
                    <a:lnL w="9525" cap="flat" cmpd="sng" algn="ctr">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1244" name="Google Shape;1244;p44"/>
          <p:cNvGrpSpPr/>
          <p:nvPr/>
        </p:nvGrpSpPr>
        <p:grpSpPr>
          <a:xfrm>
            <a:off x="4932526" y="4605364"/>
            <a:ext cx="936653" cy="823544"/>
            <a:chOff x="4882900" y="-64350"/>
            <a:chExt cx="2493750" cy="2922300"/>
          </a:xfrm>
        </p:grpSpPr>
        <p:sp>
          <p:nvSpPr>
            <p:cNvPr id="1245" name="Google Shape;1245;p44"/>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4"/>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4"/>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4"/>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4"/>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7414960"/>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807</TotalTime>
  <Words>3861</Words>
  <Application>Microsoft Office PowerPoint</Application>
  <PresentationFormat>Presentación en pantalla (16:9)</PresentationFormat>
  <Paragraphs>544</Paragraphs>
  <Slides>53</Slides>
  <Notes>50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53</vt:i4>
      </vt:variant>
    </vt:vector>
  </HeadingPairs>
  <TitlesOfParts>
    <vt:vector size="63" baseType="lpstr">
      <vt:lpstr>Advent Pro SemiBold</vt:lpstr>
      <vt:lpstr>Arial</vt:lpstr>
      <vt:lpstr>Fira Sans Condensed Medium</vt:lpstr>
      <vt:lpstr>Fira Sans Extra Condensed Medium</vt:lpstr>
      <vt:lpstr>Livvic Light</vt:lpstr>
      <vt:lpstr>Maven Pro</vt:lpstr>
      <vt:lpstr>Nunito Light</vt:lpstr>
      <vt:lpstr>Share Tech</vt:lpstr>
      <vt:lpstr>Times New Roman</vt:lpstr>
      <vt:lpstr>Data Science Consulting by Slidesgo</vt:lpstr>
      <vt:lpstr>Propuesta de Proyecto</vt:lpstr>
      <vt:lpstr>REQUISITOS ESPECÍFICOS</vt:lpstr>
      <vt:lpstr>1. INTRODUCCIÓN</vt:lpstr>
      <vt:lpstr>1.1 Propósito</vt:lpstr>
      <vt:lpstr>1.2. Ámbitos del sistema</vt:lpstr>
      <vt:lpstr>Presentación de PowerPoint</vt:lpstr>
      <vt:lpstr>1.3. Definiciones, acrónimos y abreviaturas</vt:lpstr>
      <vt:lpstr>1.3. Definiciones, acrónimos y abreviaturas</vt:lpstr>
      <vt:lpstr>1.3. Definiciones, acrónimos y abreviaturas</vt:lpstr>
      <vt:lpstr>1.4. Referencias</vt:lpstr>
      <vt:lpstr>1.5. Visión general del documento</vt:lpstr>
      <vt:lpstr>1.6. Personal involucrado</vt:lpstr>
      <vt:lpstr>1.6. Personal involucrado</vt:lpstr>
      <vt:lpstr>1.6. Personal involucrado</vt:lpstr>
      <vt:lpstr>1.6. Personal involucrado</vt:lpstr>
      <vt:lpstr>2. VISIÓN GENERAL</vt:lpstr>
      <vt:lpstr>MISIÓN</vt:lpstr>
      <vt:lpstr>VISIÓN</vt:lpstr>
      <vt:lpstr>Logotipo</vt:lpstr>
      <vt:lpstr>Colores</vt:lpstr>
      <vt:lpstr>2.1. Perspectiva del producto</vt:lpstr>
      <vt:lpstr>2.1. Funciones del producto</vt:lpstr>
      <vt:lpstr>2.3 Características de los usuarios</vt:lpstr>
      <vt:lpstr>Presentación de PowerPoint</vt:lpstr>
      <vt:lpstr>Presentación de PowerPoint</vt:lpstr>
      <vt:lpstr>Presentación de PowerPoint</vt:lpstr>
      <vt:lpstr>Presentación de PowerPoint</vt:lpstr>
      <vt:lpstr>Presentación de PowerPoint</vt:lpstr>
      <vt:lpstr>Presentación de PowerPoint</vt:lpstr>
      <vt:lpstr>2.4. Restricciones</vt:lpstr>
      <vt:lpstr>2.5. Suposiciones y dependencias</vt:lpstr>
      <vt:lpstr>2.6. Requisitos futuros</vt:lpstr>
      <vt:lpstr>2.7. Problemáticas que resolvería al sistema actual</vt:lpstr>
      <vt:lpstr>3. REQUISITOS ESPECÍFICOS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 de Proyecto</dc:title>
  <dc:creator>Saraí Revilla</dc:creator>
  <cp:lastModifiedBy>Esteban Román</cp:lastModifiedBy>
  <cp:revision>52</cp:revision>
  <dcterms:modified xsi:type="dcterms:W3CDTF">2021-04-15T05:59:00Z</dcterms:modified>
</cp:coreProperties>
</file>