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6" r:id="rId8"/>
    <p:sldId id="267" r:id="rId9"/>
    <p:sldId id="268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4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7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651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0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9263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01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66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1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06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0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steban-sp-026740bb/" TargetMode="External"/><Relationship Id="rId2" Type="http://schemas.openxmlformats.org/officeDocument/2006/relationships/hyperlink" Target="https://github.com/EstebanSP2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Bellabeat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Device Usage Insights</a:t>
            </a:r>
          </a:p>
          <a:p>
            <a:r>
              <a:t>Esteban Segura |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Promote movement goals via reminders</a:t>
            </a:r>
            <a:r>
              <a:rPr lang="es-MX" dirty="0"/>
              <a:t>,</a:t>
            </a:r>
            <a:r>
              <a:rPr dirty="0"/>
              <a:t> rewards</a:t>
            </a:r>
            <a:r>
              <a:rPr lang="es-MX" dirty="0"/>
              <a:t> and </a:t>
            </a:r>
            <a:r>
              <a:rPr lang="es-MX" dirty="0" err="1"/>
              <a:t>challenges</a:t>
            </a:r>
            <a:endParaRPr lang="es-MX" dirty="0"/>
          </a:p>
          <a:p>
            <a:endParaRPr dirty="0"/>
          </a:p>
          <a:p>
            <a:r>
              <a:rPr dirty="0"/>
              <a:t>2. Enhance sleep quality with personalized coaching tools</a:t>
            </a:r>
          </a:p>
          <a:p>
            <a:endParaRPr lang="es-MX" dirty="0"/>
          </a:p>
          <a:p>
            <a:r>
              <a:rPr dirty="0"/>
              <a:t>3. Deliver stress-reducing prompts at peak HR times (morning)</a:t>
            </a:r>
          </a:p>
          <a:p>
            <a:endParaRPr lang="es-MX" dirty="0"/>
          </a:p>
          <a:p>
            <a:r>
              <a:rPr dirty="0"/>
              <a:t>4. Tailor messaging and features by user activity level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for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Refine campaign messaging based on user tiers</a:t>
            </a:r>
          </a:p>
          <a:p>
            <a:endParaRPr lang="es-MX" dirty="0"/>
          </a:p>
          <a:p>
            <a:r>
              <a:rPr dirty="0"/>
              <a:t>Introduce customizable goals and challenge features</a:t>
            </a:r>
          </a:p>
          <a:p>
            <a:endParaRPr lang="es-MX" dirty="0"/>
          </a:p>
          <a:p>
            <a:r>
              <a:rPr dirty="0"/>
              <a:t>Segment marketing efforts for sedentary vs active users</a:t>
            </a:r>
          </a:p>
          <a:p>
            <a:endParaRPr lang="es-MX" dirty="0"/>
          </a:p>
          <a:p>
            <a:r>
              <a:rPr dirty="0"/>
              <a:t>Explore deeper analysis with larger, more diverse datasets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Questions?</a:t>
            </a:r>
          </a:p>
          <a:p>
            <a:endParaRPr lang="es-MX" dirty="0"/>
          </a:p>
          <a:p>
            <a:r>
              <a:rPr dirty="0"/>
              <a:t>Esteban Segura | Data Analyst</a:t>
            </a:r>
          </a:p>
          <a:p>
            <a:endParaRPr lang="es-MX" dirty="0"/>
          </a:p>
          <a:p>
            <a:r>
              <a:rPr dirty="0"/>
              <a:t>GitHub: </a:t>
            </a:r>
            <a:r>
              <a:rPr lang="en-US" dirty="0"/>
              <a:t>https://github.com/</a:t>
            </a:r>
            <a:r>
              <a:rPr lang="en-US" dirty="0">
                <a:hlinkClick r:id="rId2"/>
              </a:rPr>
              <a:t>EstebanSP23</a:t>
            </a:r>
            <a:endParaRPr lang="en-US" dirty="0"/>
          </a:p>
          <a:p>
            <a:endParaRPr lang="es-MX" dirty="0"/>
          </a:p>
          <a:p>
            <a:r>
              <a:rPr dirty="0"/>
              <a:t>LinkedIn: linkedin.com/in/</a:t>
            </a:r>
            <a:r>
              <a:rPr dirty="0">
                <a:hlinkClick r:id="rId3"/>
              </a:rPr>
              <a:t>estebansegp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err="1"/>
              <a:t>Bellabeat</a:t>
            </a:r>
            <a:r>
              <a:rPr dirty="0"/>
              <a:t> wants to unlock growth opportunities using smart device data.</a:t>
            </a:r>
            <a:endParaRPr lang="es-MX" dirty="0"/>
          </a:p>
          <a:p>
            <a:endParaRPr dirty="0"/>
          </a:p>
          <a:p>
            <a:r>
              <a:rPr dirty="0"/>
              <a:t>As a junior data analyst, I was tasked with identifying user behavior patterns.</a:t>
            </a:r>
          </a:p>
          <a:p>
            <a:endParaRPr lang="es-MX" dirty="0"/>
          </a:p>
          <a:p>
            <a:r>
              <a:rPr dirty="0"/>
              <a:t>The goal: inform marketing strategies for the </a:t>
            </a:r>
            <a:r>
              <a:rPr dirty="0" err="1"/>
              <a:t>Bellabeat</a:t>
            </a:r>
            <a:r>
              <a:rPr dirty="0"/>
              <a:t> Leaf product.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Source: Fitbit Dataset from Kaggle (April 12 – May 12, 2016)</a:t>
            </a:r>
            <a:r>
              <a:rPr lang="es-MX" dirty="0"/>
              <a:t> – 33 </a:t>
            </a:r>
            <a:r>
              <a:rPr lang="es-MX" dirty="0" err="1"/>
              <a:t>users</a:t>
            </a:r>
            <a:endParaRPr dirty="0"/>
          </a:p>
          <a:p>
            <a:r>
              <a:rPr dirty="0"/>
              <a:t>4 main files</a:t>
            </a:r>
            <a:r>
              <a:rPr lang="es-MX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D</a:t>
            </a:r>
            <a:r>
              <a:rPr dirty="0" err="1"/>
              <a:t>aily</a:t>
            </a:r>
            <a:r>
              <a:rPr dirty="0"/>
              <a:t> activity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</a:t>
            </a:r>
            <a:r>
              <a:rPr dirty="0"/>
              <a:t>leep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H</a:t>
            </a:r>
            <a:r>
              <a:rPr dirty="0" err="1"/>
              <a:t>eart</a:t>
            </a:r>
            <a:r>
              <a:rPr dirty="0"/>
              <a:t> rate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M</a:t>
            </a:r>
            <a:r>
              <a:rPr dirty="0" err="1"/>
              <a:t>inute</a:t>
            </a:r>
            <a:r>
              <a:rPr dirty="0"/>
              <a:t>-level sleep</a:t>
            </a:r>
          </a:p>
          <a:p>
            <a:r>
              <a:rPr dirty="0"/>
              <a:t>Limitations: 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S</a:t>
            </a:r>
            <a:r>
              <a:rPr dirty="0"/>
              <a:t>mall sample size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S</a:t>
            </a:r>
            <a:r>
              <a:rPr dirty="0" err="1"/>
              <a:t>hort</a:t>
            </a:r>
            <a:r>
              <a:rPr dirty="0"/>
              <a:t> data window</a:t>
            </a:r>
            <a:endParaRPr lang="es-MX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MX" dirty="0"/>
              <a:t>U</a:t>
            </a:r>
            <a:r>
              <a:rPr dirty="0" err="1"/>
              <a:t>neven</a:t>
            </a:r>
            <a:r>
              <a:rPr dirty="0"/>
              <a:t> data availability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Used PostgreSQL, Python, and R for cleaning and transformation</a:t>
            </a:r>
          </a:p>
          <a:p>
            <a:endParaRPr lang="es-MX" dirty="0"/>
          </a:p>
          <a:p>
            <a:r>
              <a:rPr dirty="0"/>
              <a:t>Steps: column renaming, date parsing, duplicate removal, data validation</a:t>
            </a:r>
          </a:p>
          <a:p>
            <a:endParaRPr lang="es-MX" dirty="0"/>
          </a:p>
          <a:p>
            <a:r>
              <a:rPr dirty="0"/>
              <a:t>Loaded cleaned data into R using the `here()` package for reproducibility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Insights: Physical Activity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6144" y="3012015"/>
            <a:ext cx="19862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i="1">
                <a:solidFill>
                  <a:srgbClr val="5A5A5A"/>
                </a:solidFill>
              </a:defRPr>
            </a:pP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Most users average  &lt;10,000 steps per day, indicating a generally moderate to sedentary user base. </a:t>
            </a:r>
            <a:endParaRPr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BA181B2-AB4E-4D49-AC36-C8662331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072" y="1941922"/>
            <a:ext cx="5846503" cy="4176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3497344"/>
            <a:ext cx="7543801" cy="237175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Segmented users by avg daily steps:</a:t>
            </a:r>
          </a:p>
          <a:p>
            <a:r>
              <a:rPr dirty="0"/>
              <a:t>- Sedentary (&lt;5,000): 24%</a:t>
            </a:r>
          </a:p>
          <a:p>
            <a:r>
              <a:rPr dirty="0"/>
              <a:t>- Moderately Active (5,000–9,999): 55%</a:t>
            </a:r>
          </a:p>
          <a:p>
            <a:r>
              <a:rPr dirty="0"/>
              <a:t>- Highly Active (10,000+): 21%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FBDB8C5E-277B-4790-A8E3-C188898F53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767510"/>
              </p:ext>
            </p:extLst>
          </p:nvPr>
        </p:nvGraphicFramePr>
        <p:xfrm>
          <a:off x="1432559" y="2112723"/>
          <a:ext cx="6324600" cy="1402080"/>
        </p:xfrm>
        <a:graphic>
          <a:graphicData uri="http://schemas.openxmlformats.org/drawingml/2006/table">
            <a:tbl>
              <a:tblPr/>
              <a:tblGrid>
                <a:gridCol w="3162300">
                  <a:extLst>
                    <a:ext uri="{9D8B030D-6E8A-4147-A177-3AD203B41FA5}">
                      <a16:colId xmlns:a16="http://schemas.microsoft.com/office/drawing/2014/main" val="742889811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35694095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>
                          <a:effectLst/>
                        </a:rPr>
                        <a:t>Activity Level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dirty="0">
                          <a:effectLst/>
                        </a:rPr>
                        <a:t>Number of Users</a:t>
                      </a:r>
                    </a:p>
                  </a:txBody>
                  <a:tcPr marL="38100" marR="38100" marT="38100" marB="381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5659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Highly Active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0840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Moderately Active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18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6469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Sedentary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4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8AC1AC-552F-4819-A00F-7B1D7E40B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Insights: Physical Activity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76939EA-CE60-4439-A76E-1B7945F74AAA}"/>
              </a:ext>
            </a:extLst>
          </p:cNvPr>
          <p:cNvSpPr txBox="1"/>
          <p:nvPr/>
        </p:nvSpPr>
        <p:spPr>
          <a:xfrm>
            <a:off x="822960" y="3006552"/>
            <a:ext cx="16826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i="1">
                <a:solidFill>
                  <a:srgbClr val="5A5A5A"/>
                </a:solidFill>
              </a:defRPr>
            </a:pPr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Light activity dominates daily routines, while very active minutes are limited.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3E8EB49-0DD3-430F-A5D4-C6A1977EC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876" y="1932495"/>
            <a:ext cx="5851218" cy="4179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59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B70BE-8EE2-4CE1-BE69-F0458041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Insights: Heart Rate Trends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0218CB4-1ED8-4687-9DE9-E634B65F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849" y="1971381"/>
            <a:ext cx="5556160" cy="3968686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9A625A27-BFD0-4F7B-A974-4E76F75ABEA5}"/>
              </a:ext>
            </a:extLst>
          </p:cNvPr>
          <p:cNvSpPr txBox="1"/>
          <p:nvPr/>
        </p:nvSpPr>
        <p:spPr>
          <a:xfrm>
            <a:off x="655163" y="3355559"/>
            <a:ext cx="22105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Heart rate tends to rise in the morning and stabilize in the afternoon/evening.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9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F61D7-A4F0-478A-9F07-6743EB1E8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Insights: Sleep Behaviors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7B7B4C0-A2DB-4B9D-9399-E406AAFCAB6C}"/>
              </a:ext>
            </a:extLst>
          </p:cNvPr>
          <p:cNvSpPr txBox="1"/>
          <p:nvPr/>
        </p:nvSpPr>
        <p:spPr>
          <a:xfrm>
            <a:off x="822960" y="2934208"/>
            <a:ext cx="17015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Ubuntu"/>
              </a:rPr>
              <a:t>Most users sleep between 300 and 450 minutes (5–7.5 hours), below the recommended 8 hours.</a:t>
            </a:r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55D6828-066B-4D77-975D-83941C99B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162" y="2083323"/>
            <a:ext cx="5614134" cy="401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722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2384</TotalTime>
  <Words>379</Words>
  <Application>Microsoft Office PowerPoint</Application>
  <PresentationFormat>Presentación en pantalla (4:3)</PresentationFormat>
  <Paragraphs>78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Ubuntu</vt:lpstr>
      <vt:lpstr>Retrospección</vt:lpstr>
      <vt:lpstr>Bellabeat Case Study</vt:lpstr>
      <vt:lpstr>Business Task</vt:lpstr>
      <vt:lpstr>Data Overview</vt:lpstr>
      <vt:lpstr>Data Cleaning &amp; Preparation</vt:lpstr>
      <vt:lpstr>Key Insights: Physical Activity</vt:lpstr>
      <vt:lpstr>User Segmentation</vt:lpstr>
      <vt:lpstr>Key Insights: Physical Activity</vt:lpstr>
      <vt:lpstr>Key Insights: Heart Rate Trends</vt:lpstr>
      <vt:lpstr>Key Insights: Sleep Behaviors</vt:lpstr>
      <vt:lpstr>Strategic Recommendations</vt:lpstr>
      <vt:lpstr>Next Steps for Stakeholders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Bellabeat Case Study</dc:title>
  <dc:subject/>
  <dc:creator/>
  <cp:keywords/>
  <dc:description>generated using python-pptx</dc:description>
  <cp:lastModifiedBy>Esteban SP</cp:lastModifiedBy>
  <cp:revision>8</cp:revision>
  <dcterms:created xsi:type="dcterms:W3CDTF">2013-01-27T09:14:16Z</dcterms:created>
  <dcterms:modified xsi:type="dcterms:W3CDTF">2025-07-25T17:43:05Z</dcterms:modified>
  <cp:category/>
</cp:coreProperties>
</file>