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59" r:id="rId4"/>
    <p:sldId id="260" r:id="rId5"/>
    <p:sldId id="262" r:id="rId6"/>
    <p:sldId id="265" r:id="rId7"/>
    <p:sldId id="268" r:id="rId8"/>
    <p:sldId id="270" r:id="rId9"/>
    <p:sldId id="273" r:id="rId10"/>
    <p:sldId id="274" r:id="rId11"/>
    <p:sldId id="275" r:id="rId12"/>
    <p:sldId id="276" r:id="rId13"/>
    <p:sldId id="284" r:id="rId14"/>
    <p:sldId id="277" r:id="rId15"/>
    <p:sldId id="279" r:id="rId16"/>
    <p:sldId id="280" r:id="rId17"/>
    <p:sldId id="281" r:id="rId18"/>
    <p:sldId id="282" r:id="rId19"/>
    <p:sldId id="288" r:id="rId20"/>
    <p:sldId id="289" r:id="rId21"/>
    <p:sldId id="287" r:id="rId22"/>
    <p:sldId id="290" r:id="rId23"/>
    <p:sldId id="291" r:id="rId24"/>
    <p:sldId id="292" r:id="rId25"/>
    <p:sldId id="283" r:id="rId26"/>
    <p:sldId id="267" r:id="rId27"/>
    <p:sldId id="286" r:id="rId28"/>
    <p:sldId id="285" r:id="rId29"/>
    <p:sldId id="269" r:id="rId30"/>
    <p:sldId id="294" r:id="rId31"/>
    <p:sldId id="29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2" y="-10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stretch>
            <a:fillRect/>
          </a:stretch>
        </p:blipFill>
        <p:spPr>
          <a:xfrm>
            <a:off x="-83820" y="-45720"/>
            <a:ext cx="12359640" cy="6949440"/>
          </a:xfrm>
          <a:prstGeom prst="rect">
            <a:avLst/>
          </a:prstGeom>
        </p:spPr>
      </p:pic>
      <p:sp>
        <p:nvSpPr>
          <p:cNvPr id="12" name="Text Placeholder 2"/>
          <p:cNvSpPr>
            <a:spLocks noGrp="1"/>
          </p:cNvSpPr>
          <p:nvPr>
            <p:ph type="body" sz="quarter" idx="10"/>
          </p:nvPr>
        </p:nvSpPr>
        <p:spPr>
          <a:xfrm>
            <a:off x="1879600" y="3573466"/>
            <a:ext cx="8432800" cy="719137"/>
          </a:xfrm>
        </p:spPr>
        <p:txBody>
          <a:bodyPr>
            <a:noAutofit/>
          </a:bodyPr>
          <a:lstStyle>
            <a:lvl1pPr algn="ctr">
              <a:defRPr sz="3300">
                <a:solidFill>
                  <a:schemeClr val="bg1">
                    <a:lumMod val="95000"/>
                  </a:schemeClr>
                </a:solidFill>
              </a:defRPr>
            </a:lvl1pPr>
          </a:lstStyle>
          <a:p>
            <a:pPr lvl="0"/>
            <a:r>
              <a:rPr lang="en-US"/>
              <a:t>Click to edit Master text styles</a:t>
            </a:r>
          </a:p>
        </p:txBody>
      </p:sp>
      <p:sp>
        <p:nvSpPr>
          <p:cNvPr id="13" name="Text Placeholder 2"/>
          <p:cNvSpPr>
            <a:spLocks noGrp="1"/>
          </p:cNvSpPr>
          <p:nvPr>
            <p:ph type="body" sz="quarter" idx="11"/>
          </p:nvPr>
        </p:nvSpPr>
        <p:spPr>
          <a:xfrm>
            <a:off x="1905000" y="4491783"/>
            <a:ext cx="8432800" cy="719137"/>
          </a:xfrm>
        </p:spPr>
        <p:txBody>
          <a:bodyPr>
            <a:normAutofit/>
          </a:bodyPr>
          <a:lstStyle>
            <a:lvl1pPr algn="ctr">
              <a:defRPr sz="2100">
                <a:solidFill>
                  <a:schemeClr val="bg1">
                    <a:lumMod val="85000"/>
                  </a:schemeClr>
                </a:solidFill>
              </a:defRPr>
            </a:lvl1pPr>
          </a:lstStyle>
          <a:p>
            <a:pPr lvl="0"/>
            <a:r>
              <a:rPr lang="en-US"/>
              <a:t>Click to edit Master text styles</a:t>
            </a:r>
          </a:p>
        </p:txBody>
      </p:sp>
      <p:cxnSp>
        <p:nvCxnSpPr>
          <p:cNvPr id="14" name="Straight Connector 13"/>
          <p:cNvCxnSpPr/>
          <p:nvPr userDrawn="1"/>
        </p:nvCxnSpPr>
        <p:spPr>
          <a:xfrm>
            <a:off x="1905000" y="4386942"/>
            <a:ext cx="8432800" cy="0"/>
          </a:xfrm>
          <a:prstGeom prst="line">
            <a:avLst/>
          </a:prstGeom>
          <a:ln>
            <a:solidFill>
              <a:srgbClr val="DF4C18"/>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2"/>
          </p:nvPr>
        </p:nvSpPr>
        <p:spPr>
          <a:xfrm>
            <a:off x="8183563" y="5805488"/>
            <a:ext cx="3744912" cy="936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28921068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86267934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8" name="Picture 2" descr="http://www.cstb.fr/assets/actualites/appel-a-participer-projet-crowdsourcing-0616.jpg"/>
          <p:cNvPicPr>
            <a:picLocks noChangeAspect="1" noChangeArrowheads="1"/>
          </p:cNvPicPr>
          <p:nvPr userDrawn="1"/>
        </p:nvPicPr>
        <p:blipFill>
          <a:blip r:embed="rId2" cstate="print"/>
          <a:srcRect l="13867" r="10667"/>
          <a:stretch>
            <a:fillRect/>
          </a:stretch>
        </p:blipFill>
        <p:spPr bwMode="auto">
          <a:xfrm>
            <a:off x="1" y="80"/>
            <a:ext cx="12191999" cy="6857920"/>
          </a:xfrm>
          <a:prstGeom prst="rect">
            <a:avLst/>
          </a:prstGeom>
          <a:noFill/>
        </p:spPr>
      </p:pic>
      <p:sp>
        <p:nvSpPr>
          <p:cNvPr id="9" name="Rectangle 8"/>
          <p:cNvSpPr/>
          <p:nvPr userDrawn="1"/>
        </p:nvSpPr>
        <p:spPr>
          <a:xfrm rot="16200000">
            <a:off x="4495800" y="-4495800"/>
            <a:ext cx="3200400" cy="12192000"/>
          </a:xfrm>
          <a:prstGeom prst="rect">
            <a:avLst/>
          </a:prstGeom>
          <a:solidFill>
            <a:srgbClr val="1E2232">
              <a:alpha val="9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Title Placeholder 1"/>
          <p:cNvSpPr>
            <a:spLocks noGrp="1"/>
          </p:cNvSpPr>
          <p:nvPr>
            <p:ph type="title" hasCustomPrompt="1"/>
          </p:nvPr>
        </p:nvSpPr>
        <p:spPr>
          <a:xfrm>
            <a:off x="532192" y="990600"/>
            <a:ext cx="10972800" cy="1143000"/>
          </a:xfrm>
          <a:prstGeom prst="rect">
            <a:avLst/>
          </a:prstGeom>
        </p:spPr>
        <p:txBody>
          <a:bodyPr vert="horz" lIns="91440" tIns="45720" rIns="91440" bIns="45720" rtlCol="0" anchor="ctr">
            <a:normAutofit/>
          </a:bodyPr>
          <a:lstStyle>
            <a:lvl1pPr algn="ctr">
              <a:defRPr/>
            </a:lvl1pPr>
          </a:lstStyle>
          <a:p>
            <a:r>
              <a:rPr lang="en-US" dirty="0"/>
              <a:t>Thank you</a:t>
            </a:r>
          </a:p>
        </p:txBody>
      </p:sp>
    </p:spTree>
    <p:extLst>
      <p:ext uri="{BB962C8B-B14F-4D97-AF65-F5344CB8AC3E}">
        <p14:creationId xmlns="" xmlns:p14="http://schemas.microsoft.com/office/powerpoint/2010/main" val="25474330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ection break 1">
    <p:spTree>
      <p:nvGrpSpPr>
        <p:cNvPr id="1" name=""/>
        <p:cNvGrpSpPr/>
        <p:nvPr/>
      </p:nvGrpSpPr>
      <p:grpSpPr>
        <a:xfrm>
          <a:off x="0" y="0"/>
          <a:ext cx="0" cy="0"/>
          <a:chOff x="0" y="0"/>
          <a:chExt cx="0" cy="0"/>
        </a:xfrm>
      </p:grpSpPr>
      <p:pic>
        <p:nvPicPr>
          <p:cNvPr id="7" name="Picture 2" descr="https://www.altushost.com/wp-content/uploads/2016/07/image05.jpg"/>
          <p:cNvPicPr>
            <a:picLocks noChangeAspect="1" noChangeArrowheads="1"/>
          </p:cNvPicPr>
          <p:nvPr userDrawn="1"/>
        </p:nvPicPr>
        <p:blipFill>
          <a:blip r:embed="rId2" cstate="print"/>
          <a:stretch>
            <a:fillRect/>
          </a:stretch>
        </p:blipFill>
        <p:spPr bwMode="auto">
          <a:xfrm>
            <a:off x="-33851" y="2269"/>
            <a:ext cx="12217507" cy="6855731"/>
          </a:xfrm>
          <a:prstGeom prst="rect">
            <a:avLst/>
          </a:prstGeom>
          <a:noFill/>
        </p:spPr>
      </p:pic>
      <p:sp>
        <p:nvSpPr>
          <p:cNvPr id="8" name="Rectangle 7"/>
          <p:cNvSpPr/>
          <p:nvPr userDrawn="1"/>
        </p:nvSpPr>
        <p:spPr>
          <a:xfrm>
            <a:off x="0" y="0"/>
            <a:ext cx="12192000" cy="6858000"/>
          </a:xfrm>
          <a:prstGeom prst="rect">
            <a:avLst/>
          </a:prstGeom>
          <a:solidFill>
            <a:srgbClr val="1E2232">
              <a:alpha val="8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hasCustomPrompt="1"/>
          </p:nvPr>
        </p:nvSpPr>
        <p:spPr>
          <a:xfrm>
            <a:off x="914400" y="2971800"/>
            <a:ext cx="10972800" cy="1143000"/>
          </a:xfrm>
          <a:prstGeom prst="rect">
            <a:avLst/>
          </a:prstGeom>
        </p:spPr>
        <p:txBody>
          <a:bodyPr/>
          <a:lstStyle>
            <a:lvl1pPr>
              <a:lnSpc>
                <a:spcPts val="4000"/>
              </a:lnSpc>
              <a:defRPr b="0">
                <a:solidFill>
                  <a:schemeClr val="bg1"/>
                </a:solidFill>
              </a:defRPr>
            </a:lvl1pPr>
          </a:lstStyle>
          <a:p>
            <a:r>
              <a:rPr lang="en-US" dirty="0"/>
              <a:t>CLICK TO EDIT </a:t>
            </a:r>
            <a:br>
              <a:rPr lang="en-US" dirty="0"/>
            </a:br>
            <a:r>
              <a:rPr lang="en-US" dirty="0"/>
              <a:t>MASTER TITLE STYLE</a:t>
            </a:r>
          </a:p>
        </p:txBody>
      </p:sp>
      <p:cxnSp>
        <p:nvCxnSpPr>
          <p:cNvPr id="10" name="Straight Connector 9"/>
          <p:cNvCxnSpPr/>
          <p:nvPr userDrawn="1"/>
        </p:nvCxnSpPr>
        <p:spPr>
          <a:xfrm>
            <a:off x="1117600" y="4267200"/>
            <a:ext cx="10668000" cy="0"/>
          </a:xfrm>
          <a:prstGeom prst="line">
            <a:avLst/>
          </a:prstGeom>
          <a:ln>
            <a:solidFill>
              <a:srgbClr val="DF4C18"/>
            </a:solidFill>
          </a:ln>
        </p:spPr>
        <p:style>
          <a:lnRef idx="1">
            <a:schemeClr val="accent1"/>
          </a:lnRef>
          <a:fillRef idx="0">
            <a:schemeClr val="accent1"/>
          </a:fillRef>
          <a:effectRef idx="0">
            <a:schemeClr val="accent1"/>
          </a:effectRef>
          <a:fontRef idx="minor">
            <a:schemeClr val="tx1"/>
          </a:fontRef>
        </p:style>
      </p:cxnSp>
      <p:sp>
        <p:nvSpPr>
          <p:cNvPr id="11" name="Subtitle 2"/>
          <p:cNvSpPr>
            <a:spLocks noGrp="1"/>
          </p:cNvSpPr>
          <p:nvPr>
            <p:ph type="subTitle" idx="1"/>
          </p:nvPr>
        </p:nvSpPr>
        <p:spPr>
          <a:xfrm>
            <a:off x="1016000" y="4495800"/>
            <a:ext cx="8534400" cy="1752600"/>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 xmlns:p14="http://schemas.microsoft.com/office/powerpoint/2010/main" val="1656462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Section break 2">
    <p:spTree>
      <p:nvGrpSpPr>
        <p:cNvPr id="1" name=""/>
        <p:cNvGrpSpPr/>
        <p:nvPr/>
      </p:nvGrpSpPr>
      <p:grpSpPr>
        <a:xfrm>
          <a:off x="0" y="0"/>
          <a:ext cx="0" cy="0"/>
          <a:chOff x="0" y="0"/>
          <a:chExt cx="0" cy="0"/>
        </a:xfrm>
      </p:grpSpPr>
      <p:pic>
        <p:nvPicPr>
          <p:cNvPr id="7" name="Picture 2" descr="https://www.altushost.com/wp-content/uploads/2016/07/image05.jpg"/>
          <p:cNvPicPr>
            <a:picLocks noChangeAspect="1" noChangeArrowheads="1"/>
          </p:cNvPicPr>
          <p:nvPr userDrawn="1"/>
        </p:nvPicPr>
        <p:blipFill>
          <a:blip r:embed="rId2" cstate="print"/>
          <a:stretch>
            <a:fillRect/>
          </a:stretch>
        </p:blipFill>
        <p:spPr bwMode="auto">
          <a:xfrm>
            <a:off x="-33851" y="2269"/>
            <a:ext cx="12217507" cy="6855731"/>
          </a:xfrm>
          <a:prstGeom prst="rect">
            <a:avLst/>
          </a:prstGeom>
          <a:noFill/>
        </p:spPr>
      </p:pic>
      <p:sp>
        <p:nvSpPr>
          <p:cNvPr id="8" name="Rectangle 7"/>
          <p:cNvSpPr/>
          <p:nvPr userDrawn="1"/>
        </p:nvSpPr>
        <p:spPr>
          <a:xfrm>
            <a:off x="-38704" y="0"/>
            <a:ext cx="6236304" cy="6858000"/>
          </a:xfrm>
          <a:prstGeom prst="rect">
            <a:avLst/>
          </a:prstGeom>
          <a:solidFill>
            <a:srgbClr val="DF4C18">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hasCustomPrompt="1"/>
          </p:nvPr>
        </p:nvSpPr>
        <p:spPr>
          <a:xfrm>
            <a:off x="609600" y="1981200"/>
            <a:ext cx="10972800" cy="1143000"/>
          </a:xfrm>
          <a:prstGeom prst="rect">
            <a:avLst/>
          </a:prstGeom>
        </p:spPr>
        <p:txBody>
          <a:bodyPr/>
          <a:lstStyle>
            <a:lvl1pPr>
              <a:lnSpc>
                <a:spcPts val="4000"/>
              </a:lnSpc>
              <a:defRPr b="0">
                <a:solidFill>
                  <a:schemeClr val="bg1"/>
                </a:solidFill>
              </a:defRPr>
            </a:lvl1pPr>
          </a:lstStyle>
          <a:p>
            <a:r>
              <a:rPr lang="en-US" dirty="0"/>
              <a:t>CLICK TO EDIT </a:t>
            </a:r>
            <a:br>
              <a:rPr lang="en-US" dirty="0"/>
            </a:br>
            <a:r>
              <a:rPr lang="en-US" dirty="0"/>
              <a:t>MASTER TITLE </a:t>
            </a:r>
            <a:br>
              <a:rPr lang="en-US" dirty="0"/>
            </a:br>
            <a:r>
              <a:rPr lang="en-US" dirty="0"/>
              <a:t>STYLE</a:t>
            </a:r>
          </a:p>
        </p:txBody>
      </p:sp>
      <p:cxnSp>
        <p:nvCxnSpPr>
          <p:cNvPr id="10" name="Straight Connector 9"/>
          <p:cNvCxnSpPr/>
          <p:nvPr userDrawn="1"/>
        </p:nvCxnSpPr>
        <p:spPr>
          <a:xfrm>
            <a:off x="711200" y="3429000"/>
            <a:ext cx="5181600" cy="0"/>
          </a:xfrm>
          <a:prstGeom prst="line">
            <a:avLst/>
          </a:prstGeom>
          <a:ln>
            <a:solidFill>
              <a:srgbClr val="DF4C18"/>
            </a:solidFill>
          </a:ln>
        </p:spPr>
        <p:style>
          <a:lnRef idx="1">
            <a:schemeClr val="accent1"/>
          </a:lnRef>
          <a:fillRef idx="0">
            <a:schemeClr val="accent1"/>
          </a:fillRef>
          <a:effectRef idx="0">
            <a:schemeClr val="accent1"/>
          </a:effectRef>
          <a:fontRef idx="minor">
            <a:schemeClr val="tx1"/>
          </a:fontRef>
        </p:style>
      </p:cxnSp>
      <p:sp>
        <p:nvSpPr>
          <p:cNvPr id="11" name="Subtitle 2"/>
          <p:cNvSpPr>
            <a:spLocks noGrp="1"/>
          </p:cNvSpPr>
          <p:nvPr>
            <p:ph type="subTitle" idx="1"/>
          </p:nvPr>
        </p:nvSpPr>
        <p:spPr>
          <a:xfrm>
            <a:off x="609600" y="3657600"/>
            <a:ext cx="8534400" cy="1752600"/>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2" name="Rectangle 11"/>
          <p:cNvSpPr/>
          <p:nvPr userDrawn="1"/>
        </p:nvSpPr>
        <p:spPr>
          <a:xfrm>
            <a:off x="6197600" y="0"/>
            <a:ext cx="5994400" cy="6858000"/>
          </a:xfrm>
          <a:prstGeom prst="rect">
            <a:avLst/>
          </a:prstGeom>
          <a:solidFill>
            <a:srgbClr val="1E2232">
              <a:alpha val="8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 xmlns:p14="http://schemas.microsoft.com/office/powerpoint/2010/main" val="29938544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Half image layou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BD0BB7F-782C-4521-A10D-31CD4DE6A811}" type="slidenum">
              <a:rPr lang="en-US" smtClean="0"/>
              <a:pPr/>
              <a:t>‹#›</a:t>
            </a:fld>
            <a:endParaRPr lang="en-US" dirty="0"/>
          </a:p>
        </p:txBody>
      </p:sp>
      <p:pic>
        <p:nvPicPr>
          <p:cNvPr id="7" name="Picture 2" descr="https://www.altushost.com/wp-content/uploads/2016/07/image05.jpg"/>
          <p:cNvPicPr>
            <a:picLocks noChangeAspect="1" noChangeArrowheads="1"/>
          </p:cNvPicPr>
          <p:nvPr userDrawn="1"/>
        </p:nvPicPr>
        <p:blipFill>
          <a:blip r:embed="rId2" cstate="print"/>
          <a:srcRect l="49990"/>
          <a:stretch>
            <a:fillRect/>
          </a:stretch>
        </p:blipFill>
        <p:spPr bwMode="auto">
          <a:xfrm>
            <a:off x="6081877" y="2269"/>
            <a:ext cx="6110123" cy="6855731"/>
          </a:xfrm>
          <a:prstGeom prst="rect">
            <a:avLst/>
          </a:prstGeom>
          <a:noFill/>
        </p:spPr>
      </p:pic>
      <p:sp>
        <p:nvSpPr>
          <p:cNvPr id="8" name="Rectangle 7"/>
          <p:cNvSpPr/>
          <p:nvPr userDrawn="1"/>
        </p:nvSpPr>
        <p:spPr>
          <a:xfrm>
            <a:off x="6083299" y="4419600"/>
            <a:ext cx="6108700" cy="1676400"/>
          </a:xfrm>
          <a:prstGeom prst="rect">
            <a:avLst/>
          </a:prstGeom>
          <a:solidFill>
            <a:srgbClr val="DF4C18">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Title 1"/>
          <p:cNvSpPr>
            <a:spLocks noGrp="1"/>
          </p:cNvSpPr>
          <p:nvPr>
            <p:ph type="title" hasCustomPrompt="1"/>
          </p:nvPr>
        </p:nvSpPr>
        <p:spPr>
          <a:xfrm>
            <a:off x="6560456" y="4920342"/>
            <a:ext cx="10972800" cy="1143000"/>
          </a:xfrm>
          <a:prstGeom prst="rect">
            <a:avLst/>
          </a:prstGeom>
        </p:spPr>
        <p:txBody>
          <a:bodyPr/>
          <a:lstStyle>
            <a:lvl1pPr>
              <a:lnSpc>
                <a:spcPts val="2700"/>
              </a:lnSpc>
              <a:defRPr sz="2800" b="0">
                <a:solidFill>
                  <a:schemeClr val="bg1"/>
                </a:solidFill>
              </a:defRPr>
            </a:lvl1pPr>
          </a:lstStyle>
          <a:p>
            <a:r>
              <a:rPr lang="en-US" dirty="0"/>
              <a:t>CLICK TO EDIT MASTER </a:t>
            </a:r>
            <a:br>
              <a:rPr lang="en-US" dirty="0"/>
            </a:br>
            <a:r>
              <a:rPr lang="en-US" dirty="0"/>
              <a:t>TITLE STYLE</a:t>
            </a:r>
          </a:p>
        </p:txBody>
      </p:sp>
      <p:sp>
        <p:nvSpPr>
          <p:cNvPr id="16" name="Content Placeholder 15"/>
          <p:cNvSpPr>
            <a:spLocks noGrp="1"/>
          </p:cNvSpPr>
          <p:nvPr>
            <p:ph sz="quarter" idx="13"/>
          </p:nvPr>
        </p:nvSpPr>
        <p:spPr>
          <a:xfrm>
            <a:off x="914400" y="1143000"/>
            <a:ext cx="46736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 xmlns:p14="http://schemas.microsoft.com/office/powerpoint/2010/main" val="1713193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ntent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BD0BB7F-782C-4521-A10D-31CD4DE6A811}" type="slidenum">
              <a:rPr lang="en-US" smtClean="0"/>
              <a:pPr/>
              <a:t>‹#›</a:t>
            </a:fld>
            <a:endParaRPr lang="en-US" dirty="0"/>
          </a:p>
        </p:txBody>
      </p:sp>
      <p:sp>
        <p:nvSpPr>
          <p:cNvPr id="9" name="Diagonal Stripe 8"/>
          <p:cNvSpPr/>
          <p:nvPr userDrawn="1"/>
        </p:nvSpPr>
        <p:spPr>
          <a:xfrm rot="10800000">
            <a:off x="8432800" y="4038600"/>
            <a:ext cx="3759200" cy="2819400"/>
          </a:xfrm>
          <a:prstGeom prst="diagStripe">
            <a:avLst>
              <a:gd name="adj" fmla="val 65830"/>
            </a:avLst>
          </a:prstGeom>
          <a:solidFill>
            <a:srgbClr val="DF4C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10" name="Diagonal Stripe 9"/>
          <p:cNvSpPr/>
          <p:nvPr userDrawn="1"/>
        </p:nvSpPr>
        <p:spPr>
          <a:xfrm rot="10800000">
            <a:off x="9855200" y="5105400"/>
            <a:ext cx="2336800" cy="1752600"/>
          </a:xfrm>
          <a:prstGeom prst="diagStripe">
            <a:avLst>
              <a:gd name="adj" fmla="val 74154"/>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11" name="Freeform 10"/>
          <p:cNvSpPr/>
          <p:nvPr userDrawn="1"/>
        </p:nvSpPr>
        <p:spPr>
          <a:xfrm flipH="1">
            <a:off x="10612581" y="5676900"/>
            <a:ext cx="1585768" cy="1181100"/>
          </a:xfrm>
          <a:custGeom>
            <a:avLst/>
            <a:gdLst>
              <a:gd name="connsiteX0" fmla="*/ 0 w 1184564"/>
              <a:gd name="connsiteY0" fmla="*/ 1447800 h 1447800"/>
              <a:gd name="connsiteX1" fmla="*/ 0 w 1184564"/>
              <a:gd name="connsiteY1" fmla="*/ 0 h 1447800"/>
              <a:gd name="connsiteX2" fmla="*/ 1184564 w 1184564"/>
              <a:gd name="connsiteY2" fmla="*/ 1447800 h 1447800"/>
              <a:gd name="connsiteX3" fmla="*/ 0 w 1184564"/>
              <a:gd name="connsiteY3" fmla="*/ 1447800 h 1447800"/>
              <a:gd name="connsiteX0" fmla="*/ 0 w 1184564"/>
              <a:gd name="connsiteY0" fmla="*/ 1143000 h 1143000"/>
              <a:gd name="connsiteX1" fmla="*/ 0 w 1184564"/>
              <a:gd name="connsiteY1" fmla="*/ 0 h 1143000"/>
              <a:gd name="connsiteX2" fmla="*/ 1184564 w 1184564"/>
              <a:gd name="connsiteY2" fmla="*/ 1143000 h 1143000"/>
              <a:gd name="connsiteX3" fmla="*/ 0 w 1184564"/>
              <a:gd name="connsiteY3" fmla="*/ 1143000 h 1143000"/>
              <a:gd name="connsiteX0" fmla="*/ 0 w 1184564"/>
              <a:gd name="connsiteY0" fmla="*/ 1219200 h 1219200"/>
              <a:gd name="connsiteX1" fmla="*/ 0 w 1184564"/>
              <a:gd name="connsiteY1" fmla="*/ 0 h 1219200"/>
              <a:gd name="connsiteX2" fmla="*/ 1184564 w 1184564"/>
              <a:gd name="connsiteY2" fmla="*/ 1219200 h 1219200"/>
              <a:gd name="connsiteX3" fmla="*/ 0 w 1184564"/>
              <a:gd name="connsiteY3" fmla="*/ 1219200 h 1219200"/>
              <a:gd name="connsiteX0" fmla="*/ 0 w 1184564"/>
              <a:gd name="connsiteY0" fmla="*/ 1219200 h 1219200"/>
              <a:gd name="connsiteX1" fmla="*/ 0 w 1184564"/>
              <a:gd name="connsiteY1" fmla="*/ 0 h 1219200"/>
              <a:gd name="connsiteX2" fmla="*/ 1184564 w 1184564"/>
              <a:gd name="connsiteY2" fmla="*/ 1219200 h 1219200"/>
              <a:gd name="connsiteX3" fmla="*/ 0 w 1184564"/>
              <a:gd name="connsiteY3" fmla="*/ 1219200 h 1219200"/>
              <a:gd name="connsiteX0" fmla="*/ 15240 w 1199804"/>
              <a:gd name="connsiteY0" fmla="*/ 1181100 h 1181100"/>
              <a:gd name="connsiteX1" fmla="*/ 0 w 1199804"/>
              <a:gd name="connsiteY1" fmla="*/ 0 h 1181100"/>
              <a:gd name="connsiteX2" fmla="*/ 1199804 w 1199804"/>
              <a:gd name="connsiteY2" fmla="*/ 1181100 h 1181100"/>
              <a:gd name="connsiteX3" fmla="*/ 15240 w 1199804"/>
              <a:gd name="connsiteY3" fmla="*/ 1181100 h 1181100"/>
              <a:gd name="connsiteX0" fmla="*/ 0 w 1184564"/>
              <a:gd name="connsiteY0" fmla="*/ 1219200 h 1219200"/>
              <a:gd name="connsiteX1" fmla="*/ 0 w 1184564"/>
              <a:gd name="connsiteY1" fmla="*/ 0 h 1219200"/>
              <a:gd name="connsiteX2" fmla="*/ 1184564 w 1184564"/>
              <a:gd name="connsiteY2" fmla="*/ 1219200 h 1219200"/>
              <a:gd name="connsiteX3" fmla="*/ 0 w 1184564"/>
              <a:gd name="connsiteY3" fmla="*/ 1219200 h 1219200"/>
              <a:gd name="connsiteX0" fmla="*/ 0 w 1184564"/>
              <a:gd name="connsiteY0" fmla="*/ 1143000 h 1143000"/>
              <a:gd name="connsiteX1" fmla="*/ 0 w 1184564"/>
              <a:gd name="connsiteY1" fmla="*/ 0 h 1143000"/>
              <a:gd name="connsiteX2" fmla="*/ 1184564 w 1184564"/>
              <a:gd name="connsiteY2" fmla="*/ 1143000 h 1143000"/>
              <a:gd name="connsiteX3" fmla="*/ 0 w 1184564"/>
              <a:gd name="connsiteY3" fmla="*/ 1143000 h 1143000"/>
              <a:gd name="connsiteX0" fmla="*/ 4762 w 1189326"/>
              <a:gd name="connsiteY0" fmla="*/ 1181100 h 1181100"/>
              <a:gd name="connsiteX1" fmla="*/ 0 w 1189326"/>
              <a:gd name="connsiteY1" fmla="*/ 0 h 1181100"/>
              <a:gd name="connsiteX2" fmla="*/ 1189326 w 1189326"/>
              <a:gd name="connsiteY2" fmla="*/ 1181100 h 1181100"/>
              <a:gd name="connsiteX3" fmla="*/ 4762 w 1189326"/>
              <a:gd name="connsiteY3" fmla="*/ 1181100 h 1181100"/>
            </a:gdLst>
            <a:ahLst/>
            <a:cxnLst>
              <a:cxn ang="0">
                <a:pos x="connsiteX0" y="connsiteY0"/>
              </a:cxn>
              <a:cxn ang="0">
                <a:pos x="connsiteX1" y="connsiteY1"/>
              </a:cxn>
              <a:cxn ang="0">
                <a:pos x="connsiteX2" y="connsiteY2"/>
              </a:cxn>
              <a:cxn ang="0">
                <a:pos x="connsiteX3" y="connsiteY3"/>
              </a:cxn>
            </a:cxnLst>
            <a:rect l="l" t="t" r="r" b="b"/>
            <a:pathLst>
              <a:path w="1189326" h="1181100">
                <a:moveTo>
                  <a:pt x="4762" y="1181100"/>
                </a:moveTo>
                <a:cubicBezTo>
                  <a:pt x="3175" y="787400"/>
                  <a:pt x="1587" y="393700"/>
                  <a:pt x="0" y="0"/>
                </a:cubicBezTo>
                <a:lnTo>
                  <a:pt x="1189326" y="1181100"/>
                </a:lnTo>
                <a:lnTo>
                  <a:pt x="4762" y="118110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Text Placeholder 2"/>
          <p:cNvSpPr>
            <a:spLocks noGrp="1"/>
          </p:cNvSpPr>
          <p:nvPr>
            <p:ph idx="1"/>
          </p:nvPr>
        </p:nvSpPr>
        <p:spPr>
          <a:xfrm>
            <a:off x="895048" y="1626327"/>
            <a:ext cx="9976152" cy="4525963"/>
          </a:xfrm>
          <a:prstGeom prst="rect">
            <a:avLst/>
          </a:prstGeom>
        </p:spPr>
        <p:txBody>
          <a:bodyPr vert="horz" lIns="91440" tIns="45720" rIns="91440" bIns="45720" rtlCol="0">
            <a:normAutofit/>
          </a:bodyPr>
          <a:lstStyle/>
          <a:p>
            <a:pPr lvl="0"/>
            <a:r>
              <a:rPr lang="en-US"/>
              <a:t>Click to edit Master text styles</a:t>
            </a:r>
          </a:p>
        </p:txBody>
      </p:sp>
      <p:sp>
        <p:nvSpPr>
          <p:cNvPr id="13" name="Rectangle 12"/>
          <p:cNvSpPr/>
          <p:nvPr userDrawn="1"/>
        </p:nvSpPr>
        <p:spPr>
          <a:xfrm>
            <a:off x="0" y="1219200"/>
            <a:ext cx="10871200" cy="152400"/>
          </a:xfrm>
          <a:prstGeom prst="rect">
            <a:avLst/>
          </a:prstGeom>
          <a:solidFill>
            <a:srgbClr val="DF4C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Title Placeholder 1"/>
          <p:cNvSpPr>
            <a:spLocks noGrp="1"/>
          </p:cNvSpPr>
          <p:nvPr>
            <p:ph type="title"/>
          </p:nvPr>
        </p:nvSpPr>
        <p:spPr>
          <a:xfrm>
            <a:off x="812800" y="248512"/>
            <a:ext cx="100584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Tree>
    <p:extLst>
      <p:ext uri="{BB962C8B-B14F-4D97-AF65-F5344CB8AC3E}">
        <p14:creationId xmlns="" xmlns:p14="http://schemas.microsoft.com/office/powerpoint/2010/main" val="18232581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F712C74C-5374-45E4-B582-9F66B866FB56}" type="datetimeFigureOut">
              <a:rPr lang="en-US" smtClean="0"/>
              <a:pPr/>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A1B3CF-A36F-4CD9-91ED-7963A2098BC6}" type="slidenum">
              <a:rPr lang="en-US" smtClean="0"/>
              <a:pPr/>
              <a:t>‹#›</a:t>
            </a:fld>
            <a:endParaRPr lang="en-US"/>
          </a:p>
        </p:txBody>
      </p:sp>
    </p:spTree>
    <p:extLst>
      <p:ext uri="{BB962C8B-B14F-4D97-AF65-F5344CB8AC3E}">
        <p14:creationId xmlns="" xmlns:p14="http://schemas.microsoft.com/office/powerpoint/2010/main" val="381767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pic>
        <p:nvPicPr>
          <p:cNvPr id="9" name="Picture 2" descr="https://www.altushost.com/wp-content/uploads/2016/07/image05.jpg"/>
          <p:cNvPicPr>
            <a:picLocks noChangeAspect="1" noChangeArrowheads="1"/>
          </p:cNvPicPr>
          <p:nvPr userDrawn="1"/>
        </p:nvPicPr>
        <p:blipFill>
          <a:blip r:embed="rId2" cstate="print"/>
          <a:stretch>
            <a:fillRect/>
          </a:stretch>
        </p:blipFill>
        <p:spPr bwMode="auto">
          <a:xfrm>
            <a:off x="-33851" y="2269"/>
            <a:ext cx="12217507" cy="6855731"/>
          </a:xfrm>
          <a:prstGeom prst="rect">
            <a:avLst/>
          </a:prstGeom>
          <a:noFill/>
        </p:spPr>
      </p:pic>
      <p:sp>
        <p:nvSpPr>
          <p:cNvPr id="12" name="Rectangle 11"/>
          <p:cNvSpPr/>
          <p:nvPr userDrawn="1"/>
        </p:nvSpPr>
        <p:spPr>
          <a:xfrm>
            <a:off x="-13063" y="0"/>
            <a:ext cx="12192000" cy="6858000"/>
          </a:xfrm>
          <a:prstGeom prst="rect">
            <a:avLst/>
          </a:prstGeom>
          <a:solidFill>
            <a:srgbClr val="1E2232">
              <a:alpha val="8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Title 1"/>
          <p:cNvSpPr>
            <a:spLocks noGrp="1"/>
          </p:cNvSpPr>
          <p:nvPr>
            <p:ph type="title" hasCustomPrompt="1"/>
          </p:nvPr>
        </p:nvSpPr>
        <p:spPr>
          <a:xfrm>
            <a:off x="1117600" y="2590800"/>
            <a:ext cx="10769600" cy="1524000"/>
          </a:xfrm>
          <a:prstGeom prst="rect">
            <a:avLst/>
          </a:prstGeom>
        </p:spPr>
        <p:txBody>
          <a:bodyPr/>
          <a:lstStyle>
            <a:lvl1pPr>
              <a:lnSpc>
                <a:spcPts val="3000"/>
              </a:lnSpc>
              <a:defRPr b="0">
                <a:solidFill>
                  <a:schemeClr val="bg1"/>
                </a:solidFill>
              </a:defRPr>
            </a:lvl1pPr>
          </a:lstStyle>
          <a:p>
            <a:r>
              <a:rPr lang="en-US" dirty="0"/>
              <a:t>CLICK TO EDIT </a:t>
            </a:r>
            <a:br>
              <a:rPr lang="en-US" dirty="0"/>
            </a:br>
            <a:r>
              <a:rPr lang="en-US" dirty="0"/>
              <a:t>MASTER TITLE STYLE</a:t>
            </a:r>
          </a:p>
        </p:txBody>
      </p:sp>
      <p:cxnSp>
        <p:nvCxnSpPr>
          <p:cNvPr id="14" name="Straight Connector 13"/>
          <p:cNvCxnSpPr/>
          <p:nvPr userDrawn="1"/>
        </p:nvCxnSpPr>
        <p:spPr>
          <a:xfrm>
            <a:off x="1117600" y="4267200"/>
            <a:ext cx="10668000" cy="0"/>
          </a:xfrm>
          <a:prstGeom prst="line">
            <a:avLst/>
          </a:prstGeom>
          <a:ln>
            <a:solidFill>
              <a:srgbClr val="DF4C18"/>
            </a:solidFill>
          </a:ln>
        </p:spPr>
        <p:style>
          <a:lnRef idx="1">
            <a:schemeClr val="accent1"/>
          </a:lnRef>
          <a:fillRef idx="0">
            <a:schemeClr val="accent1"/>
          </a:fillRef>
          <a:effectRef idx="0">
            <a:schemeClr val="accent1"/>
          </a:effectRef>
          <a:fontRef idx="minor">
            <a:schemeClr val="tx1"/>
          </a:fontRef>
        </p:style>
      </p:cxnSp>
      <p:sp>
        <p:nvSpPr>
          <p:cNvPr id="15" name="Subtitle 2"/>
          <p:cNvSpPr>
            <a:spLocks noGrp="1"/>
          </p:cNvSpPr>
          <p:nvPr>
            <p:ph type="subTitle" idx="1"/>
          </p:nvPr>
        </p:nvSpPr>
        <p:spPr>
          <a:xfrm>
            <a:off x="1117600" y="4495800"/>
            <a:ext cx="8432800" cy="1752600"/>
          </a:xfrm>
        </p:spPr>
        <p:txBody>
          <a:bodyPr/>
          <a:lstStyle>
            <a:lvl1pPr marL="0" indent="0" algn="l">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pic>
        <p:nvPicPr>
          <p:cNvPr id="16" name="Picture 2" descr="D:\ASindhu\Clients\Existing\TDT\Corporate Template\DATA TEAM- logo2.png"/>
          <p:cNvPicPr>
            <a:picLocks noChangeAspect="1" noChangeArrowheads="1"/>
          </p:cNvPicPr>
          <p:nvPr userDrawn="1"/>
        </p:nvPicPr>
        <p:blipFill>
          <a:blip r:embed="rId3" cstate="print">
            <a:extLst>
              <a:ext uri="{28A0092B-C50C-407E-A947-70E740481C1C}">
                <a14:useLocalDpi xmlns="" xmlns:a14="http://schemas.microsoft.com/office/drawing/2010/main" val="0"/>
              </a:ext>
            </a:extLst>
          </a:blip>
          <a:stretch>
            <a:fillRect/>
          </a:stretch>
        </p:blipFill>
        <p:spPr bwMode="auto">
          <a:xfrm>
            <a:off x="10871201" y="6182855"/>
            <a:ext cx="939001" cy="546425"/>
          </a:xfrm>
          <a:prstGeom prst="rect">
            <a:avLst/>
          </a:prstGeom>
          <a:extLst>
            <a:ext uri="{909E8E84-426E-40dd-AFC4-6F175D3DCCD1}">
              <a14:hiddenFill xmlns:a14="http://schemas.microsoft.com/office/drawing/2010/main" xmlns="">
                <a:solidFill>
                  <a:srgbClr val="FFFFFF"/>
                </a:solidFill>
              </a14:hiddenFill>
            </a:ext>
          </a:extLst>
        </p:spPr>
      </p:pic>
    </p:spTree>
    <p:extLst>
      <p:ext uri="{BB962C8B-B14F-4D97-AF65-F5344CB8AC3E}">
        <p14:creationId xmlns="" xmlns:p14="http://schemas.microsoft.com/office/powerpoint/2010/main" val="2589862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9" name="Picture 2" descr="https://www.altushost.com/wp-content/uploads/2016/07/image05.jpg"/>
          <p:cNvPicPr>
            <a:picLocks noChangeAspect="1" noChangeArrowheads="1"/>
          </p:cNvPicPr>
          <p:nvPr userDrawn="1"/>
        </p:nvPicPr>
        <p:blipFill>
          <a:blip r:embed="rId2" cstate="print"/>
          <a:stretch>
            <a:fillRect/>
          </a:stretch>
        </p:blipFill>
        <p:spPr bwMode="auto">
          <a:xfrm>
            <a:off x="-33851" y="2269"/>
            <a:ext cx="12217507" cy="6855731"/>
          </a:xfrm>
          <a:prstGeom prst="rect">
            <a:avLst/>
          </a:prstGeom>
          <a:noFill/>
        </p:spPr>
      </p:pic>
      <p:sp>
        <p:nvSpPr>
          <p:cNvPr id="13" name="Rectangle 12"/>
          <p:cNvSpPr/>
          <p:nvPr userDrawn="1"/>
        </p:nvSpPr>
        <p:spPr>
          <a:xfrm>
            <a:off x="-38704" y="0"/>
            <a:ext cx="6206712" cy="6858000"/>
          </a:xfrm>
          <a:prstGeom prst="rect">
            <a:avLst/>
          </a:prstGeom>
          <a:solidFill>
            <a:srgbClr val="DF4C18">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Title 1"/>
          <p:cNvSpPr>
            <a:spLocks noGrp="1"/>
          </p:cNvSpPr>
          <p:nvPr>
            <p:ph type="title"/>
          </p:nvPr>
        </p:nvSpPr>
        <p:spPr>
          <a:xfrm>
            <a:off x="6528048" y="4077072"/>
            <a:ext cx="5498178" cy="1235224"/>
          </a:xfrm>
          <a:prstGeom prst="rect">
            <a:avLst/>
          </a:prstGeom>
        </p:spPr>
        <p:txBody>
          <a:bodyPr/>
          <a:lstStyle>
            <a:lvl1pPr>
              <a:lnSpc>
                <a:spcPts val="3000"/>
              </a:lnSpc>
              <a:defRPr b="0">
                <a:solidFill>
                  <a:schemeClr val="bg1"/>
                </a:solidFill>
              </a:defRPr>
            </a:lvl1pPr>
          </a:lstStyle>
          <a:p>
            <a:endParaRPr lang="en-US" dirty="0"/>
          </a:p>
        </p:txBody>
      </p:sp>
      <p:sp>
        <p:nvSpPr>
          <p:cNvPr id="17" name="Rectangle 16"/>
          <p:cNvSpPr/>
          <p:nvPr userDrawn="1"/>
        </p:nvSpPr>
        <p:spPr>
          <a:xfrm>
            <a:off x="6168008" y="1"/>
            <a:ext cx="6023992" cy="6858000"/>
          </a:xfrm>
          <a:prstGeom prst="rect">
            <a:avLst/>
          </a:prstGeom>
          <a:solidFill>
            <a:srgbClr val="1E2232">
              <a:alpha val="8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8" name="Picture 2" descr="D:\ASindhu\Clients\Existing\TDT\Corporate Template\DATA TEAM- logo2.png"/>
          <p:cNvPicPr>
            <a:picLocks noChangeAspect="1" noChangeArrowheads="1"/>
          </p:cNvPicPr>
          <p:nvPr userDrawn="1"/>
        </p:nvPicPr>
        <p:blipFill>
          <a:blip r:embed="rId3" cstate="print">
            <a:extLst>
              <a:ext uri="{28A0092B-C50C-407E-A947-70E740481C1C}">
                <a14:useLocalDpi xmlns="" xmlns:a14="http://schemas.microsoft.com/office/drawing/2010/main" val="0"/>
              </a:ext>
            </a:extLst>
          </a:blip>
          <a:stretch>
            <a:fillRect/>
          </a:stretch>
        </p:blipFill>
        <p:spPr bwMode="auto">
          <a:xfrm>
            <a:off x="10871201" y="6182855"/>
            <a:ext cx="939001" cy="546425"/>
          </a:xfrm>
          <a:prstGeom prst="rect">
            <a:avLst/>
          </a:prstGeom>
          <a:extLst>
            <a:ext uri="{909E8E84-426E-40dd-AFC4-6F175D3DCCD1}">
              <a14:hiddenFill xmlns:a14="http://schemas.microsoft.com/office/drawing/2010/main" xmlns="">
                <a:solidFill>
                  <a:srgbClr val="FFFFFF"/>
                </a:solidFill>
              </a14:hiddenFill>
            </a:ext>
          </a:extLst>
        </p:spPr>
      </p:pic>
      <p:sp>
        <p:nvSpPr>
          <p:cNvPr id="16" name="Subtitle 2"/>
          <p:cNvSpPr>
            <a:spLocks noGrp="1"/>
          </p:cNvSpPr>
          <p:nvPr>
            <p:ph type="subTitle" idx="1"/>
          </p:nvPr>
        </p:nvSpPr>
        <p:spPr>
          <a:xfrm>
            <a:off x="593427" y="1826259"/>
            <a:ext cx="5054352" cy="3921279"/>
          </a:xfrm>
        </p:spPr>
        <p:txBody>
          <a:bodyPr/>
          <a:lstStyle>
            <a:lvl1pPr marL="0" indent="0" algn="l">
              <a:buNone/>
              <a:defRPr>
                <a:solidFill>
                  <a:schemeClr val="bg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 xmlns:p14="http://schemas.microsoft.com/office/powerpoint/2010/main" val="117404114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sultant_Profiles">
    <p:spTree>
      <p:nvGrpSpPr>
        <p:cNvPr id="1" name=""/>
        <p:cNvGrpSpPr/>
        <p:nvPr/>
      </p:nvGrpSpPr>
      <p:grpSpPr>
        <a:xfrm>
          <a:off x="0" y="0"/>
          <a:ext cx="0" cy="0"/>
          <a:chOff x="0" y="0"/>
          <a:chExt cx="0" cy="0"/>
        </a:xfrm>
      </p:grpSpPr>
      <p:pic>
        <p:nvPicPr>
          <p:cNvPr id="9" name="Picture 2" descr="https://www.altushost.com/wp-content/uploads/2016/07/image05.jpg"/>
          <p:cNvPicPr>
            <a:picLocks noChangeAspect="1" noChangeArrowheads="1"/>
          </p:cNvPicPr>
          <p:nvPr userDrawn="1"/>
        </p:nvPicPr>
        <p:blipFill>
          <a:blip r:embed="rId2" cstate="print"/>
          <a:stretch>
            <a:fillRect/>
          </a:stretch>
        </p:blipFill>
        <p:spPr bwMode="auto">
          <a:xfrm>
            <a:off x="-33851" y="2269"/>
            <a:ext cx="12217507" cy="6855731"/>
          </a:xfrm>
          <a:prstGeom prst="rect">
            <a:avLst/>
          </a:prstGeom>
          <a:noFill/>
        </p:spPr>
      </p:pic>
      <p:sp>
        <p:nvSpPr>
          <p:cNvPr id="13" name="Rectangle 12"/>
          <p:cNvSpPr/>
          <p:nvPr userDrawn="1"/>
        </p:nvSpPr>
        <p:spPr>
          <a:xfrm>
            <a:off x="0" y="0"/>
            <a:ext cx="12183656" cy="1412776"/>
          </a:xfrm>
          <a:prstGeom prst="rect">
            <a:avLst/>
          </a:prstGeom>
          <a:solidFill>
            <a:srgbClr val="DF4C18">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Rectangle 16"/>
          <p:cNvSpPr/>
          <p:nvPr userDrawn="1"/>
        </p:nvSpPr>
        <p:spPr>
          <a:xfrm>
            <a:off x="0" y="1412775"/>
            <a:ext cx="12192000" cy="5445225"/>
          </a:xfrm>
          <a:prstGeom prst="rect">
            <a:avLst/>
          </a:prstGeom>
          <a:solidFill>
            <a:srgbClr val="1E2232">
              <a:alpha val="8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8" name="Picture 2" descr="D:\ASindhu\Clients\Existing\TDT\Corporate Template\DATA TEAM- logo2.png"/>
          <p:cNvPicPr>
            <a:picLocks noChangeAspect="1" noChangeArrowheads="1"/>
          </p:cNvPicPr>
          <p:nvPr userDrawn="1"/>
        </p:nvPicPr>
        <p:blipFill>
          <a:blip r:embed="rId3" cstate="print">
            <a:extLst>
              <a:ext uri="{28A0092B-C50C-407E-A947-70E740481C1C}">
                <a14:useLocalDpi xmlns="" xmlns:a14="http://schemas.microsoft.com/office/drawing/2010/main" val="0"/>
              </a:ext>
            </a:extLst>
          </a:blip>
          <a:stretch>
            <a:fillRect/>
          </a:stretch>
        </p:blipFill>
        <p:spPr bwMode="auto">
          <a:xfrm>
            <a:off x="10871201" y="6182855"/>
            <a:ext cx="939001" cy="546425"/>
          </a:xfrm>
          <a:prstGeom prst="rect">
            <a:avLst/>
          </a:prstGeom>
          <a:extLst>
            <a:ext uri="{909E8E84-426E-40dd-AFC4-6F175D3DCCD1}">
              <a14:hiddenFill xmlns:a14="http://schemas.microsoft.com/office/drawing/2010/main" xmlns="">
                <a:solidFill>
                  <a:srgbClr val="FFFFFF"/>
                </a:solidFill>
              </a14:hiddenFill>
            </a:ext>
          </a:extLst>
        </p:spPr>
      </p:pic>
      <p:sp>
        <p:nvSpPr>
          <p:cNvPr id="14" name="Title 1"/>
          <p:cNvSpPr>
            <a:spLocks noGrp="1"/>
          </p:cNvSpPr>
          <p:nvPr>
            <p:ph type="title"/>
          </p:nvPr>
        </p:nvSpPr>
        <p:spPr>
          <a:xfrm>
            <a:off x="263352" y="136904"/>
            <a:ext cx="11546850" cy="1122931"/>
          </a:xfrm>
          <a:prstGeom prst="rect">
            <a:avLst/>
          </a:prstGeom>
        </p:spPr>
        <p:txBody>
          <a:bodyPr/>
          <a:lstStyle>
            <a:lvl1pPr>
              <a:lnSpc>
                <a:spcPts val="3000"/>
              </a:lnSpc>
              <a:defRPr b="0">
                <a:solidFill>
                  <a:schemeClr val="bg1"/>
                </a:solidFill>
              </a:defRPr>
            </a:lvl1pPr>
          </a:lstStyle>
          <a:p>
            <a:endParaRPr lang="en-US" dirty="0"/>
          </a:p>
        </p:txBody>
      </p:sp>
      <p:sp>
        <p:nvSpPr>
          <p:cNvPr id="3" name="Content Placeholder 2"/>
          <p:cNvSpPr>
            <a:spLocks noGrp="1"/>
          </p:cNvSpPr>
          <p:nvPr>
            <p:ph sz="quarter" idx="10"/>
          </p:nvPr>
        </p:nvSpPr>
        <p:spPr>
          <a:xfrm>
            <a:off x="263525" y="1969222"/>
            <a:ext cx="3168650" cy="392807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2"/>
          <p:cNvSpPr>
            <a:spLocks noGrp="1"/>
          </p:cNvSpPr>
          <p:nvPr>
            <p:ph sz="quarter" idx="11"/>
          </p:nvPr>
        </p:nvSpPr>
        <p:spPr>
          <a:xfrm>
            <a:off x="4452452" y="1969221"/>
            <a:ext cx="3168650" cy="392807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2"/>
          <p:cNvSpPr>
            <a:spLocks noGrp="1"/>
          </p:cNvSpPr>
          <p:nvPr>
            <p:ph sz="quarter" idx="12"/>
          </p:nvPr>
        </p:nvSpPr>
        <p:spPr>
          <a:xfrm>
            <a:off x="8609926" y="1969220"/>
            <a:ext cx="3168650" cy="392807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22186247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alf image layou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BD0BB7F-782C-4521-A10D-31CD4DE6A811}" type="slidenum">
              <a:rPr lang="en-US" smtClean="0"/>
              <a:pPr/>
              <a:t>‹#›</a:t>
            </a:fld>
            <a:endParaRPr lang="en-US" dirty="0"/>
          </a:p>
        </p:txBody>
      </p:sp>
      <p:pic>
        <p:nvPicPr>
          <p:cNvPr id="7" name="Picture 2" descr="https://www.altushost.com/wp-content/uploads/2016/07/image05.jpg"/>
          <p:cNvPicPr>
            <a:picLocks noChangeAspect="1" noChangeArrowheads="1"/>
          </p:cNvPicPr>
          <p:nvPr userDrawn="1"/>
        </p:nvPicPr>
        <p:blipFill>
          <a:blip r:embed="rId2" cstate="print"/>
          <a:srcRect l="49990"/>
          <a:stretch>
            <a:fillRect/>
          </a:stretch>
        </p:blipFill>
        <p:spPr bwMode="auto">
          <a:xfrm>
            <a:off x="6081877" y="2269"/>
            <a:ext cx="6110123" cy="6855731"/>
          </a:xfrm>
          <a:prstGeom prst="rect">
            <a:avLst/>
          </a:prstGeom>
          <a:noFill/>
        </p:spPr>
      </p:pic>
      <p:sp>
        <p:nvSpPr>
          <p:cNvPr id="8" name="Rectangle 7"/>
          <p:cNvSpPr/>
          <p:nvPr userDrawn="1"/>
        </p:nvSpPr>
        <p:spPr>
          <a:xfrm>
            <a:off x="6083299" y="4419600"/>
            <a:ext cx="6108700" cy="1676400"/>
          </a:xfrm>
          <a:prstGeom prst="rect">
            <a:avLst/>
          </a:prstGeom>
          <a:solidFill>
            <a:srgbClr val="DF4C18">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Title 1"/>
          <p:cNvSpPr>
            <a:spLocks noGrp="1"/>
          </p:cNvSpPr>
          <p:nvPr>
            <p:ph type="title" hasCustomPrompt="1"/>
          </p:nvPr>
        </p:nvSpPr>
        <p:spPr>
          <a:xfrm>
            <a:off x="6560456" y="4724400"/>
            <a:ext cx="5326744" cy="1143000"/>
          </a:xfrm>
          <a:prstGeom prst="rect">
            <a:avLst/>
          </a:prstGeom>
        </p:spPr>
        <p:txBody>
          <a:bodyPr>
            <a:normAutofit/>
          </a:bodyPr>
          <a:lstStyle>
            <a:lvl1pPr>
              <a:lnSpc>
                <a:spcPts val="2025"/>
              </a:lnSpc>
              <a:defRPr sz="2800" b="0">
                <a:solidFill>
                  <a:schemeClr val="bg1"/>
                </a:solidFill>
              </a:defRPr>
            </a:lvl1pPr>
          </a:lstStyle>
          <a:p>
            <a:r>
              <a:rPr lang="en-US" dirty="0"/>
              <a:t>CLICK TO EDIT MASTER </a:t>
            </a:r>
            <a:br>
              <a:rPr lang="en-US" dirty="0"/>
            </a:br>
            <a:r>
              <a:rPr lang="en-US" dirty="0"/>
              <a:t>TITLE STYLE</a:t>
            </a:r>
          </a:p>
        </p:txBody>
      </p:sp>
      <p:sp>
        <p:nvSpPr>
          <p:cNvPr id="16" name="Content Placeholder 15"/>
          <p:cNvSpPr>
            <a:spLocks noGrp="1"/>
          </p:cNvSpPr>
          <p:nvPr>
            <p:ph sz="quarter" idx="13"/>
          </p:nvPr>
        </p:nvSpPr>
        <p:spPr>
          <a:xfrm>
            <a:off x="914400" y="1143000"/>
            <a:ext cx="46736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2" descr="D:\ASindhu\Clients\Existing\TDT\Corporate Template\DATA TEAM- logo2.png"/>
          <p:cNvPicPr>
            <a:picLocks noChangeAspect="1" noChangeArrowheads="1"/>
          </p:cNvPicPr>
          <p:nvPr userDrawn="1"/>
        </p:nvPicPr>
        <p:blipFill>
          <a:blip r:embed="rId3" cstate="print">
            <a:extLst>
              <a:ext uri="{28A0092B-C50C-407E-A947-70E740481C1C}">
                <a14:useLocalDpi xmlns="" xmlns:a14="http://schemas.microsoft.com/office/drawing/2010/main" val="0"/>
              </a:ext>
            </a:extLst>
          </a:blip>
          <a:stretch>
            <a:fillRect/>
          </a:stretch>
        </p:blipFill>
        <p:spPr bwMode="auto">
          <a:xfrm>
            <a:off x="10871201" y="6182855"/>
            <a:ext cx="939001" cy="546425"/>
          </a:xfrm>
          <a:prstGeom prst="rect">
            <a:avLst/>
          </a:prstGeom>
          <a:extLst>
            <a:ext uri="{909E8E84-426E-40dd-AFC4-6F175D3DCCD1}">
              <a14:hiddenFill xmlns:a14="http://schemas.microsoft.com/office/drawing/2010/main" xmlns="">
                <a:solidFill>
                  <a:srgbClr val="FFFFFF"/>
                </a:solidFill>
              </a14:hiddenFill>
            </a:ext>
          </a:extLst>
        </p:spPr>
      </p:pic>
    </p:spTree>
    <p:extLst>
      <p:ext uri="{BB962C8B-B14F-4D97-AF65-F5344CB8AC3E}">
        <p14:creationId xmlns="" xmlns:p14="http://schemas.microsoft.com/office/powerpoint/2010/main" val="219775006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BD0BB7F-782C-4521-A10D-31CD4DE6A811}" type="slidenum">
              <a:rPr lang="en-US" smtClean="0"/>
              <a:pPr/>
              <a:t>‹#›</a:t>
            </a:fld>
            <a:endParaRPr lang="en-US" dirty="0"/>
          </a:p>
        </p:txBody>
      </p:sp>
      <p:sp>
        <p:nvSpPr>
          <p:cNvPr id="9" name="Diagonal Stripe 8"/>
          <p:cNvSpPr/>
          <p:nvPr userDrawn="1"/>
        </p:nvSpPr>
        <p:spPr>
          <a:xfrm rot="10800000">
            <a:off x="8432800" y="4038600"/>
            <a:ext cx="3759200" cy="2819400"/>
          </a:xfrm>
          <a:prstGeom prst="diagStripe">
            <a:avLst>
              <a:gd name="adj" fmla="val 65830"/>
            </a:avLst>
          </a:prstGeom>
          <a:solidFill>
            <a:srgbClr val="DF4C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10" name="Diagonal Stripe 9"/>
          <p:cNvSpPr/>
          <p:nvPr userDrawn="1"/>
        </p:nvSpPr>
        <p:spPr>
          <a:xfrm rot="10800000">
            <a:off x="9855200" y="5105400"/>
            <a:ext cx="2336800" cy="1752600"/>
          </a:xfrm>
          <a:prstGeom prst="diagStripe">
            <a:avLst>
              <a:gd name="adj" fmla="val 74154"/>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11" name="Freeform 10"/>
          <p:cNvSpPr/>
          <p:nvPr userDrawn="1"/>
        </p:nvSpPr>
        <p:spPr>
          <a:xfrm flipH="1">
            <a:off x="10612581" y="5676900"/>
            <a:ext cx="1585768" cy="1181100"/>
          </a:xfrm>
          <a:custGeom>
            <a:avLst/>
            <a:gdLst>
              <a:gd name="connsiteX0" fmla="*/ 0 w 1184564"/>
              <a:gd name="connsiteY0" fmla="*/ 1447800 h 1447800"/>
              <a:gd name="connsiteX1" fmla="*/ 0 w 1184564"/>
              <a:gd name="connsiteY1" fmla="*/ 0 h 1447800"/>
              <a:gd name="connsiteX2" fmla="*/ 1184564 w 1184564"/>
              <a:gd name="connsiteY2" fmla="*/ 1447800 h 1447800"/>
              <a:gd name="connsiteX3" fmla="*/ 0 w 1184564"/>
              <a:gd name="connsiteY3" fmla="*/ 1447800 h 1447800"/>
              <a:gd name="connsiteX0" fmla="*/ 0 w 1184564"/>
              <a:gd name="connsiteY0" fmla="*/ 1143000 h 1143000"/>
              <a:gd name="connsiteX1" fmla="*/ 0 w 1184564"/>
              <a:gd name="connsiteY1" fmla="*/ 0 h 1143000"/>
              <a:gd name="connsiteX2" fmla="*/ 1184564 w 1184564"/>
              <a:gd name="connsiteY2" fmla="*/ 1143000 h 1143000"/>
              <a:gd name="connsiteX3" fmla="*/ 0 w 1184564"/>
              <a:gd name="connsiteY3" fmla="*/ 1143000 h 1143000"/>
              <a:gd name="connsiteX0" fmla="*/ 0 w 1184564"/>
              <a:gd name="connsiteY0" fmla="*/ 1219200 h 1219200"/>
              <a:gd name="connsiteX1" fmla="*/ 0 w 1184564"/>
              <a:gd name="connsiteY1" fmla="*/ 0 h 1219200"/>
              <a:gd name="connsiteX2" fmla="*/ 1184564 w 1184564"/>
              <a:gd name="connsiteY2" fmla="*/ 1219200 h 1219200"/>
              <a:gd name="connsiteX3" fmla="*/ 0 w 1184564"/>
              <a:gd name="connsiteY3" fmla="*/ 1219200 h 1219200"/>
              <a:gd name="connsiteX0" fmla="*/ 0 w 1184564"/>
              <a:gd name="connsiteY0" fmla="*/ 1219200 h 1219200"/>
              <a:gd name="connsiteX1" fmla="*/ 0 w 1184564"/>
              <a:gd name="connsiteY1" fmla="*/ 0 h 1219200"/>
              <a:gd name="connsiteX2" fmla="*/ 1184564 w 1184564"/>
              <a:gd name="connsiteY2" fmla="*/ 1219200 h 1219200"/>
              <a:gd name="connsiteX3" fmla="*/ 0 w 1184564"/>
              <a:gd name="connsiteY3" fmla="*/ 1219200 h 1219200"/>
              <a:gd name="connsiteX0" fmla="*/ 15240 w 1199804"/>
              <a:gd name="connsiteY0" fmla="*/ 1181100 h 1181100"/>
              <a:gd name="connsiteX1" fmla="*/ 0 w 1199804"/>
              <a:gd name="connsiteY1" fmla="*/ 0 h 1181100"/>
              <a:gd name="connsiteX2" fmla="*/ 1199804 w 1199804"/>
              <a:gd name="connsiteY2" fmla="*/ 1181100 h 1181100"/>
              <a:gd name="connsiteX3" fmla="*/ 15240 w 1199804"/>
              <a:gd name="connsiteY3" fmla="*/ 1181100 h 1181100"/>
              <a:gd name="connsiteX0" fmla="*/ 0 w 1184564"/>
              <a:gd name="connsiteY0" fmla="*/ 1219200 h 1219200"/>
              <a:gd name="connsiteX1" fmla="*/ 0 w 1184564"/>
              <a:gd name="connsiteY1" fmla="*/ 0 h 1219200"/>
              <a:gd name="connsiteX2" fmla="*/ 1184564 w 1184564"/>
              <a:gd name="connsiteY2" fmla="*/ 1219200 h 1219200"/>
              <a:gd name="connsiteX3" fmla="*/ 0 w 1184564"/>
              <a:gd name="connsiteY3" fmla="*/ 1219200 h 1219200"/>
              <a:gd name="connsiteX0" fmla="*/ 0 w 1184564"/>
              <a:gd name="connsiteY0" fmla="*/ 1143000 h 1143000"/>
              <a:gd name="connsiteX1" fmla="*/ 0 w 1184564"/>
              <a:gd name="connsiteY1" fmla="*/ 0 h 1143000"/>
              <a:gd name="connsiteX2" fmla="*/ 1184564 w 1184564"/>
              <a:gd name="connsiteY2" fmla="*/ 1143000 h 1143000"/>
              <a:gd name="connsiteX3" fmla="*/ 0 w 1184564"/>
              <a:gd name="connsiteY3" fmla="*/ 1143000 h 1143000"/>
              <a:gd name="connsiteX0" fmla="*/ 4762 w 1189326"/>
              <a:gd name="connsiteY0" fmla="*/ 1181100 h 1181100"/>
              <a:gd name="connsiteX1" fmla="*/ 0 w 1189326"/>
              <a:gd name="connsiteY1" fmla="*/ 0 h 1181100"/>
              <a:gd name="connsiteX2" fmla="*/ 1189326 w 1189326"/>
              <a:gd name="connsiteY2" fmla="*/ 1181100 h 1181100"/>
              <a:gd name="connsiteX3" fmla="*/ 4762 w 1189326"/>
              <a:gd name="connsiteY3" fmla="*/ 1181100 h 1181100"/>
            </a:gdLst>
            <a:ahLst/>
            <a:cxnLst>
              <a:cxn ang="0">
                <a:pos x="connsiteX0" y="connsiteY0"/>
              </a:cxn>
              <a:cxn ang="0">
                <a:pos x="connsiteX1" y="connsiteY1"/>
              </a:cxn>
              <a:cxn ang="0">
                <a:pos x="connsiteX2" y="connsiteY2"/>
              </a:cxn>
              <a:cxn ang="0">
                <a:pos x="connsiteX3" y="connsiteY3"/>
              </a:cxn>
            </a:cxnLst>
            <a:rect l="l" t="t" r="r" b="b"/>
            <a:pathLst>
              <a:path w="1189326" h="1181100">
                <a:moveTo>
                  <a:pt x="4762" y="1181100"/>
                </a:moveTo>
                <a:cubicBezTo>
                  <a:pt x="3175" y="787400"/>
                  <a:pt x="1587" y="393700"/>
                  <a:pt x="0" y="0"/>
                </a:cubicBezTo>
                <a:lnTo>
                  <a:pt x="1189326" y="1181100"/>
                </a:lnTo>
                <a:lnTo>
                  <a:pt x="4762" y="118110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Text Placeholder 2"/>
          <p:cNvSpPr>
            <a:spLocks noGrp="1"/>
          </p:cNvSpPr>
          <p:nvPr>
            <p:ph idx="1"/>
          </p:nvPr>
        </p:nvSpPr>
        <p:spPr>
          <a:xfrm>
            <a:off x="895048" y="1600203"/>
            <a:ext cx="10890552" cy="4525963"/>
          </a:xfrm>
          <a:prstGeom prst="rect">
            <a:avLst/>
          </a:prstGeom>
        </p:spPr>
        <p:txBody>
          <a:bodyPr vert="horz" lIns="91440" tIns="45720" rIns="91440" bIns="45720" rtlCol="0">
            <a:normAutofit/>
          </a:bodyPr>
          <a:lstStyle/>
          <a:p>
            <a:pPr lvl="0"/>
            <a:r>
              <a:rPr lang="en-US"/>
              <a:t>Click to edit Master text styles</a:t>
            </a:r>
          </a:p>
        </p:txBody>
      </p:sp>
      <p:sp>
        <p:nvSpPr>
          <p:cNvPr id="13" name="Rectangle 12"/>
          <p:cNvSpPr/>
          <p:nvPr userDrawn="1"/>
        </p:nvSpPr>
        <p:spPr>
          <a:xfrm>
            <a:off x="0" y="1219200"/>
            <a:ext cx="10871200" cy="152400"/>
          </a:xfrm>
          <a:prstGeom prst="rect">
            <a:avLst/>
          </a:prstGeom>
          <a:solidFill>
            <a:srgbClr val="DF4C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Title Placeholder 1"/>
          <p:cNvSpPr>
            <a:spLocks noGrp="1"/>
          </p:cNvSpPr>
          <p:nvPr>
            <p:ph type="title"/>
          </p:nvPr>
        </p:nvSpPr>
        <p:spPr>
          <a:xfrm>
            <a:off x="812800" y="274638"/>
            <a:ext cx="109728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Tree>
    <p:extLst>
      <p:ext uri="{BB962C8B-B14F-4D97-AF65-F5344CB8AC3E}">
        <p14:creationId xmlns="" xmlns:p14="http://schemas.microsoft.com/office/powerpoint/2010/main" val="33896248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lean Content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BD0BB7F-782C-4521-A10D-31CD4DE6A811}" type="slidenum">
              <a:rPr lang="en-US" smtClean="0"/>
              <a:pPr/>
              <a:t>‹#›</a:t>
            </a:fld>
            <a:endParaRPr lang="en-US" dirty="0"/>
          </a:p>
        </p:txBody>
      </p:sp>
      <p:sp>
        <p:nvSpPr>
          <p:cNvPr id="12" name="Text Placeholder 2"/>
          <p:cNvSpPr>
            <a:spLocks noGrp="1"/>
          </p:cNvSpPr>
          <p:nvPr>
            <p:ph idx="1"/>
          </p:nvPr>
        </p:nvSpPr>
        <p:spPr>
          <a:xfrm>
            <a:off x="895048" y="1626329"/>
            <a:ext cx="9976152" cy="4525963"/>
          </a:xfrm>
          <a:prstGeom prst="rect">
            <a:avLst/>
          </a:prstGeom>
        </p:spPr>
        <p:txBody>
          <a:bodyPr vert="horz" lIns="91440" tIns="45720" rIns="91440" bIns="45720" rtlCol="0">
            <a:normAutofit/>
          </a:bodyPr>
          <a:lstStyle>
            <a:lvl1pPr>
              <a:defRPr sz="2000"/>
            </a:lvl1pPr>
          </a:lstStyle>
          <a:p>
            <a:pPr lvl="0"/>
            <a:r>
              <a:rPr lang="en-US"/>
              <a:t>Click to edit Master text styles</a:t>
            </a:r>
          </a:p>
        </p:txBody>
      </p:sp>
      <p:sp>
        <p:nvSpPr>
          <p:cNvPr id="13" name="Rectangle 12"/>
          <p:cNvSpPr/>
          <p:nvPr userDrawn="1"/>
        </p:nvSpPr>
        <p:spPr>
          <a:xfrm>
            <a:off x="0" y="1219200"/>
            <a:ext cx="10871200" cy="152400"/>
          </a:xfrm>
          <a:prstGeom prst="rect">
            <a:avLst/>
          </a:prstGeom>
          <a:solidFill>
            <a:srgbClr val="DF4C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Title Placeholder 1"/>
          <p:cNvSpPr>
            <a:spLocks noGrp="1"/>
          </p:cNvSpPr>
          <p:nvPr>
            <p:ph type="title"/>
          </p:nvPr>
        </p:nvSpPr>
        <p:spPr>
          <a:xfrm>
            <a:off x="812800" y="248512"/>
            <a:ext cx="10058400" cy="1143000"/>
          </a:xfrm>
          <a:prstGeom prst="rect">
            <a:avLst/>
          </a:prstGeom>
        </p:spPr>
        <p:txBody>
          <a:bodyPr vert="horz" lIns="91440" tIns="45720" rIns="91440" bIns="45720" rtlCol="0" anchor="ctr">
            <a:normAutofit/>
          </a:bodyPr>
          <a:lstStyle/>
          <a:p>
            <a:r>
              <a:rPr lang="en-US"/>
              <a:t>Click to edit Master title style</a:t>
            </a:r>
            <a:endParaRPr lang="en-US" dirty="0"/>
          </a:p>
        </p:txBody>
      </p:sp>
      <p:pic>
        <p:nvPicPr>
          <p:cNvPr id="15" name="Picture 2" descr="D:\ASindhu\Clients\Existing\TDT\Corporate Template\DATA TEAM- logo2.png"/>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tretch>
            <a:fillRect/>
          </a:stretch>
        </p:blipFill>
        <p:spPr bwMode="auto">
          <a:xfrm>
            <a:off x="10871201" y="6182855"/>
            <a:ext cx="939001" cy="546425"/>
          </a:xfrm>
          <a:prstGeom prst="rect">
            <a:avLst/>
          </a:prstGeom>
          <a:extLst>
            <a:ext uri="{909E8E84-426E-40dd-AFC4-6F175D3DCCD1}">
              <a14:hiddenFill xmlns:a14="http://schemas.microsoft.com/office/drawing/2010/main" xmlns="">
                <a:solidFill>
                  <a:srgbClr val="FFFFFF"/>
                </a:solidFill>
              </a14:hiddenFill>
            </a:ext>
          </a:extLst>
        </p:spPr>
      </p:pic>
    </p:spTree>
    <p:extLst>
      <p:ext uri="{BB962C8B-B14F-4D97-AF65-F5344CB8AC3E}">
        <p14:creationId xmlns="" xmlns:p14="http://schemas.microsoft.com/office/powerpoint/2010/main" val="340049775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lean Two Content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BD0BB7F-782C-4521-A10D-31CD4DE6A811}" type="slidenum">
              <a:rPr lang="en-US" smtClean="0"/>
              <a:pPr/>
              <a:t>‹#›</a:t>
            </a:fld>
            <a:endParaRPr lang="en-US" dirty="0"/>
          </a:p>
        </p:txBody>
      </p:sp>
      <p:sp>
        <p:nvSpPr>
          <p:cNvPr id="12" name="Text Placeholder 2"/>
          <p:cNvSpPr>
            <a:spLocks noGrp="1"/>
          </p:cNvSpPr>
          <p:nvPr>
            <p:ph idx="1"/>
          </p:nvPr>
        </p:nvSpPr>
        <p:spPr>
          <a:xfrm>
            <a:off x="902063" y="1635350"/>
            <a:ext cx="4689881" cy="4525963"/>
          </a:xfrm>
          <a:prstGeom prst="rect">
            <a:avLst/>
          </a:prstGeom>
        </p:spPr>
        <p:txBody>
          <a:bodyPr vert="horz" lIns="91440" tIns="45720" rIns="91440" bIns="45720" rtlCol="0">
            <a:normAutofit/>
          </a:bodyPr>
          <a:lstStyle>
            <a:lvl1pPr>
              <a:buFont typeface="Arial" panose="020B0604020202020204" pitchFamily="34" charset="0"/>
              <a:buChar char="•"/>
              <a:defRPr/>
            </a:lvl1pPr>
          </a:lstStyle>
          <a:p>
            <a:pPr lvl="0"/>
            <a:r>
              <a:rPr lang="en-US"/>
              <a:t>Click to edit Master text styles</a:t>
            </a:r>
          </a:p>
        </p:txBody>
      </p:sp>
      <p:sp>
        <p:nvSpPr>
          <p:cNvPr id="13" name="Rectangle 12"/>
          <p:cNvSpPr/>
          <p:nvPr userDrawn="1"/>
        </p:nvSpPr>
        <p:spPr>
          <a:xfrm>
            <a:off x="0" y="1219200"/>
            <a:ext cx="10871200" cy="152400"/>
          </a:xfrm>
          <a:prstGeom prst="rect">
            <a:avLst/>
          </a:prstGeom>
          <a:solidFill>
            <a:srgbClr val="DF4C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Title Placeholder 1"/>
          <p:cNvSpPr>
            <a:spLocks noGrp="1"/>
          </p:cNvSpPr>
          <p:nvPr>
            <p:ph type="title"/>
          </p:nvPr>
        </p:nvSpPr>
        <p:spPr>
          <a:xfrm>
            <a:off x="812800" y="248512"/>
            <a:ext cx="10058400" cy="1143000"/>
          </a:xfrm>
          <a:prstGeom prst="rect">
            <a:avLst/>
          </a:prstGeom>
        </p:spPr>
        <p:txBody>
          <a:bodyPr vert="horz" lIns="91440" tIns="45720" rIns="91440" bIns="45720" rtlCol="0" anchor="ctr">
            <a:normAutofit/>
          </a:bodyPr>
          <a:lstStyle/>
          <a:p>
            <a:r>
              <a:rPr lang="en-US"/>
              <a:t>Click to edit Master title style</a:t>
            </a:r>
            <a:endParaRPr lang="en-US" dirty="0"/>
          </a:p>
        </p:txBody>
      </p:sp>
      <p:pic>
        <p:nvPicPr>
          <p:cNvPr id="15" name="Picture 2" descr="D:\ASindhu\Clients\Existing\TDT\Corporate Template\DATA TEAM- logo2.png"/>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tretch>
            <a:fillRect/>
          </a:stretch>
        </p:blipFill>
        <p:spPr bwMode="auto">
          <a:xfrm>
            <a:off x="10871201" y="6182855"/>
            <a:ext cx="939001" cy="546425"/>
          </a:xfrm>
          <a:prstGeom prst="rect">
            <a:avLst/>
          </a:prstGeom>
          <a:extLst>
            <a:ext uri="{909E8E84-426E-40dd-AFC4-6F175D3DCCD1}">
              <a14:hiddenFill xmlns:a14="http://schemas.microsoft.com/office/drawing/2010/main" xmlns="">
                <a:solidFill>
                  <a:srgbClr val="FFFFFF"/>
                </a:solidFill>
              </a14:hiddenFill>
            </a:ext>
          </a:extLst>
        </p:spPr>
      </p:pic>
      <p:sp>
        <p:nvSpPr>
          <p:cNvPr id="8" name="Text Placeholder 2"/>
          <p:cNvSpPr>
            <a:spLocks noGrp="1"/>
          </p:cNvSpPr>
          <p:nvPr>
            <p:ph idx="13"/>
          </p:nvPr>
        </p:nvSpPr>
        <p:spPr>
          <a:xfrm>
            <a:off x="6168008" y="1600202"/>
            <a:ext cx="4703192" cy="4525963"/>
          </a:xfrm>
          <a:prstGeom prst="rect">
            <a:avLst/>
          </a:prstGeom>
        </p:spPr>
        <p:txBody>
          <a:bodyPr vert="horz" lIns="91440" tIns="45720" rIns="91440" bIns="45720" rtlCol="0">
            <a:normAutofit/>
          </a:bodyPr>
          <a:lstStyle>
            <a:lvl1pPr>
              <a:buFont typeface="Arial" panose="020B0604020202020204" pitchFamily="34" charset="0"/>
              <a:buChar char="•"/>
              <a:defRPr/>
            </a:lvl1pPr>
          </a:lstStyle>
          <a:p>
            <a:pPr lvl="0"/>
            <a:r>
              <a:rPr lang="en-US"/>
              <a:t>Click to edit Master text styles</a:t>
            </a:r>
          </a:p>
        </p:txBody>
      </p:sp>
    </p:spTree>
    <p:extLst>
      <p:ext uri="{BB962C8B-B14F-4D97-AF65-F5344CB8AC3E}">
        <p14:creationId xmlns="" xmlns:p14="http://schemas.microsoft.com/office/powerpoint/2010/main" val="445447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stretch>
            <a:fillRect/>
          </a:stretch>
        </p:blipFill>
        <p:spPr>
          <a:xfrm>
            <a:off x="-83820" y="-45720"/>
            <a:ext cx="12359640" cy="6949440"/>
          </a:xfrm>
          <a:prstGeom prst="rect">
            <a:avLst/>
          </a:prstGeom>
        </p:spPr>
      </p:pic>
      <p:sp>
        <p:nvSpPr>
          <p:cNvPr id="6" name="Title Placeholder 1"/>
          <p:cNvSpPr>
            <a:spLocks noGrp="1"/>
          </p:cNvSpPr>
          <p:nvPr>
            <p:ph type="title"/>
          </p:nvPr>
        </p:nvSpPr>
        <p:spPr>
          <a:xfrm>
            <a:off x="532192" y="3581400"/>
            <a:ext cx="10972800" cy="1143000"/>
          </a:xfrm>
          <a:prstGeom prst="rect">
            <a:avLst/>
          </a:prstGeom>
        </p:spPr>
        <p:txBody>
          <a:bodyPr vert="horz" lIns="91440" tIns="45720" rIns="91440" bIns="45720" rtlCol="0" anchor="ctr">
            <a:normAutofit/>
          </a:bodyPr>
          <a:lstStyle>
            <a:lvl1pPr algn="ctr">
              <a:defRPr/>
            </a:lvl1pPr>
          </a:lstStyle>
          <a:p>
            <a:r>
              <a:rPr lang="en-US"/>
              <a:t>Click to edit Master title style</a:t>
            </a:r>
            <a:endParaRPr lang="en-US" dirty="0"/>
          </a:p>
        </p:txBody>
      </p:sp>
      <p:pic>
        <p:nvPicPr>
          <p:cNvPr id="7" name="Picture 2" descr="D:\ASindhu\Clients\Existing\TDT\Corporate Template\DATA TEAM- logo2.png"/>
          <p:cNvPicPr>
            <a:picLocks noChangeAspect="1" noChangeArrowheads="1"/>
          </p:cNvPicPr>
          <p:nvPr userDrawn="1"/>
        </p:nvPicPr>
        <p:blipFill>
          <a:blip r:embed="rId3" cstate="print">
            <a:extLst>
              <a:ext uri="{28A0092B-C50C-407E-A947-70E740481C1C}">
                <a14:useLocalDpi xmlns="" xmlns:a14="http://schemas.microsoft.com/office/drawing/2010/main" val="0"/>
              </a:ext>
            </a:extLst>
          </a:blip>
          <a:stretch>
            <a:fillRect/>
          </a:stretch>
        </p:blipFill>
        <p:spPr bwMode="auto">
          <a:xfrm>
            <a:off x="10871201" y="6182855"/>
            <a:ext cx="939001" cy="546425"/>
          </a:xfrm>
          <a:prstGeom prst="rect">
            <a:avLst/>
          </a:prstGeom>
          <a:extLst>
            <a:ext uri="{909E8E84-426E-40dd-AFC4-6F175D3DCCD1}">
              <a14:hiddenFill xmlns:a14="http://schemas.microsoft.com/office/drawing/2010/main" xmlns="">
                <a:solidFill>
                  <a:srgbClr val="FFFFFF"/>
                </a:solidFill>
              </a14:hiddenFill>
            </a:ext>
          </a:extLst>
        </p:spPr>
      </p:pic>
      <p:sp>
        <p:nvSpPr>
          <p:cNvPr id="3" name="Text Placeholder 2"/>
          <p:cNvSpPr>
            <a:spLocks noGrp="1"/>
          </p:cNvSpPr>
          <p:nvPr>
            <p:ph type="body" sz="quarter" idx="10" hasCustomPrompt="1"/>
          </p:nvPr>
        </p:nvSpPr>
        <p:spPr>
          <a:xfrm>
            <a:off x="152400" y="5791202"/>
            <a:ext cx="10210800" cy="938213"/>
          </a:xfrm>
          <a:solidFill>
            <a:schemeClr val="lt1">
              <a:alpha val="70000"/>
            </a:schemeClr>
          </a:solidFill>
          <a:ln>
            <a:solidFill>
              <a:srgbClr val="DF4C18"/>
            </a:solidFill>
          </a:ln>
        </p:spPr>
        <p:style>
          <a:lnRef idx="2">
            <a:schemeClr val="dk1"/>
          </a:lnRef>
          <a:fillRef idx="1">
            <a:schemeClr val="lt1"/>
          </a:fillRef>
          <a:effectRef idx="0">
            <a:schemeClr val="dk1"/>
          </a:effectRef>
          <a:fontRef idx="none"/>
        </p:style>
        <p:txBody>
          <a:bodyPr/>
          <a:lstStyle>
            <a:lvl1pPr>
              <a:defRPr b="0" baseline="0"/>
            </a:lvl1pPr>
          </a:lstStyle>
          <a:p>
            <a:pPr lvl="0"/>
            <a:r>
              <a:rPr lang="en-US" dirty="0"/>
              <a:t>Contact Us</a:t>
            </a:r>
          </a:p>
          <a:p>
            <a:pPr lvl="0"/>
            <a:r>
              <a:rPr lang="en-US" dirty="0"/>
              <a:t>Email: contact@thedatateam.in   |   Web: www.thedatateam.in |  </a:t>
            </a:r>
          </a:p>
        </p:txBody>
      </p:sp>
    </p:spTree>
    <p:extLst>
      <p:ext uri="{BB962C8B-B14F-4D97-AF65-F5344CB8AC3E}">
        <p14:creationId xmlns="" xmlns:p14="http://schemas.microsoft.com/office/powerpoint/2010/main" val="262784533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609600" y="6248400"/>
            <a:ext cx="508000" cy="609600"/>
          </a:xfrm>
          <a:prstGeom prst="rect">
            <a:avLst/>
          </a:prstGeom>
          <a:solidFill>
            <a:srgbClr val="DF4C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Text Placeholder 2"/>
          <p:cNvSpPr>
            <a:spLocks noGrp="1"/>
          </p:cNvSpPr>
          <p:nvPr>
            <p:ph type="body" idx="1"/>
          </p:nvPr>
        </p:nvSpPr>
        <p:spPr>
          <a:xfrm>
            <a:off x="609600" y="1708152"/>
            <a:ext cx="10744200" cy="4418012"/>
          </a:xfrm>
          <a:prstGeom prst="rect">
            <a:avLst/>
          </a:prstGeom>
        </p:spPr>
        <p:txBody>
          <a:bodyPr vert="horz" lIns="91440" tIns="45720" rIns="91440" bIns="45720" rtlCol="0">
            <a:normAutofit/>
          </a:bodyPr>
          <a:lstStyle/>
          <a:p>
            <a:pPr lvl="0"/>
            <a:endParaRPr lang="en-US" dirty="0"/>
          </a:p>
        </p:txBody>
      </p:sp>
      <p:sp>
        <p:nvSpPr>
          <p:cNvPr id="5" name="Footer Placeholder 4"/>
          <p:cNvSpPr>
            <a:spLocks noGrp="1"/>
          </p:cNvSpPr>
          <p:nvPr>
            <p:ph type="ftr" sz="quarter" idx="3"/>
          </p:nvPr>
        </p:nvSpPr>
        <p:spPr>
          <a:xfrm>
            <a:off x="1320800" y="6356353"/>
            <a:ext cx="3860800" cy="365125"/>
          </a:xfrm>
          <a:prstGeom prst="rect">
            <a:avLst/>
          </a:prstGeom>
        </p:spPr>
        <p:txBody>
          <a:bodyPr vert="horz" lIns="91440" tIns="45720" rIns="91440" bIns="45720" rtlCol="0" anchor="ctr"/>
          <a:lstStyle>
            <a:lvl1pPr algn="l">
              <a:defRPr sz="900">
                <a:solidFill>
                  <a:srgbClr val="DF4C18"/>
                </a:solidFill>
              </a:defRPr>
            </a:lvl1pPr>
          </a:lstStyle>
          <a:p>
            <a:r>
              <a:rPr lang="en-US" dirty="0"/>
              <a:t>THE DATA TEAM</a:t>
            </a:r>
          </a:p>
        </p:txBody>
      </p:sp>
      <p:sp>
        <p:nvSpPr>
          <p:cNvPr id="6" name="Slide Number Placeholder 5"/>
          <p:cNvSpPr>
            <a:spLocks noGrp="1"/>
          </p:cNvSpPr>
          <p:nvPr>
            <p:ph type="sldNum" sz="quarter" idx="4"/>
          </p:nvPr>
        </p:nvSpPr>
        <p:spPr>
          <a:xfrm>
            <a:off x="304800" y="6356353"/>
            <a:ext cx="812800" cy="365125"/>
          </a:xfrm>
          <a:prstGeom prst="rect">
            <a:avLst/>
          </a:prstGeom>
        </p:spPr>
        <p:txBody>
          <a:bodyPr vert="horz" lIns="91440" tIns="45720" rIns="91440" bIns="45720" rtlCol="0" anchor="ctr"/>
          <a:lstStyle>
            <a:lvl1pPr algn="r">
              <a:defRPr sz="900">
                <a:solidFill>
                  <a:schemeClr val="bg1"/>
                </a:solidFill>
              </a:defRPr>
            </a:lvl1pPr>
          </a:lstStyle>
          <a:p>
            <a:fld id="{0BD0BB7F-782C-4521-A10D-31CD4DE6A811}" type="slidenum">
              <a:rPr lang="en-US" smtClean="0"/>
              <a:pPr/>
              <a:t>‹#›</a:t>
            </a:fld>
            <a:endParaRPr lang="en-US" dirty="0"/>
          </a:p>
        </p:txBody>
      </p:sp>
      <p:sp>
        <p:nvSpPr>
          <p:cNvPr id="2" name="Title Placeholder 1"/>
          <p:cNvSpPr>
            <a:spLocks noGrp="1"/>
          </p:cNvSpPr>
          <p:nvPr>
            <p:ph type="title"/>
          </p:nvPr>
        </p:nvSpPr>
        <p:spPr>
          <a:xfrm>
            <a:off x="609600" y="365128"/>
            <a:ext cx="10744200" cy="1235075"/>
          </a:xfrm>
          <a:prstGeom prst="rect">
            <a:avLst/>
          </a:prstGeom>
        </p:spPr>
        <p:txBody>
          <a:bodyPr vert="horz" lIns="91440" tIns="45720" rIns="91440" bIns="45720" rtlCol="0" anchor="ctr">
            <a:normAutofit/>
          </a:bodyPr>
          <a:lstStyle/>
          <a:p>
            <a:r>
              <a:rPr lang="en-US"/>
              <a:t>Click to edit Master title style</a:t>
            </a:r>
            <a:endParaRPr lang="en-US" dirty="0"/>
          </a:p>
        </p:txBody>
      </p:sp>
    </p:spTree>
    <p:extLst>
      <p:ext uri="{BB962C8B-B14F-4D97-AF65-F5344CB8AC3E}">
        <p14:creationId xmlns="" xmlns:p14="http://schemas.microsoft.com/office/powerpoint/2010/main" val="33350493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iming>
    <p:tnLst>
      <p:par>
        <p:cTn id="1" dur="indefinite" restart="never" nodeType="tmRoot"/>
      </p:par>
    </p:tnLst>
  </p:timing>
  <p:txStyles>
    <p:titleStyle>
      <a:lvl1pPr algn="l" defTabSz="685800" rtl="0" eaLnBrk="1" latinLnBrk="0" hangingPunct="1">
        <a:spcBef>
          <a:spcPct val="0"/>
        </a:spcBef>
        <a:buNone/>
        <a:defRPr sz="3300" b="0" kern="1200">
          <a:solidFill>
            <a:srgbClr val="DF4C18"/>
          </a:solidFill>
          <a:latin typeface="Microsoft YaHei" panose="020B0503020204020204" pitchFamily="34" charset="-122"/>
          <a:ea typeface="Microsoft YaHei" panose="020B0503020204020204" pitchFamily="34" charset="-122"/>
          <a:cs typeface="+mj-cs"/>
        </a:defRPr>
      </a:lvl1pPr>
    </p:titleStyle>
    <p:bodyStyle>
      <a:lvl1pPr marL="257175" indent="-257175" algn="l" defTabSz="685800" rtl="0" eaLnBrk="1" latinLnBrk="0" hangingPunct="1">
        <a:spcBef>
          <a:spcPct val="20000"/>
        </a:spcBef>
        <a:buFont typeface="Arial" pitchFamily="34" charset="0"/>
        <a:buNone/>
        <a:defRPr sz="2400" kern="1200">
          <a:solidFill>
            <a:schemeClr val="tx1">
              <a:lumMod val="65000"/>
              <a:lumOff val="35000"/>
            </a:schemeClr>
          </a:solidFill>
          <a:latin typeface="Microsoft YaHei Light" panose="020B0502040204020203" pitchFamily="34" charset="-122"/>
          <a:ea typeface="Microsoft YaHei Light" panose="020B0502040204020203" pitchFamily="34" charset="-122"/>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hyperlink" Target="https://bitbucket.org/prateeknagariaDT/strata_demo/"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s://link.springer.com/article/10.1057/palgrave.jors.2602031" TargetMode="External"/><Relationship Id="rId7" Type="http://schemas.openxmlformats.org/officeDocument/2006/relationships/hyperlink" Target="https://cran.r-project.org/web/packages/tsintermittent/tsintermittent.pdf" TargetMode="External"/><Relationship Id="rId2" Type="http://schemas.openxmlformats.org/officeDocument/2006/relationships/hyperlink" Target="http://www.sciencedirect.com/science/article/pii/S0925527300001432?via=ihub" TargetMode="External"/><Relationship Id="rId1" Type="http://schemas.openxmlformats.org/officeDocument/2006/relationships/slideLayout" Target="../slideLayouts/slideLayout7.xml"/><Relationship Id="rId6" Type="http://schemas.openxmlformats.org/officeDocument/2006/relationships/hyperlink" Target="http://kourentzes.com/forecasting/wp-content/uploads/2014/06/Kourentzes-2014-Intermittent-Optimisation.pdf" TargetMode="External"/><Relationship Id="rId5" Type="http://schemas.openxmlformats.org/officeDocument/2006/relationships/hyperlink" Target="http://www.lancaster.ac.uk/pg/waller/pdfs/Intermittent_Demand_Forecasting.pdf" TargetMode="External"/><Relationship Id="rId4" Type="http://schemas.openxmlformats.org/officeDocument/2006/relationships/hyperlink" Target="http://www.sciencedirect.com/science/article/pii/S0377221711004437?via=ihub"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IN" dirty="0" smtClean="0"/>
              <a:t>Forecasting Intermittent Demand</a:t>
            </a:r>
            <a:endParaRPr lang="en-US" dirty="0"/>
          </a:p>
        </p:txBody>
      </p:sp>
      <p:sp>
        <p:nvSpPr>
          <p:cNvPr id="5" name="Text Placeholder 4"/>
          <p:cNvSpPr>
            <a:spLocks noGrp="1"/>
          </p:cNvSpPr>
          <p:nvPr>
            <p:ph type="body" sz="quarter" idx="11"/>
          </p:nvPr>
        </p:nvSpPr>
        <p:spPr/>
        <p:txBody>
          <a:bodyPr/>
          <a:lstStyle/>
          <a:p>
            <a:r>
              <a:rPr lang="en-IN" b="1" dirty="0" smtClean="0"/>
              <a:t>Traditional smoothing approaches versus the </a:t>
            </a:r>
            <a:r>
              <a:rPr lang="en-IN" b="1" dirty="0" err="1" smtClean="0"/>
              <a:t>Croston</a:t>
            </a:r>
            <a:r>
              <a:rPr lang="en-IN" b="1" dirty="0" smtClean="0"/>
              <a:t> method</a:t>
            </a:r>
          </a:p>
        </p:txBody>
      </p:sp>
      <p:sp>
        <p:nvSpPr>
          <p:cNvPr id="6" name="Text Placeholder 5"/>
          <p:cNvSpPr>
            <a:spLocks noGrp="1"/>
          </p:cNvSpPr>
          <p:nvPr>
            <p:ph type="body" sz="quarter" idx="12"/>
          </p:nvPr>
        </p:nvSpPr>
        <p:spPr/>
        <p:txBody>
          <a:bodyPr/>
          <a:lstStyle/>
          <a:p>
            <a:endParaRPr lang="en-US"/>
          </a:p>
        </p:txBody>
      </p:sp>
    </p:spTree>
    <p:extLst>
      <p:ext uri="{BB962C8B-B14F-4D97-AF65-F5344CB8AC3E}">
        <p14:creationId xmlns="" xmlns:p14="http://schemas.microsoft.com/office/powerpoint/2010/main" val="15091954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Comparative Analysis on Real World Data</a:t>
            </a:r>
            <a:endParaRPr lang="en-US" dirty="0"/>
          </a:p>
        </p:txBody>
      </p:sp>
      <p:sp>
        <p:nvSpPr>
          <p:cNvPr id="3" name="Subtitle 2"/>
          <p:cNvSpPr>
            <a:spLocks noGrp="1"/>
          </p:cNvSpPr>
          <p:nvPr>
            <p:ph type="subTitle" idx="1"/>
          </p:nvPr>
        </p:nvSpPr>
        <p:spPr/>
        <p:txBody>
          <a:bodyPr/>
          <a:lstStyle/>
          <a:p>
            <a:endParaRPr lang="en-US" dirty="0">
              <a:solidFill>
                <a:schemeClr val="bg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81985" y="1508764"/>
            <a:ext cx="9976152" cy="4525963"/>
          </a:xfrm>
        </p:spPr>
        <p:txBody>
          <a:bodyPr/>
          <a:lstStyle/>
          <a:p>
            <a:pPr>
              <a:buFont typeface="Arial" pitchFamily="34" charset="0"/>
              <a:buChar char="•"/>
            </a:pPr>
            <a:r>
              <a:rPr lang="en-US" dirty="0" smtClean="0">
                <a:solidFill>
                  <a:schemeClr val="tx1"/>
                </a:solidFill>
              </a:rPr>
              <a:t>Approximately 1.8 Years of Demand Data for 3 SKU’s of a Retail.</a:t>
            </a:r>
            <a:endParaRPr lang="en-US" dirty="0">
              <a:solidFill>
                <a:schemeClr val="tx1"/>
              </a:solidFill>
            </a:endParaRPr>
          </a:p>
        </p:txBody>
      </p:sp>
      <p:sp>
        <p:nvSpPr>
          <p:cNvPr id="3" name="Title 2"/>
          <p:cNvSpPr>
            <a:spLocks noGrp="1"/>
          </p:cNvSpPr>
          <p:nvPr>
            <p:ph type="title"/>
          </p:nvPr>
        </p:nvSpPr>
        <p:spPr/>
        <p:txBody>
          <a:bodyPr/>
          <a:lstStyle/>
          <a:p>
            <a:r>
              <a:rPr lang="en-US" dirty="0" smtClean="0"/>
              <a:t>About the Data</a:t>
            </a:r>
            <a:endParaRPr lang="en-US" dirty="0"/>
          </a:p>
        </p:txBody>
      </p:sp>
      <p:graphicFrame>
        <p:nvGraphicFramePr>
          <p:cNvPr id="4" name="Table 3"/>
          <p:cNvGraphicFramePr>
            <a:graphicFrameLocks noGrp="1"/>
          </p:cNvGraphicFramePr>
          <p:nvPr/>
        </p:nvGraphicFramePr>
        <p:xfrm>
          <a:off x="1005840" y="2012887"/>
          <a:ext cx="7876904" cy="1645920"/>
        </p:xfrm>
        <a:graphic>
          <a:graphicData uri="http://schemas.openxmlformats.org/drawingml/2006/table">
            <a:tbl>
              <a:tblPr firstRow="1" firstCol="1" bandRow="1">
                <a:tableStyleId>{5C22544A-7EE6-4342-B048-85BDC9FD1C3A}</a:tableStyleId>
              </a:tblPr>
              <a:tblGrid>
                <a:gridCol w="1969226">
                  <a:extLst>
                    <a:ext uri="{9D8B030D-6E8A-4147-A177-3AD203B41FA5}">
                      <a16:colId xmlns="" xmlns:a16="http://schemas.microsoft.com/office/drawing/2014/main" val="20000"/>
                    </a:ext>
                  </a:extLst>
                </a:gridCol>
                <a:gridCol w="1969226">
                  <a:extLst>
                    <a:ext uri="{9D8B030D-6E8A-4147-A177-3AD203B41FA5}">
                      <a16:colId xmlns="" xmlns:a16="http://schemas.microsoft.com/office/drawing/2014/main" val="20001"/>
                    </a:ext>
                  </a:extLst>
                </a:gridCol>
                <a:gridCol w="1969226">
                  <a:extLst>
                    <a:ext uri="{9D8B030D-6E8A-4147-A177-3AD203B41FA5}">
                      <a16:colId xmlns="" xmlns:a16="http://schemas.microsoft.com/office/drawing/2014/main" val="20002"/>
                    </a:ext>
                  </a:extLst>
                </a:gridCol>
                <a:gridCol w="1969226">
                  <a:extLst>
                    <a:ext uri="{9D8B030D-6E8A-4147-A177-3AD203B41FA5}">
                      <a16:colId xmlns="" xmlns:a16="http://schemas.microsoft.com/office/drawing/2014/main" val="20003"/>
                    </a:ext>
                  </a:extLst>
                </a:gridCol>
              </a:tblGrid>
              <a:tr h="407913">
                <a:tc>
                  <a:txBody>
                    <a:bodyPr/>
                    <a:lstStyle/>
                    <a:p>
                      <a:pPr algn="ctr">
                        <a:lnSpc>
                          <a:spcPct val="150000"/>
                        </a:lnSpc>
                      </a:pPr>
                      <a:r>
                        <a:rPr lang="en-US" sz="1400" dirty="0" smtClean="0"/>
                        <a:t>Name</a:t>
                      </a:r>
                      <a:endParaRPr lang="en-US" sz="1400" dirty="0"/>
                    </a:p>
                  </a:txBody>
                  <a:tcPr/>
                </a:tc>
                <a:tc>
                  <a:txBody>
                    <a:bodyPr/>
                    <a:lstStyle/>
                    <a:p>
                      <a:pPr algn="ctr">
                        <a:lnSpc>
                          <a:spcPct val="150000"/>
                        </a:lnSpc>
                      </a:pPr>
                      <a:r>
                        <a:rPr lang="en-US" sz="1400" dirty="0" smtClean="0"/>
                        <a:t>No.</a:t>
                      </a:r>
                      <a:r>
                        <a:rPr lang="en-US" sz="1400" baseline="0" dirty="0" smtClean="0"/>
                        <a:t> of Records*</a:t>
                      </a:r>
                      <a:endParaRPr lang="en-US" sz="1400" dirty="0"/>
                    </a:p>
                  </a:txBody>
                  <a:tcPr/>
                </a:tc>
                <a:tc>
                  <a:txBody>
                    <a:bodyPr/>
                    <a:lstStyle/>
                    <a:p>
                      <a:pPr algn="ctr">
                        <a:lnSpc>
                          <a:spcPct val="150000"/>
                        </a:lnSpc>
                      </a:pPr>
                      <a:r>
                        <a:rPr lang="en-US" sz="1400" dirty="0" smtClean="0"/>
                        <a:t>No. of Zeros</a:t>
                      </a:r>
                      <a:endParaRPr lang="en-US" sz="1400" dirty="0"/>
                    </a:p>
                  </a:txBody>
                  <a:tcPr/>
                </a:tc>
                <a:tc>
                  <a:txBody>
                    <a:bodyPr/>
                    <a:lstStyle/>
                    <a:p>
                      <a:pPr algn="ctr">
                        <a:lnSpc>
                          <a:spcPct val="150000"/>
                        </a:lnSpc>
                      </a:pPr>
                      <a:r>
                        <a:rPr lang="en-US" sz="1400" dirty="0" smtClean="0"/>
                        <a:t>Proportion of Zeros</a:t>
                      </a:r>
                      <a:endParaRPr lang="en-US" sz="1400" dirty="0"/>
                    </a:p>
                  </a:txBody>
                  <a:tcPr/>
                </a:tc>
                <a:extLst>
                  <a:ext uri="{0D108BD9-81ED-4DB2-BD59-A6C34878D82A}">
                    <a16:rowId xmlns="" xmlns:a16="http://schemas.microsoft.com/office/drawing/2014/main" val="10000"/>
                  </a:ext>
                </a:extLst>
              </a:tr>
              <a:tr h="407913">
                <a:tc>
                  <a:txBody>
                    <a:bodyPr/>
                    <a:lstStyle/>
                    <a:p>
                      <a:pPr algn="ctr">
                        <a:lnSpc>
                          <a:spcPct val="150000"/>
                        </a:lnSpc>
                      </a:pPr>
                      <a:r>
                        <a:rPr lang="en-US" sz="1400" dirty="0" smtClean="0"/>
                        <a:t>sku1</a:t>
                      </a:r>
                      <a:endParaRPr lang="en-US" sz="1400" dirty="0"/>
                    </a:p>
                  </a:txBody>
                  <a:tcPr/>
                </a:tc>
                <a:tc>
                  <a:txBody>
                    <a:bodyPr/>
                    <a:lstStyle/>
                    <a:p>
                      <a:pPr algn="ctr">
                        <a:lnSpc>
                          <a:spcPct val="150000"/>
                        </a:lnSpc>
                      </a:pPr>
                      <a:r>
                        <a:rPr lang="en-US" sz="1400" dirty="0" smtClean="0"/>
                        <a:t>555</a:t>
                      </a:r>
                      <a:endParaRPr lang="en-US" sz="1400" dirty="0"/>
                    </a:p>
                  </a:txBody>
                  <a:tcPr/>
                </a:tc>
                <a:tc>
                  <a:txBody>
                    <a:bodyPr/>
                    <a:lstStyle/>
                    <a:p>
                      <a:pPr algn="ctr">
                        <a:lnSpc>
                          <a:spcPct val="150000"/>
                        </a:lnSpc>
                      </a:pPr>
                      <a:r>
                        <a:rPr lang="en-US" sz="1400" dirty="0" smtClean="0"/>
                        <a:t>75</a:t>
                      </a:r>
                      <a:endParaRPr lang="en-US" sz="1400" dirty="0"/>
                    </a:p>
                  </a:txBody>
                  <a:tcPr/>
                </a:tc>
                <a:tc>
                  <a:txBody>
                    <a:bodyPr/>
                    <a:lstStyle/>
                    <a:p>
                      <a:pPr algn="ctr">
                        <a:lnSpc>
                          <a:spcPct val="150000"/>
                        </a:lnSpc>
                      </a:pPr>
                      <a:r>
                        <a:rPr lang="en-US" sz="1400" b="1" dirty="0" smtClean="0"/>
                        <a:t>14%</a:t>
                      </a:r>
                      <a:endParaRPr lang="en-US" sz="1400" b="1" dirty="0"/>
                    </a:p>
                  </a:txBody>
                  <a:tcPr/>
                </a:tc>
                <a:extLst>
                  <a:ext uri="{0D108BD9-81ED-4DB2-BD59-A6C34878D82A}">
                    <a16:rowId xmlns="" xmlns:a16="http://schemas.microsoft.com/office/drawing/2014/main" val="10001"/>
                  </a:ext>
                </a:extLst>
              </a:tr>
              <a:tr h="407913">
                <a:tc>
                  <a:txBody>
                    <a:bodyPr/>
                    <a:lstStyle/>
                    <a:p>
                      <a:pPr algn="ctr">
                        <a:lnSpc>
                          <a:spcPct val="150000"/>
                        </a:lnSpc>
                      </a:pPr>
                      <a:r>
                        <a:rPr lang="en-US" sz="1400" dirty="0" smtClean="0"/>
                        <a:t>sku2</a:t>
                      </a:r>
                      <a:endParaRPr lang="en-US" sz="1400" dirty="0"/>
                    </a:p>
                  </a:txBody>
                  <a:tcPr/>
                </a:tc>
                <a:tc>
                  <a:txBody>
                    <a:bodyPr/>
                    <a:lstStyle/>
                    <a:p>
                      <a:pPr algn="ctr">
                        <a:lnSpc>
                          <a:spcPct val="150000"/>
                        </a:lnSpc>
                      </a:pPr>
                      <a:r>
                        <a:rPr lang="en-US" sz="1400" dirty="0" smtClean="0"/>
                        <a:t>555</a:t>
                      </a:r>
                      <a:endParaRPr lang="en-US" sz="1400" dirty="0"/>
                    </a:p>
                  </a:txBody>
                  <a:tcPr/>
                </a:tc>
                <a:tc>
                  <a:txBody>
                    <a:bodyPr/>
                    <a:lstStyle/>
                    <a:p>
                      <a:pPr algn="ctr">
                        <a:lnSpc>
                          <a:spcPct val="150000"/>
                        </a:lnSpc>
                      </a:pPr>
                      <a:r>
                        <a:rPr lang="en-US" sz="1400" dirty="0" smtClean="0"/>
                        <a:t>288</a:t>
                      </a:r>
                      <a:endParaRPr lang="en-US" sz="1400" dirty="0"/>
                    </a:p>
                  </a:txBody>
                  <a:tcPr/>
                </a:tc>
                <a:tc>
                  <a:txBody>
                    <a:bodyPr/>
                    <a:lstStyle/>
                    <a:p>
                      <a:pPr algn="ctr">
                        <a:lnSpc>
                          <a:spcPct val="150000"/>
                        </a:lnSpc>
                      </a:pPr>
                      <a:r>
                        <a:rPr lang="en-US" sz="1400" b="1" dirty="0" smtClean="0"/>
                        <a:t>52%</a:t>
                      </a:r>
                      <a:endParaRPr lang="en-US" sz="1400" b="1" dirty="0"/>
                    </a:p>
                  </a:txBody>
                  <a:tcPr/>
                </a:tc>
                <a:extLst>
                  <a:ext uri="{0D108BD9-81ED-4DB2-BD59-A6C34878D82A}">
                    <a16:rowId xmlns="" xmlns:a16="http://schemas.microsoft.com/office/drawing/2014/main" val="10002"/>
                  </a:ext>
                </a:extLst>
              </a:tr>
              <a:tr h="407913">
                <a:tc>
                  <a:txBody>
                    <a:bodyPr/>
                    <a:lstStyle/>
                    <a:p>
                      <a:pPr algn="ctr">
                        <a:lnSpc>
                          <a:spcPct val="150000"/>
                        </a:lnSpc>
                      </a:pPr>
                      <a:r>
                        <a:rPr lang="en-US" sz="1400" dirty="0" smtClean="0"/>
                        <a:t>sku3</a:t>
                      </a:r>
                      <a:endParaRPr lang="en-US" sz="1400" dirty="0"/>
                    </a:p>
                  </a:txBody>
                  <a:tcPr/>
                </a:tc>
                <a:tc>
                  <a:txBody>
                    <a:bodyPr/>
                    <a:lstStyle/>
                    <a:p>
                      <a:pPr algn="ctr">
                        <a:lnSpc>
                          <a:spcPct val="150000"/>
                        </a:lnSpc>
                      </a:pPr>
                      <a:r>
                        <a:rPr lang="en-US" sz="1400" dirty="0" smtClean="0"/>
                        <a:t>555</a:t>
                      </a:r>
                      <a:endParaRPr lang="en-US" sz="1400" dirty="0"/>
                    </a:p>
                  </a:txBody>
                  <a:tcPr/>
                </a:tc>
                <a:tc>
                  <a:txBody>
                    <a:bodyPr/>
                    <a:lstStyle/>
                    <a:p>
                      <a:pPr algn="ctr">
                        <a:lnSpc>
                          <a:spcPct val="150000"/>
                        </a:lnSpc>
                      </a:pPr>
                      <a:r>
                        <a:rPr lang="en-US" sz="1400" dirty="0" smtClean="0"/>
                        <a:t>135</a:t>
                      </a:r>
                      <a:endParaRPr lang="en-US" sz="1400" dirty="0"/>
                    </a:p>
                  </a:txBody>
                  <a:tcPr/>
                </a:tc>
                <a:tc>
                  <a:txBody>
                    <a:bodyPr/>
                    <a:lstStyle/>
                    <a:p>
                      <a:pPr algn="ctr">
                        <a:lnSpc>
                          <a:spcPct val="150000"/>
                        </a:lnSpc>
                      </a:pPr>
                      <a:r>
                        <a:rPr lang="en-US" sz="1400" b="1" dirty="0" smtClean="0"/>
                        <a:t>24%</a:t>
                      </a:r>
                      <a:endParaRPr lang="en-US" sz="1400" b="1" dirty="0"/>
                    </a:p>
                  </a:txBody>
                  <a:tcPr/>
                </a:tc>
                <a:extLst>
                  <a:ext uri="{0D108BD9-81ED-4DB2-BD59-A6C34878D82A}">
                    <a16:rowId xmlns="" xmlns:a16="http://schemas.microsoft.com/office/drawing/2014/main" val="10003"/>
                  </a:ext>
                </a:extLst>
              </a:tr>
            </a:tbl>
          </a:graphicData>
        </a:graphic>
      </p:graphicFrame>
      <p:sp>
        <p:nvSpPr>
          <p:cNvPr id="10" name="TextBox 9"/>
          <p:cNvSpPr txBox="1"/>
          <p:nvPr/>
        </p:nvSpPr>
        <p:spPr>
          <a:xfrm>
            <a:off x="9496698" y="2263819"/>
            <a:ext cx="2377440" cy="1292662"/>
          </a:xfrm>
          <a:prstGeom prst="rect">
            <a:avLst/>
          </a:prstGeom>
          <a:noFill/>
        </p:spPr>
        <p:txBody>
          <a:bodyPr wrap="square" rtlCol="0">
            <a:spAutoFit/>
          </a:bodyPr>
          <a:lstStyle/>
          <a:p>
            <a:r>
              <a:rPr lang="en-US" sz="1300" dirty="0" smtClean="0"/>
              <a:t>*</a:t>
            </a:r>
            <a:r>
              <a:rPr lang="en-IN" sz="1300" dirty="0" smtClean="0"/>
              <a:t>If the demand was consistently 0 for either Saturday or Sunday, all the Saturday’s and Sundays were removed from the respective SKU’s data. </a:t>
            </a:r>
            <a:endParaRPr lang="en-US" sz="1300" dirty="0"/>
          </a:p>
        </p:txBody>
      </p:sp>
      <p:pic>
        <p:nvPicPr>
          <p:cNvPr id="5" name="Picture 2"/>
          <p:cNvPicPr>
            <a:picLocks noChangeAspect="1" noChangeArrowheads="1"/>
          </p:cNvPicPr>
          <p:nvPr/>
        </p:nvPicPr>
        <p:blipFill>
          <a:blip r:embed="rId2" cstate="print"/>
          <a:srcRect/>
          <a:stretch>
            <a:fillRect/>
          </a:stretch>
        </p:blipFill>
        <p:spPr bwMode="auto">
          <a:xfrm>
            <a:off x="274319" y="3991546"/>
            <a:ext cx="4082281" cy="2866454"/>
          </a:xfrm>
          <a:prstGeom prst="rect">
            <a:avLst/>
          </a:prstGeom>
          <a:noFill/>
          <a:ln w="9525">
            <a:noFill/>
            <a:miter lim="800000"/>
            <a:headEnd/>
            <a:tailEnd/>
          </a:ln>
        </p:spPr>
      </p:pic>
      <p:sp>
        <p:nvSpPr>
          <p:cNvPr id="12" name="TextBox 11"/>
          <p:cNvSpPr txBox="1"/>
          <p:nvPr/>
        </p:nvSpPr>
        <p:spPr>
          <a:xfrm>
            <a:off x="1973260" y="4158215"/>
            <a:ext cx="809897" cy="30777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400" dirty="0" smtClean="0">
                <a:solidFill>
                  <a:schemeClr val="dk1"/>
                </a:solidFill>
              </a:rPr>
              <a:t>sku1</a:t>
            </a:r>
          </a:p>
        </p:txBody>
      </p:sp>
      <p:pic>
        <p:nvPicPr>
          <p:cNvPr id="6" name="Picture 3"/>
          <p:cNvPicPr>
            <a:picLocks noChangeAspect="1" noChangeArrowheads="1"/>
          </p:cNvPicPr>
          <p:nvPr/>
        </p:nvPicPr>
        <p:blipFill>
          <a:blip r:embed="rId3" cstate="print"/>
          <a:srcRect/>
          <a:stretch>
            <a:fillRect/>
          </a:stretch>
        </p:blipFill>
        <p:spPr bwMode="auto">
          <a:xfrm>
            <a:off x="4377406" y="4023360"/>
            <a:ext cx="4036973" cy="2834640"/>
          </a:xfrm>
          <a:prstGeom prst="rect">
            <a:avLst/>
          </a:prstGeom>
          <a:noFill/>
          <a:ln w="9525">
            <a:noFill/>
            <a:miter lim="800000"/>
            <a:headEnd/>
            <a:tailEnd/>
          </a:ln>
        </p:spPr>
      </p:pic>
      <p:sp>
        <p:nvSpPr>
          <p:cNvPr id="13" name="TextBox 12"/>
          <p:cNvSpPr txBox="1"/>
          <p:nvPr/>
        </p:nvSpPr>
        <p:spPr>
          <a:xfrm>
            <a:off x="6095999" y="4188823"/>
            <a:ext cx="809897" cy="30777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400" dirty="0" smtClean="0">
                <a:solidFill>
                  <a:schemeClr val="dk1"/>
                </a:solidFill>
              </a:rPr>
              <a:t>sku2</a:t>
            </a:r>
          </a:p>
        </p:txBody>
      </p:sp>
      <p:pic>
        <p:nvPicPr>
          <p:cNvPr id="7" name="Picture 4"/>
          <p:cNvPicPr>
            <a:picLocks noChangeAspect="1" noChangeArrowheads="1"/>
          </p:cNvPicPr>
          <p:nvPr/>
        </p:nvPicPr>
        <p:blipFill>
          <a:blip r:embed="rId4" cstate="print"/>
          <a:srcRect/>
          <a:stretch>
            <a:fillRect/>
          </a:stretch>
        </p:blipFill>
        <p:spPr bwMode="auto">
          <a:xfrm>
            <a:off x="8210839" y="4062549"/>
            <a:ext cx="3981161" cy="2795451"/>
          </a:xfrm>
          <a:prstGeom prst="rect">
            <a:avLst/>
          </a:prstGeom>
          <a:noFill/>
          <a:ln w="9525">
            <a:noFill/>
            <a:miter lim="800000"/>
            <a:headEnd/>
            <a:tailEnd/>
          </a:ln>
        </p:spPr>
      </p:pic>
      <p:sp>
        <p:nvSpPr>
          <p:cNvPr id="14" name="TextBox 13"/>
          <p:cNvSpPr txBox="1"/>
          <p:nvPr/>
        </p:nvSpPr>
        <p:spPr>
          <a:xfrm>
            <a:off x="10180321" y="4210591"/>
            <a:ext cx="809897" cy="30777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400" dirty="0" smtClean="0"/>
              <a:t>sku3</a:t>
            </a:r>
            <a:endParaRPr lang="en-US" sz="1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95048" y="1495700"/>
            <a:ext cx="9976152" cy="5009603"/>
          </a:xfrm>
        </p:spPr>
        <p:txBody>
          <a:bodyPr/>
          <a:lstStyle/>
          <a:p>
            <a:pPr>
              <a:buFont typeface="Arial" pitchFamily="34" charset="0"/>
              <a:buChar char="•"/>
            </a:pPr>
            <a:r>
              <a:rPr lang="en-US" dirty="0" smtClean="0">
                <a:solidFill>
                  <a:schemeClr val="tx1"/>
                </a:solidFill>
              </a:rPr>
              <a:t>Rolling forecast have been made </a:t>
            </a:r>
            <a:r>
              <a:rPr lang="en-US" dirty="0" smtClean="0"/>
              <a:t>(</a:t>
            </a:r>
            <a:r>
              <a:rPr lang="en-US" i="1" dirty="0" smtClean="0"/>
              <a:t>considering horizon of 5 days</a:t>
            </a:r>
            <a:r>
              <a:rPr lang="en-US" dirty="0" smtClean="0"/>
              <a:t>) </a:t>
            </a:r>
            <a:r>
              <a:rPr lang="en-US" dirty="0" smtClean="0">
                <a:solidFill>
                  <a:schemeClr val="tx1"/>
                </a:solidFill>
              </a:rPr>
              <a:t>for the last 10 days of the time series.</a:t>
            </a:r>
          </a:p>
          <a:p>
            <a:endParaRPr lang="en-US" dirty="0" smtClean="0">
              <a:solidFill>
                <a:schemeClr val="tx1"/>
              </a:solidFill>
            </a:endParaRPr>
          </a:p>
          <a:p>
            <a:pPr>
              <a:buFont typeface="Arial" pitchFamily="34" charset="0"/>
              <a:buChar char="•"/>
            </a:pPr>
            <a:r>
              <a:rPr lang="en-US" dirty="0" smtClean="0">
                <a:solidFill>
                  <a:schemeClr val="tx1"/>
                </a:solidFill>
              </a:rPr>
              <a:t>MAPE of the forecasted values computed by comparing with the </a:t>
            </a:r>
            <a:r>
              <a:rPr lang="en-US" dirty="0" err="1" smtClean="0">
                <a:solidFill>
                  <a:schemeClr val="tx1"/>
                </a:solidFill>
              </a:rPr>
              <a:t>actuals</a:t>
            </a:r>
            <a:r>
              <a:rPr lang="en-US" dirty="0" smtClean="0">
                <a:solidFill>
                  <a:schemeClr val="tx1"/>
                </a:solidFill>
              </a:rPr>
              <a:t>.</a:t>
            </a:r>
          </a:p>
          <a:p>
            <a:r>
              <a:rPr lang="en-US" dirty="0" smtClean="0">
                <a:solidFill>
                  <a:schemeClr val="tx1"/>
                </a:solidFill>
              </a:rPr>
              <a:t>	</a:t>
            </a:r>
          </a:p>
          <a:p>
            <a:endParaRPr lang="en-US" dirty="0" smtClean="0">
              <a:solidFill>
                <a:schemeClr val="tx1"/>
              </a:solidFill>
            </a:endParaRPr>
          </a:p>
          <a:p>
            <a:endParaRPr lang="en-US" dirty="0" smtClean="0">
              <a:solidFill>
                <a:schemeClr val="tx1"/>
              </a:solidFill>
            </a:endParaRPr>
          </a:p>
          <a:p>
            <a:pPr>
              <a:buFont typeface="Arial" pitchFamily="34" charset="0"/>
              <a:buChar char="•"/>
            </a:pPr>
            <a:endParaRPr lang="en-US" dirty="0" smtClean="0">
              <a:solidFill>
                <a:schemeClr val="tx1"/>
              </a:solidFill>
            </a:endParaRPr>
          </a:p>
          <a:p>
            <a:pPr>
              <a:buFont typeface="Arial" pitchFamily="34" charset="0"/>
              <a:buChar char="•"/>
            </a:pPr>
            <a:endParaRPr lang="en-US" dirty="0" smtClean="0">
              <a:solidFill>
                <a:schemeClr val="tx1"/>
              </a:solidFill>
            </a:endParaRPr>
          </a:p>
          <a:p>
            <a:pPr>
              <a:buFont typeface="Arial" pitchFamily="34" charset="0"/>
              <a:buChar char="•"/>
            </a:pPr>
            <a:r>
              <a:rPr lang="en-US" dirty="0" smtClean="0">
                <a:solidFill>
                  <a:schemeClr val="tx1"/>
                </a:solidFill>
              </a:rPr>
              <a:t>For comparative analysis similar forecast has also been performed using below methods:</a:t>
            </a:r>
          </a:p>
          <a:p>
            <a:pPr lvl="1">
              <a:buFont typeface="Wingdings" pitchFamily="2" charset="2"/>
              <a:buChar char="Ø"/>
            </a:pPr>
            <a:r>
              <a:rPr lang="en-US" sz="1800" dirty="0" smtClean="0"/>
              <a:t>Simple Moving Average (SMA)</a:t>
            </a:r>
          </a:p>
          <a:p>
            <a:pPr lvl="1">
              <a:buFont typeface="Wingdings" pitchFamily="2" charset="2"/>
              <a:buChar char="Ø"/>
            </a:pPr>
            <a:r>
              <a:rPr lang="en-US" sz="1800" dirty="0" smtClean="0">
                <a:solidFill>
                  <a:schemeClr val="tx1"/>
                </a:solidFill>
              </a:rPr>
              <a:t>Exponential Smoothing</a:t>
            </a:r>
            <a:endParaRPr lang="en-US" sz="1800" dirty="0" smtClean="0"/>
          </a:p>
          <a:p>
            <a:pPr lvl="1">
              <a:buFont typeface="Wingdings" pitchFamily="2" charset="2"/>
              <a:buChar char="Ø"/>
            </a:pPr>
            <a:r>
              <a:rPr lang="en-US" sz="1800" dirty="0" smtClean="0">
                <a:solidFill>
                  <a:schemeClr val="tx1"/>
                </a:solidFill>
              </a:rPr>
              <a:t>ARIMA</a:t>
            </a:r>
          </a:p>
        </p:txBody>
      </p:sp>
      <p:sp>
        <p:nvSpPr>
          <p:cNvPr id="3" name="Title 2"/>
          <p:cNvSpPr>
            <a:spLocks noGrp="1"/>
          </p:cNvSpPr>
          <p:nvPr>
            <p:ph type="title"/>
          </p:nvPr>
        </p:nvSpPr>
        <p:spPr/>
        <p:txBody>
          <a:bodyPr/>
          <a:lstStyle/>
          <a:p>
            <a:r>
              <a:rPr lang="en-US" dirty="0" smtClean="0"/>
              <a:t>Evaluating </a:t>
            </a:r>
            <a:r>
              <a:rPr lang="en-US" dirty="0" err="1" smtClean="0"/>
              <a:t>Croston</a:t>
            </a:r>
            <a:r>
              <a:rPr lang="en-US" dirty="0" smtClean="0"/>
              <a:t> Method</a:t>
            </a:r>
            <a:endParaRPr lang="en-US" dirty="0"/>
          </a:p>
        </p:txBody>
      </p:sp>
      <p:graphicFrame>
        <p:nvGraphicFramePr>
          <p:cNvPr id="6" name="Table 5"/>
          <p:cNvGraphicFramePr>
            <a:graphicFrameLocks noGrp="1"/>
          </p:cNvGraphicFramePr>
          <p:nvPr/>
        </p:nvGraphicFramePr>
        <p:xfrm>
          <a:off x="875214" y="3200398"/>
          <a:ext cx="7903025" cy="1200150"/>
        </p:xfrm>
        <a:graphic>
          <a:graphicData uri="http://schemas.openxmlformats.org/drawingml/2006/table">
            <a:tbl>
              <a:tblPr firstRow="1" firstCol="1" bandRow="1">
                <a:tableStyleId>{5C22544A-7EE6-4342-B048-85BDC9FD1C3A}</a:tableStyleId>
              </a:tblPr>
              <a:tblGrid>
                <a:gridCol w="1604290">
                  <a:extLst>
                    <a:ext uri="{9D8B030D-6E8A-4147-A177-3AD203B41FA5}">
                      <a16:colId xmlns="" xmlns:a16="http://schemas.microsoft.com/office/drawing/2014/main" val="20000"/>
                    </a:ext>
                  </a:extLst>
                </a:gridCol>
                <a:gridCol w="923969">
                  <a:extLst>
                    <a:ext uri="{9D8B030D-6E8A-4147-A177-3AD203B41FA5}">
                      <a16:colId xmlns="" xmlns:a16="http://schemas.microsoft.com/office/drawing/2014/main" val="20001"/>
                    </a:ext>
                  </a:extLst>
                </a:gridCol>
                <a:gridCol w="923969">
                  <a:extLst>
                    <a:ext uri="{9D8B030D-6E8A-4147-A177-3AD203B41FA5}">
                      <a16:colId xmlns="" xmlns:a16="http://schemas.microsoft.com/office/drawing/2014/main" val="20002"/>
                    </a:ext>
                  </a:extLst>
                </a:gridCol>
                <a:gridCol w="923969">
                  <a:extLst>
                    <a:ext uri="{9D8B030D-6E8A-4147-A177-3AD203B41FA5}">
                      <a16:colId xmlns="" xmlns:a16="http://schemas.microsoft.com/office/drawing/2014/main" val="20003"/>
                    </a:ext>
                  </a:extLst>
                </a:gridCol>
                <a:gridCol w="923969">
                  <a:extLst>
                    <a:ext uri="{9D8B030D-6E8A-4147-A177-3AD203B41FA5}">
                      <a16:colId xmlns="" xmlns:a16="http://schemas.microsoft.com/office/drawing/2014/main" val="20004"/>
                    </a:ext>
                  </a:extLst>
                </a:gridCol>
                <a:gridCol w="923969">
                  <a:extLst>
                    <a:ext uri="{9D8B030D-6E8A-4147-A177-3AD203B41FA5}">
                      <a16:colId xmlns="" xmlns:a16="http://schemas.microsoft.com/office/drawing/2014/main" val="20005"/>
                    </a:ext>
                  </a:extLst>
                </a:gridCol>
                <a:gridCol w="1678890">
                  <a:extLst>
                    <a:ext uri="{9D8B030D-6E8A-4147-A177-3AD203B41FA5}">
                      <a16:colId xmlns="" xmlns:a16="http://schemas.microsoft.com/office/drawing/2014/main" val="20006"/>
                    </a:ext>
                  </a:extLst>
                </a:gridCol>
              </a:tblGrid>
              <a:tr h="267547">
                <a:tc>
                  <a:txBody>
                    <a:bodyPr/>
                    <a:lstStyle/>
                    <a:p>
                      <a:endParaRPr lang="en-US" dirty="0"/>
                    </a:p>
                  </a:txBody>
                  <a:tcPr>
                    <a:solidFill>
                      <a:schemeClr val="bg1">
                        <a:lumMod val="95000"/>
                      </a:schemeClr>
                    </a:solidFill>
                  </a:tcPr>
                </a:tc>
                <a:tc>
                  <a:txBody>
                    <a:bodyPr/>
                    <a:lstStyle/>
                    <a:p>
                      <a:pPr algn="ctr"/>
                      <a:r>
                        <a:rPr lang="en-US" dirty="0" smtClean="0"/>
                        <a:t>Day1</a:t>
                      </a:r>
                      <a:endParaRPr lang="en-US" dirty="0"/>
                    </a:p>
                  </a:txBody>
                  <a:tcPr>
                    <a:solidFill>
                      <a:srgbClr val="C00000"/>
                    </a:solidFill>
                  </a:tcPr>
                </a:tc>
                <a:tc>
                  <a:txBody>
                    <a:bodyPr/>
                    <a:lstStyle/>
                    <a:p>
                      <a:pPr algn="ctr"/>
                      <a:r>
                        <a:rPr lang="en-US" dirty="0" smtClean="0"/>
                        <a:t>Day2</a:t>
                      </a:r>
                      <a:endParaRPr lang="en-US" dirty="0"/>
                    </a:p>
                  </a:txBody>
                  <a:tcPr>
                    <a:solidFill>
                      <a:srgbClr val="C00000"/>
                    </a:solidFill>
                  </a:tcPr>
                </a:tc>
                <a:tc>
                  <a:txBody>
                    <a:bodyPr/>
                    <a:lstStyle/>
                    <a:p>
                      <a:pPr algn="ctr"/>
                      <a:r>
                        <a:rPr lang="en-US" dirty="0" smtClean="0"/>
                        <a:t>Day3</a:t>
                      </a:r>
                      <a:endParaRPr lang="en-US" dirty="0"/>
                    </a:p>
                  </a:txBody>
                  <a:tcPr>
                    <a:solidFill>
                      <a:srgbClr val="C00000"/>
                    </a:solidFill>
                  </a:tcPr>
                </a:tc>
                <a:tc>
                  <a:txBody>
                    <a:bodyPr/>
                    <a:lstStyle/>
                    <a:p>
                      <a:pPr algn="ctr"/>
                      <a:r>
                        <a:rPr lang="en-US" dirty="0" smtClean="0"/>
                        <a:t>Day4</a:t>
                      </a:r>
                      <a:endParaRPr lang="en-US" dirty="0"/>
                    </a:p>
                  </a:txBody>
                  <a:tcPr>
                    <a:solidFill>
                      <a:srgbClr val="C00000"/>
                    </a:solidFill>
                  </a:tcPr>
                </a:tc>
                <a:tc>
                  <a:txBody>
                    <a:bodyPr/>
                    <a:lstStyle/>
                    <a:p>
                      <a:pPr algn="ctr"/>
                      <a:r>
                        <a:rPr lang="en-US" dirty="0" smtClean="0"/>
                        <a:t>Day5</a:t>
                      </a:r>
                      <a:endParaRPr lang="en-US" dirty="0"/>
                    </a:p>
                  </a:txBody>
                  <a:tcPr>
                    <a:solidFill>
                      <a:srgbClr val="C00000"/>
                    </a:solidFill>
                  </a:tcPr>
                </a:tc>
                <a:tc>
                  <a:txBody>
                    <a:bodyPr/>
                    <a:lstStyle/>
                    <a:p>
                      <a:pPr algn="ctr"/>
                      <a:r>
                        <a:rPr lang="en-US" dirty="0" smtClean="0"/>
                        <a:t>Total Demand</a:t>
                      </a:r>
                      <a:endParaRPr lang="en-US" dirty="0"/>
                    </a:p>
                  </a:txBody>
                  <a:tcPr>
                    <a:solidFill>
                      <a:schemeClr val="tx1">
                        <a:lumMod val="75000"/>
                        <a:lumOff val="25000"/>
                      </a:schemeClr>
                    </a:solidFill>
                  </a:tcPr>
                </a:tc>
                <a:extLst>
                  <a:ext uri="{0D108BD9-81ED-4DB2-BD59-A6C34878D82A}">
                    <a16:rowId xmlns="" xmlns:a16="http://schemas.microsoft.com/office/drawing/2014/main" val="10000"/>
                  </a:ext>
                </a:extLst>
              </a:tr>
              <a:tr h="370840">
                <a:tc>
                  <a:txBody>
                    <a:bodyPr/>
                    <a:lstStyle/>
                    <a:p>
                      <a:pPr algn="ctr"/>
                      <a:r>
                        <a:rPr lang="en-US" dirty="0" smtClean="0">
                          <a:solidFill>
                            <a:schemeClr val="tx1"/>
                          </a:solidFill>
                        </a:rPr>
                        <a:t>Actual</a:t>
                      </a:r>
                      <a:endParaRPr lang="en-US" dirty="0">
                        <a:solidFill>
                          <a:schemeClr val="tx1"/>
                        </a:solidFill>
                      </a:endParaRPr>
                    </a:p>
                  </a:txBody>
                  <a:tcPr anchor="ctr">
                    <a:solidFill>
                      <a:srgbClr val="92D050"/>
                    </a:solidFill>
                  </a:tcPr>
                </a:tc>
                <a:tc>
                  <a:txBody>
                    <a:bodyPr/>
                    <a:lstStyle/>
                    <a:p>
                      <a:pPr marL="0" marR="0" indent="0" algn="ctr" defTabSz="685800" rtl="0" eaLnBrk="1" fontAlgn="auto" latinLnBrk="0" hangingPunct="1">
                        <a:lnSpc>
                          <a:spcPct val="150000"/>
                        </a:lnSpc>
                        <a:spcBef>
                          <a:spcPts val="0"/>
                        </a:spcBef>
                        <a:spcAft>
                          <a:spcPts val="0"/>
                        </a:spcAft>
                        <a:buClrTx/>
                        <a:buSzTx/>
                        <a:buFontTx/>
                        <a:buNone/>
                        <a:tabLst/>
                        <a:defRPr/>
                      </a:pPr>
                      <a:r>
                        <a:rPr lang="en-US" sz="1350" kern="1200" dirty="0" smtClean="0">
                          <a:solidFill>
                            <a:schemeClr val="dk1"/>
                          </a:solidFill>
                          <a:latin typeface="+mn-lt"/>
                          <a:ea typeface="+mn-ea"/>
                          <a:cs typeface="+mn-cs"/>
                        </a:rPr>
                        <a:t>4</a:t>
                      </a:r>
                    </a:p>
                  </a:txBody>
                  <a:tcPr anchor="ctr"/>
                </a:tc>
                <a:tc>
                  <a:txBody>
                    <a:bodyPr/>
                    <a:lstStyle/>
                    <a:p>
                      <a:pPr marL="0" algn="ctr" defTabSz="685800" rtl="0" eaLnBrk="1" fontAlgn="b" latinLnBrk="0" hangingPunct="1">
                        <a:lnSpc>
                          <a:spcPct val="150000"/>
                        </a:lnSpc>
                      </a:pPr>
                      <a:r>
                        <a:rPr lang="en-US" sz="1350" kern="1200" dirty="0" smtClean="0">
                          <a:solidFill>
                            <a:schemeClr val="dk1"/>
                          </a:solidFill>
                          <a:latin typeface="+mn-lt"/>
                          <a:ea typeface="+mn-ea"/>
                          <a:cs typeface="+mn-cs"/>
                        </a:rPr>
                        <a:t>4</a:t>
                      </a:r>
                    </a:p>
                  </a:txBody>
                  <a:tcPr marL="9525" marR="9525" marT="9525" marB="0" anchor="ctr"/>
                </a:tc>
                <a:tc>
                  <a:txBody>
                    <a:bodyPr/>
                    <a:lstStyle/>
                    <a:p>
                      <a:pPr marL="0" algn="ctr" defTabSz="685800" rtl="0" eaLnBrk="1" fontAlgn="b" latinLnBrk="0" hangingPunct="1">
                        <a:lnSpc>
                          <a:spcPct val="150000"/>
                        </a:lnSpc>
                      </a:pPr>
                      <a:r>
                        <a:rPr lang="en-US" sz="1350" kern="1200" dirty="0" smtClean="0">
                          <a:solidFill>
                            <a:schemeClr val="dk1"/>
                          </a:solidFill>
                          <a:latin typeface="+mn-lt"/>
                          <a:ea typeface="+mn-ea"/>
                          <a:cs typeface="+mn-cs"/>
                        </a:rPr>
                        <a:t>5</a:t>
                      </a:r>
                    </a:p>
                  </a:txBody>
                  <a:tcPr marL="9525" marR="9525" marT="9525" marB="0" anchor="ctr"/>
                </a:tc>
                <a:tc>
                  <a:txBody>
                    <a:bodyPr/>
                    <a:lstStyle/>
                    <a:p>
                      <a:pPr marL="0" algn="ctr" defTabSz="685800" rtl="0" eaLnBrk="1" fontAlgn="b" latinLnBrk="0" hangingPunct="1">
                        <a:lnSpc>
                          <a:spcPct val="150000"/>
                        </a:lnSpc>
                      </a:pPr>
                      <a:r>
                        <a:rPr lang="en-US" sz="1350" kern="1200" dirty="0" smtClean="0">
                          <a:solidFill>
                            <a:schemeClr val="dk1"/>
                          </a:solidFill>
                          <a:latin typeface="+mn-lt"/>
                          <a:ea typeface="+mn-ea"/>
                          <a:cs typeface="+mn-cs"/>
                        </a:rPr>
                        <a:t>3</a:t>
                      </a:r>
                    </a:p>
                  </a:txBody>
                  <a:tcPr marL="9525" marR="9525" marT="9525" marB="0" anchor="ctr"/>
                </a:tc>
                <a:tc>
                  <a:txBody>
                    <a:bodyPr/>
                    <a:lstStyle/>
                    <a:p>
                      <a:pPr marL="0" algn="ctr" defTabSz="685800" rtl="0" eaLnBrk="1" fontAlgn="b" latinLnBrk="0" hangingPunct="1">
                        <a:lnSpc>
                          <a:spcPct val="150000"/>
                        </a:lnSpc>
                      </a:pPr>
                      <a:r>
                        <a:rPr lang="en-US" sz="1350" kern="1200" dirty="0" smtClean="0">
                          <a:solidFill>
                            <a:schemeClr val="dk1"/>
                          </a:solidFill>
                          <a:latin typeface="+mn-lt"/>
                          <a:ea typeface="+mn-ea"/>
                          <a:cs typeface="+mn-cs"/>
                        </a:rPr>
                        <a:t>31</a:t>
                      </a:r>
                    </a:p>
                  </a:txBody>
                  <a:tcPr marL="9525" marR="9525" marT="9525" marB="0" anchor="ctr"/>
                </a:tc>
                <a:tc>
                  <a:txBody>
                    <a:bodyPr/>
                    <a:lstStyle/>
                    <a:p>
                      <a:pPr marL="0" algn="ctr" defTabSz="685800" rtl="0" eaLnBrk="1" fontAlgn="b" latinLnBrk="0" hangingPunct="1">
                        <a:lnSpc>
                          <a:spcPct val="150000"/>
                        </a:lnSpc>
                      </a:pPr>
                      <a:r>
                        <a:rPr lang="en-US" sz="1350" b="1" kern="1200" dirty="0" smtClean="0">
                          <a:solidFill>
                            <a:schemeClr val="bg1"/>
                          </a:solidFill>
                          <a:latin typeface="+mn-lt"/>
                          <a:ea typeface="+mn-ea"/>
                          <a:cs typeface="+mn-cs"/>
                        </a:rPr>
                        <a:t>43</a:t>
                      </a:r>
                    </a:p>
                  </a:txBody>
                  <a:tcPr marL="9525" marR="9525" marT="9525" marB="0" anchor="ctr">
                    <a:solidFill>
                      <a:schemeClr val="tx1">
                        <a:lumMod val="75000"/>
                        <a:lumOff val="25000"/>
                      </a:schemeClr>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tx1"/>
                          </a:solidFill>
                        </a:rPr>
                        <a:t>Forecasted Avg. </a:t>
                      </a:r>
                      <a:r>
                        <a:rPr lang="en-US" baseline="0" dirty="0" smtClean="0">
                          <a:solidFill>
                            <a:schemeClr val="tx1"/>
                          </a:solidFill>
                        </a:rPr>
                        <a:t>Demand</a:t>
                      </a:r>
                      <a:endParaRPr lang="en-US" dirty="0">
                        <a:solidFill>
                          <a:schemeClr val="tx1"/>
                        </a:solidFill>
                      </a:endParaRPr>
                    </a:p>
                  </a:txBody>
                  <a:tcPr anchor="ctr">
                    <a:solidFill>
                      <a:schemeClr val="accent5">
                        <a:lumMod val="60000"/>
                        <a:lumOff val="40000"/>
                      </a:schemeClr>
                    </a:solidFill>
                  </a:tcPr>
                </a:tc>
                <a:tc>
                  <a:txBody>
                    <a:bodyPr/>
                    <a:lstStyle/>
                    <a:p>
                      <a:pPr marL="0" marR="0" indent="0" algn="ctr" defTabSz="685800" rtl="0" eaLnBrk="1" fontAlgn="auto" latinLnBrk="0" hangingPunct="1">
                        <a:lnSpc>
                          <a:spcPct val="150000"/>
                        </a:lnSpc>
                        <a:spcBef>
                          <a:spcPts val="0"/>
                        </a:spcBef>
                        <a:spcAft>
                          <a:spcPts val="0"/>
                        </a:spcAft>
                        <a:buClrTx/>
                        <a:buSzTx/>
                        <a:buFontTx/>
                        <a:buNone/>
                        <a:tabLst/>
                        <a:defRPr/>
                      </a:pPr>
                      <a:r>
                        <a:rPr lang="en-US" sz="1350" kern="1200" dirty="0" smtClean="0">
                          <a:solidFill>
                            <a:schemeClr val="dk1"/>
                          </a:solidFill>
                          <a:latin typeface="+mn-lt"/>
                          <a:ea typeface="+mn-ea"/>
                          <a:cs typeface="+mn-cs"/>
                        </a:rPr>
                        <a:t>6.7</a:t>
                      </a:r>
                    </a:p>
                  </a:txBody>
                  <a:tcPr marL="9525" marR="9525" marT="9525" marB="0" anchor="ctr"/>
                </a:tc>
                <a:tc>
                  <a:txBody>
                    <a:bodyPr/>
                    <a:lstStyle/>
                    <a:p>
                      <a:pPr marL="0" marR="0" indent="0" algn="ctr" defTabSz="685800" rtl="0" eaLnBrk="1" fontAlgn="auto" latinLnBrk="0" hangingPunct="1">
                        <a:lnSpc>
                          <a:spcPct val="150000"/>
                        </a:lnSpc>
                        <a:spcBef>
                          <a:spcPts val="0"/>
                        </a:spcBef>
                        <a:spcAft>
                          <a:spcPts val="0"/>
                        </a:spcAft>
                        <a:buClrTx/>
                        <a:buSzTx/>
                        <a:buFontTx/>
                        <a:buNone/>
                        <a:tabLst/>
                        <a:defRPr/>
                      </a:pPr>
                      <a:r>
                        <a:rPr lang="en-US" sz="1350" kern="1200" dirty="0" smtClean="0">
                          <a:solidFill>
                            <a:schemeClr val="dk1"/>
                          </a:solidFill>
                          <a:latin typeface="+mn-lt"/>
                          <a:ea typeface="+mn-ea"/>
                          <a:cs typeface="+mn-cs"/>
                        </a:rPr>
                        <a:t>6.7</a:t>
                      </a:r>
                    </a:p>
                  </a:txBody>
                  <a:tcPr marL="9525" marR="9525" marT="9525" marB="0" anchor="ctr"/>
                </a:tc>
                <a:tc>
                  <a:txBody>
                    <a:bodyPr/>
                    <a:lstStyle/>
                    <a:p>
                      <a:pPr marL="0" marR="0" indent="0" algn="ctr" defTabSz="685800" rtl="0" eaLnBrk="1" fontAlgn="auto" latinLnBrk="0" hangingPunct="1">
                        <a:lnSpc>
                          <a:spcPct val="150000"/>
                        </a:lnSpc>
                        <a:spcBef>
                          <a:spcPts val="0"/>
                        </a:spcBef>
                        <a:spcAft>
                          <a:spcPts val="0"/>
                        </a:spcAft>
                        <a:buClrTx/>
                        <a:buSzTx/>
                        <a:buFontTx/>
                        <a:buNone/>
                        <a:tabLst/>
                        <a:defRPr/>
                      </a:pPr>
                      <a:r>
                        <a:rPr lang="en-US" sz="1350" kern="1200" dirty="0" smtClean="0">
                          <a:solidFill>
                            <a:schemeClr val="dk1"/>
                          </a:solidFill>
                          <a:latin typeface="+mn-lt"/>
                          <a:ea typeface="+mn-ea"/>
                          <a:cs typeface="+mn-cs"/>
                        </a:rPr>
                        <a:t>6.7</a:t>
                      </a:r>
                    </a:p>
                  </a:txBody>
                  <a:tcPr marL="9525" marR="9525" marT="9525" marB="0" anchor="ctr"/>
                </a:tc>
                <a:tc>
                  <a:txBody>
                    <a:bodyPr/>
                    <a:lstStyle/>
                    <a:p>
                      <a:pPr marL="0" marR="0" indent="0" algn="ctr" defTabSz="685800" rtl="0" eaLnBrk="1" fontAlgn="auto" latinLnBrk="0" hangingPunct="1">
                        <a:lnSpc>
                          <a:spcPct val="150000"/>
                        </a:lnSpc>
                        <a:spcBef>
                          <a:spcPts val="0"/>
                        </a:spcBef>
                        <a:spcAft>
                          <a:spcPts val="0"/>
                        </a:spcAft>
                        <a:buClrTx/>
                        <a:buSzTx/>
                        <a:buFontTx/>
                        <a:buNone/>
                        <a:tabLst/>
                        <a:defRPr/>
                      </a:pPr>
                      <a:r>
                        <a:rPr lang="en-US" sz="1350" kern="1200" dirty="0" smtClean="0">
                          <a:solidFill>
                            <a:schemeClr val="dk1"/>
                          </a:solidFill>
                          <a:latin typeface="+mn-lt"/>
                          <a:ea typeface="+mn-ea"/>
                          <a:cs typeface="+mn-cs"/>
                        </a:rPr>
                        <a:t>6.7</a:t>
                      </a:r>
                    </a:p>
                  </a:txBody>
                  <a:tcPr marL="9525" marR="9525" marT="9525" marB="0" anchor="ctr"/>
                </a:tc>
                <a:tc>
                  <a:txBody>
                    <a:bodyPr/>
                    <a:lstStyle/>
                    <a:p>
                      <a:pPr marL="0" marR="0" indent="0" algn="ctr" defTabSz="685800" rtl="0" eaLnBrk="1" fontAlgn="auto" latinLnBrk="0" hangingPunct="1">
                        <a:lnSpc>
                          <a:spcPct val="150000"/>
                        </a:lnSpc>
                        <a:spcBef>
                          <a:spcPts val="0"/>
                        </a:spcBef>
                        <a:spcAft>
                          <a:spcPts val="0"/>
                        </a:spcAft>
                        <a:buClrTx/>
                        <a:buSzTx/>
                        <a:buFontTx/>
                        <a:buNone/>
                        <a:tabLst/>
                        <a:defRPr/>
                      </a:pPr>
                      <a:r>
                        <a:rPr lang="en-US" sz="1350" kern="1200" dirty="0" smtClean="0">
                          <a:solidFill>
                            <a:schemeClr val="dk1"/>
                          </a:solidFill>
                          <a:latin typeface="+mn-lt"/>
                          <a:ea typeface="+mn-ea"/>
                          <a:cs typeface="+mn-cs"/>
                        </a:rPr>
                        <a:t>6.7</a:t>
                      </a:r>
                    </a:p>
                  </a:txBody>
                  <a:tcPr marL="9525" marR="9525" marT="9525" marB="0" anchor="ctr"/>
                </a:tc>
                <a:tc>
                  <a:txBody>
                    <a:bodyPr/>
                    <a:lstStyle/>
                    <a:p>
                      <a:pPr algn="ctr"/>
                      <a:r>
                        <a:rPr lang="en-US" b="1" dirty="0" smtClean="0">
                          <a:solidFill>
                            <a:schemeClr val="bg1"/>
                          </a:solidFill>
                        </a:rPr>
                        <a:t>34</a:t>
                      </a:r>
                      <a:endParaRPr lang="en-US" b="1" dirty="0">
                        <a:solidFill>
                          <a:schemeClr val="bg1"/>
                        </a:solidFill>
                      </a:endParaRPr>
                    </a:p>
                  </a:txBody>
                  <a:tcPr anchor="ctr">
                    <a:solidFill>
                      <a:schemeClr val="tx1">
                        <a:lumMod val="75000"/>
                        <a:lumOff val="25000"/>
                      </a:schemeClr>
                    </a:solidFill>
                  </a:tcPr>
                </a:tc>
                <a:extLst>
                  <a:ext uri="{0D108BD9-81ED-4DB2-BD59-A6C34878D82A}">
                    <a16:rowId xmlns="" xmlns:a16="http://schemas.microsoft.com/office/drawing/2014/main" val="10002"/>
                  </a:ext>
                </a:extLst>
              </a:tr>
            </a:tbl>
          </a:graphicData>
        </a:graphic>
      </p:graphicFrame>
      <p:sp>
        <p:nvSpPr>
          <p:cNvPr id="11" name="TextBox 10"/>
          <p:cNvSpPr txBox="1"/>
          <p:nvPr/>
        </p:nvSpPr>
        <p:spPr>
          <a:xfrm>
            <a:off x="10816046" y="3239588"/>
            <a:ext cx="1375954" cy="1384995"/>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sz="1400" b="1" dirty="0" smtClean="0"/>
              <a:t>The total demand of window is used to compute MAPE</a:t>
            </a:r>
            <a:endParaRPr lang="en-US" sz="1400" b="1" dirty="0"/>
          </a:p>
        </p:txBody>
      </p:sp>
      <p:sp>
        <p:nvSpPr>
          <p:cNvPr id="12" name="Rectangle 11"/>
          <p:cNvSpPr/>
          <p:nvPr/>
        </p:nvSpPr>
        <p:spPr>
          <a:xfrm>
            <a:off x="9052559" y="3553097"/>
            <a:ext cx="1698171" cy="757646"/>
          </a:xfrm>
          <a:prstGeom prst="rect">
            <a:avLst/>
          </a:prstGeom>
          <a:ln w="12700">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TextBox 12"/>
          <p:cNvSpPr txBox="1"/>
          <p:nvPr/>
        </p:nvSpPr>
        <p:spPr>
          <a:xfrm>
            <a:off x="9157061" y="3644538"/>
            <a:ext cx="1593669" cy="307777"/>
          </a:xfrm>
          <a:prstGeom prst="rect">
            <a:avLst/>
          </a:prstGeom>
          <a:noFill/>
        </p:spPr>
        <p:txBody>
          <a:bodyPr wrap="square" rtlCol="0">
            <a:spAutoFit/>
          </a:bodyPr>
          <a:lstStyle/>
          <a:p>
            <a:r>
              <a:rPr lang="en-US" sz="1400" dirty="0" smtClean="0"/>
              <a:t>Abs(34-43) * 100</a:t>
            </a:r>
            <a:endParaRPr lang="en-US" sz="1400" dirty="0"/>
          </a:p>
        </p:txBody>
      </p:sp>
      <p:cxnSp>
        <p:nvCxnSpPr>
          <p:cNvPr id="15" name="Straight Connector 14"/>
          <p:cNvCxnSpPr/>
          <p:nvPr/>
        </p:nvCxnSpPr>
        <p:spPr>
          <a:xfrm>
            <a:off x="9157062" y="3958046"/>
            <a:ext cx="1071155" cy="0"/>
          </a:xfrm>
          <a:prstGeom prst="line">
            <a:avLst/>
          </a:prstGeom>
        </p:spPr>
        <p:style>
          <a:lnRef idx="1">
            <a:schemeClr val="dk1"/>
          </a:lnRef>
          <a:fillRef idx="0">
            <a:schemeClr val="dk1"/>
          </a:fillRef>
          <a:effectRef idx="0">
            <a:schemeClr val="dk1"/>
          </a:effectRef>
          <a:fontRef idx="minor">
            <a:schemeClr val="tx1"/>
          </a:fontRef>
        </p:style>
      </p:cxnSp>
      <p:sp>
        <p:nvSpPr>
          <p:cNvPr id="19" name="TextBox 18"/>
          <p:cNvSpPr txBox="1"/>
          <p:nvPr/>
        </p:nvSpPr>
        <p:spPr>
          <a:xfrm>
            <a:off x="9483633" y="3971108"/>
            <a:ext cx="418011" cy="307777"/>
          </a:xfrm>
          <a:prstGeom prst="rect">
            <a:avLst/>
          </a:prstGeom>
          <a:noFill/>
        </p:spPr>
        <p:txBody>
          <a:bodyPr wrap="square" rtlCol="0">
            <a:spAutoFit/>
          </a:bodyPr>
          <a:lstStyle/>
          <a:p>
            <a:r>
              <a:rPr lang="en-US" sz="1400" dirty="0" smtClean="0"/>
              <a:t>43</a:t>
            </a:r>
            <a:endParaRPr lang="en-US" sz="1400" dirty="0"/>
          </a:p>
        </p:txBody>
      </p:sp>
      <p:sp>
        <p:nvSpPr>
          <p:cNvPr id="20" name="TextBox 19"/>
          <p:cNvSpPr txBox="1"/>
          <p:nvPr/>
        </p:nvSpPr>
        <p:spPr>
          <a:xfrm>
            <a:off x="9366068" y="3226526"/>
            <a:ext cx="979714" cy="307777"/>
          </a:xfrm>
          <a:prstGeom prst="rect">
            <a:avLst/>
          </a:prstGeom>
          <a:noFill/>
        </p:spPr>
        <p:txBody>
          <a:bodyPr wrap="square" rtlCol="0">
            <a:spAutoFit/>
          </a:bodyPr>
          <a:lstStyle/>
          <a:p>
            <a:pPr algn="ctr"/>
            <a:r>
              <a:rPr lang="en-US" sz="1400" b="1" dirty="0" smtClean="0"/>
              <a:t>MAPE</a:t>
            </a:r>
            <a:endParaRPr lang="en-US" sz="1400" b="1" dirty="0"/>
          </a:p>
        </p:txBody>
      </p:sp>
      <p:cxnSp>
        <p:nvCxnSpPr>
          <p:cNvPr id="22" name="Elbow Connector 21"/>
          <p:cNvCxnSpPr>
            <a:endCxn id="12" idx="1"/>
          </p:cNvCxnSpPr>
          <p:nvPr/>
        </p:nvCxnSpPr>
        <p:spPr>
          <a:xfrm>
            <a:off x="8752114" y="3709851"/>
            <a:ext cx="300445" cy="222069"/>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24" name="Elbow Connector 23"/>
          <p:cNvCxnSpPr>
            <a:endCxn id="12" idx="1"/>
          </p:cNvCxnSpPr>
          <p:nvPr/>
        </p:nvCxnSpPr>
        <p:spPr>
          <a:xfrm flipV="1">
            <a:off x="8765177" y="3931920"/>
            <a:ext cx="287382" cy="235131"/>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816973" y="1847669"/>
          <a:ext cx="9975850" cy="741680"/>
        </p:xfrm>
        <a:graphic>
          <a:graphicData uri="http://schemas.openxmlformats.org/drawingml/2006/table">
            <a:tbl>
              <a:tblPr firstRow="1" bandRow="1">
                <a:tableStyleId>{5C22544A-7EE6-4342-B048-85BDC9FD1C3A}</a:tableStyleId>
              </a:tblPr>
              <a:tblGrid>
                <a:gridCol w="997585">
                  <a:extLst>
                    <a:ext uri="{9D8B030D-6E8A-4147-A177-3AD203B41FA5}">
                      <a16:colId xmlns="" xmlns:a16="http://schemas.microsoft.com/office/drawing/2014/main" val="20000"/>
                    </a:ext>
                  </a:extLst>
                </a:gridCol>
                <a:gridCol w="997585">
                  <a:extLst>
                    <a:ext uri="{9D8B030D-6E8A-4147-A177-3AD203B41FA5}">
                      <a16:colId xmlns="" xmlns:a16="http://schemas.microsoft.com/office/drawing/2014/main" val="20001"/>
                    </a:ext>
                  </a:extLst>
                </a:gridCol>
                <a:gridCol w="997585">
                  <a:extLst>
                    <a:ext uri="{9D8B030D-6E8A-4147-A177-3AD203B41FA5}">
                      <a16:colId xmlns="" xmlns:a16="http://schemas.microsoft.com/office/drawing/2014/main" val="20002"/>
                    </a:ext>
                  </a:extLst>
                </a:gridCol>
                <a:gridCol w="997585">
                  <a:extLst>
                    <a:ext uri="{9D8B030D-6E8A-4147-A177-3AD203B41FA5}">
                      <a16:colId xmlns="" xmlns:a16="http://schemas.microsoft.com/office/drawing/2014/main" val="20003"/>
                    </a:ext>
                  </a:extLst>
                </a:gridCol>
                <a:gridCol w="997585">
                  <a:extLst>
                    <a:ext uri="{9D8B030D-6E8A-4147-A177-3AD203B41FA5}">
                      <a16:colId xmlns="" xmlns:a16="http://schemas.microsoft.com/office/drawing/2014/main" val="20004"/>
                    </a:ext>
                  </a:extLst>
                </a:gridCol>
                <a:gridCol w="997585">
                  <a:extLst>
                    <a:ext uri="{9D8B030D-6E8A-4147-A177-3AD203B41FA5}">
                      <a16:colId xmlns="" xmlns:a16="http://schemas.microsoft.com/office/drawing/2014/main" val="20005"/>
                    </a:ext>
                  </a:extLst>
                </a:gridCol>
                <a:gridCol w="997585">
                  <a:extLst>
                    <a:ext uri="{9D8B030D-6E8A-4147-A177-3AD203B41FA5}">
                      <a16:colId xmlns="" xmlns:a16="http://schemas.microsoft.com/office/drawing/2014/main" val="20006"/>
                    </a:ext>
                  </a:extLst>
                </a:gridCol>
                <a:gridCol w="997585">
                  <a:extLst>
                    <a:ext uri="{9D8B030D-6E8A-4147-A177-3AD203B41FA5}">
                      <a16:colId xmlns="" xmlns:a16="http://schemas.microsoft.com/office/drawing/2014/main" val="20007"/>
                    </a:ext>
                  </a:extLst>
                </a:gridCol>
                <a:gridCol w="997585">
                  <a:extLst>
                    <a:ext uri="{9D8B030D-6E8A-4147-A177-3AD203B41FA5}">
                      <a16:colId xmlns="" xmlns:a16="http://schemas.microsoft.com/office/drawing/2014/main" val="20008"/>
                    </a:ext>
                  </a:extLst>
                </a:gridCol>
                <a:gridCol w="997585">
                  <a:extLst>
                    <a:ext uri="{9D8B030D-6E8A-4147-A177-3AD203B41FA5}">
                      <a16:colId xmlns="" xmlns:a16="http://schemas.microsoft.com/office/drawing/2014/main" val="20009"/>
                    </a:ext>
                  </a:extLst>
                </a:gridCol>
              </a:tblGrid>
              <a:tr h="370840">
                <a:tc>
                  <a:txBody>
                    <a:bodyPr/>
                    <a:lstStyle/>
                    <a:p>
                      <a:pPr algn="ctr" rtl="0" fontAlgn="t"/>
                      <a:r>
                        <a:rPr lang="en-US" sz="1350" b="1" i="0" u="none" strike="noStrike" dirty="0">
                          <a:solidFill>
                            <a:srgbClr val="FFFFFF"/>
                          </a:solidFill>
                          <a:latin typeface="Microsoft YaHei Light"/>
                        </a:rPr>
                        <a:t>Day1 </a:t>
                      </a:r>
                    </a:p>
                  </a:txBody>
                  <a:tcPr marL="9525" marR="9525" marT="9525" marB="0" anchor="ctr"/>
                </a:tc>
                <a:tc>
                  <a:txBody>
                    <a:bodyPr/>
                    <a:lstStyle/>
                    <a:p>
                      <a:pPr algn="ctr" rtl="0" fontAlgn="t"/>
                      <a:r>
                        <a:rPr lang="en-US" sz="1350" b="1" i="0" u="none" strike="noStrike">
                          <a:solidFill>
                            <a:srgbClr val="FFFFFF"/>
                          </a:solidFill>
                          <a:latin typeface="Microsoft YaHei Light"/>
                        </a:rPr>
                        <a:t>Day2 </a:t>
                      </a:r>
                    </a:p>
                  </a:txBody>
                  <a:tcPr marL="9525" marR="9525" marT="9525" marB="0" anchor="ctr"/>
                </a:tc>
                <a:tc>
                  <a:txBody>
                    <a:bodyPr/>
                    <a:lstStyle/>
                    <a:p>
                      <a:pPr algn="ctr" rtl="0" fontAlgn="t"/>
                      <a:r>
                        <a:rPr lang="en-US" sz="1350" b="1" i="0" u="none" strike="noStrike">
                          <a:solidFill>
                            <a:srgbClr val="FFFFFF"/>
                          </a:solidFill>
                          <a:latin typeface="Microsoft YaHei Light"/>
                        </a:rPr>
                        <a:t>Day3</a:t>
                      </a:r>
                    </a:p>
                  </a:txBody>
                  <a:tcPr marL="9525" marR="9525" marT="9525" marB="0" anchor="ctr"/>
                </a:tc>
                <a:tc>
                  <a:txBody>
                    <a:bodyPr/>
                    <a:lstStyle/>
                    <a:p>
                      <a:pPr algn="ctr" rtl="0" fontAlgn="t"/>
                      <a:r>
                        <a:rPr lang="en-US" sz="1350" b="1" i="0" u="none" strike="noStrike">
                          <a:solidFill>
                            <a:srgbClr val="FFFFFF"/>
                          </a:solidFill>
                          <a:latin typeface="Microsoft YaHei Light"/>
                        </a:rPr>
                        <a:t>Day4</a:t>
                      </a:r>
                    </a:p>
                  </a:txBody>
                  <a:tcPr marL="9525" marR="9525" marT="9525" marB="0" anchor="ctr"/>
                </a:tc>
                <a:tc>
                  <a:txBody>
                    <a:bodyPr/>
                    <a:lstStyle/>
                    <a:p>
                      <a:pPr algn="ctr" rtl="0" fontAlgn="t"/>
                      <a:r>
                        <a:rPr lang="en-US" sz="1350" b="1" i="0" u="none" strike="noStrike" dirty="0">
                          <a:solidFill>
                            <a:srgbClr val="FFFFFF"/>
                          </a:solidFill>
                          <a:latin typeface="Microsoft YaHei Light"/>
                        </a:rPr>
                        <a:t>Day5</a:t>
                      </a:r>
                    </a:p>
                  </a:txBody>
                  <a:tcPr marL="9525" marR="9525" marT="9525" marB="0" anchor="ctr"/>
                </a:tc>
                <a:tc>
                  <a:txBody>
                    <a:bodyPr/>
                    <a:lstStyle/>
                    <a:p>
                      <a:pPr algn="ctr" rtl="0" fontAlgn="t"/>
                      <a:r>
                        <a:rPr lang="en-US" sz="1350" b="1" i="0" u="none" strike="noStrike">
                          <a:solidFill>
                            <a:srgbClr val="FFFFFF"/>
                          </a:solidFill>
                          <a:latin typeface="Microsoft YaHei Light"/>
                        </a:rPr>
                        <a:t>Day6</a:t>
                      </a:r>
                    </a:p>
                  </a:txBody>
                  <a:tcPr marL="9525" marR="9525" marT="9525" marB="0" anchor="ctr"/>
                </a:tc>
                <a:tc>
                  <a:txBody>
                    <a:bodyPr/>
                    <a:lstStyle/>
                    <a:p>
                      <a:pPr algn="ctr" rtl="0" fontAlgn="t"/>
                      <a:r>
                        <a:rPr lang="en-US" sz="1350" b="1" i="0" u="none" strike="noStrike">
                          <a:solidFill>
                            <a:srgbClr val="FFFFFF"/>
                          </a:solidFill>
                          <a:latin typeface="Microsoft YaHei Light"/>
                        </a:rPr>
                        <a:t>Day7</a:t>
                      </a:r>
                    </a:p>
                  </a:txBody>
                  <a:tcPr marL="9525" marR="9525" marT="9525" marB="0" anchor="ctr"/>
                </a:tc>
                <a:tc>
                  <a:txBody>
                    <a:bodyPr/>
                    <a:lstStyle/>
                    <a:p>
                      <a:pPr algn="ctr" rtl="0" fontAlgn="t"/>
                      <a:r>
                        <a:rPr lang="en-US" sz="1350" b="1" i="0" u="none" strike="noStrike">
                          <a:solidFill>
                            <a:srgbClr val="FFFFFF"/>
                          </a:solidFill>
                          <a:latin typeface="Microsoft YaHei Light"/>
                        </a:rPr>
                        <a:t>Day8</a:t>
                      </a:r>
                    </a:p>
                  </a:txBody>
                  <a:tcPr marL="9525" marR="9525" marT="9525" marB="0" anchor="ctr"/>
                </a:tc>
                <a:tc>
                  <a:txBody>
                    <a:bodyPr/>
                    <a:lstStyle/>
                    <a:p>
                      <a:pPr algn="ctr" rtl="0" fontAlgn="t"/>
                      <a:r>
                        <a:rPr lang="en-US" sz="1350" b="1" i="0" u="none" strike="noStrike">
                          <a:solidFill>
                            <a:srgbClr val="FFFFFF"/>
                          </a:solidFill>
                          <a:latin typeface="Microsoft YaHei Light"/>
                        </a:rPr>
                        <a:t>Day9</a:t>
                      </a:r>
                    </a:p>
                  </a:txBody>
                  <a:tcPr marL="9525" marR="9525" marT="9525" marB="0" anchor="ctr"/>
                </a:tc>
                <a:tc>
                  <a:txBody>
                    <a:bodyPr/>
                    <a:lstStyle/>
                    <a:p>
                      <a:pPr algn="ctr" rtl="0" fontAlgn="t"/>
                      <a:r>
                        <a:rPr lang="en-US" sz="1350" b="1" i="0" u="none" strike="noStrike" dirty="0">
                          <a:solidFill>
                            <a:srgbClr val="FFFFFF"/>
                          </a:solidFill>
                          <a:latin typeface="Microsoft YaHei Light"/>
                        </a:rPr>
                        <a:t>Day10</a:t>
                      </a:r>
                    </a:p>
                  </a:txBody>
                  <a:tcPr marL="9525" marR="9525" marT="9525" marB="0" anchor="ctr"/>
                </a:tc>
                <a:extLst>
                  <a:ext uri="{0D108BD9-81ED-4DB2-BD59-A6C34878D82A}">
                    <a16:rowId xmlns="" xmlns:a16="http://schemas.microsoft.com/office/drawing/2014/main" val="10000"/>
                  </a:ext>
                </a:extLst>
              </a:tr>
              <a:tr h="370840">
                <a:tc>
                  <a:txBody>
                    <a:bodyPr/>
                    <a:lstStyle/>
                    <a:p>
                      <a:pPr algn="ctr" fontAlgn="b"/>
                      <a:r>
                        <a:rPr lang="en-US" sz="1400" b="0" i="0" u="none" strike="noStrike" dirty="0">
                          <a:solidFill>
                            <a:srgbClr val="000000"/>
                          </a:solidFill>
                          <a:latin typeface="+mn-lt"/>
                        </a:rPr>
                        <a:t>0</a:t>
                      </a:r>
                    </a:p>
                  </a:txBody>
                  <a:tcPr marL="9525" marR="9525" marT="9525" marB="0" anchor="ctr"/>
                </a:tc>
                <a:tc>
                  <a:txBody>
                    <a:bodyPr/>
                    <a:lstStyle/>
                    <a:p>
                      <a:pPr algn="ctr" fontAlgn="b"/>
                      <a:r>
                        <a:rPr lang="en-US" sz="1400" b="0" i="0" u="none" strike="noStrike">
                          <a:solidFill>
                            <a:srgbClr val="000000"/>
                          </a:solidFill>
                          <a:latin typeface="+mn-lt"/>
                        </a:rPr>
                        <a:t>9</a:t>
                      </a:r>
                    </a:p>
                  </a:txBody>
                  <a:tcPr marL="9525" marR="9525" marT="9525" marB="0" anchor="ctr"/>
                </a:tc>
                <a:tc>
                  <a:txBody>
                    <a:bodyPr/>
                    <a:lstStyle/>
                    <a:p>
                      <a:pPr algn="ctr" fontAlgn="b"/>
                      <a:r>
                        <a:rPr lang="en-US" sz="1400" b="0" i="0" u="none" strike="noStrike">
                          <a:solidFill>
                            <a:srgbClr val="000000"/>
                          </a:solidFill>
                          <a:latin typeface="+mn-lt"/>
                        </a:rPr>
                        <a:t>8</a:t>
                      </a:r>
                    </a:p>
                  </a:txBody>
                  <a:tcPr marL="9525" marR="9525" marT="9525" marB="0" anchor="ctr"/>
                </a:tc>
                <a:tc>
                  <a:txBody>
                    <a:bodyPr/>
                    <a:lstStyle/>
                    <a:p>
                      <a:pPr algn="ctr" fontAlgn="b"/>
                      <a:r>
                        <a:rPr lang="en-US" sz="1400" b="0" i="0" u="none" strike="noStrike">
                          <a:solidFill>
                            <a:srgbClr val="000000"/>
                          </a:solidFill>
                          <a:latin typeface="+mn-lt"/>
                        </a:rPr>
                        <a:t>2</a:t>
                      </a:r>
                    </a:p>
                  </a:txBody>
                  <a:tcPr marL="9525" marR="9525" marT="9525" marB="0" anchor="ctr"/>
                </a:tc>
                <a:tc>
                  <a:txBody>
                    <a:bodyPr/>
                    <a:lstStyle/>
                    <a:p>
                      <a:pPr algn="ctr" fontAlgn="b"/>
                      <a:r>
                        <a:rPr lang="en-US" sz="1400" b="0" i="0" u="none" strike="noStrike">
                          <a:solidFill>
                            <a:srgbClr val="000000"/>
                          </a:solidFill>
                          <a:latin typeface="+mn-lt"/>
                        </a:rPr>
                        <a:t>2</a:t>
                      </a:r>
                    </a:p>
                  </a:txBody>
                  <a:tcPr marL="9525" marR="9525" marT="9525" marB="0" anchor="ctr"/>
                </a:tc>
                <a:tc>
                  <a:txBody>
                    <a:bodyPr/>
                    <a:lstStyle/>
                    <a:p>
                      <a:pPr algn="ctr" fontAlgn="b"/>
                      <a:r>
                        <a:rPr lang="en-US" sz="1400" b="0" i="0" u="none" strike="noStrike">
                          <a:solidFill>
                            <a:srgbClr val="000000"/>
                          </a:solidFill>
                          <a:latin typeface="+mn-lt"/>
                        </a:rPr>
                        <a:t>0</a:t>
                      </a:r>
                    </a:p>
                  </a:txBody>
                  <a:tcPr marL="9525" marR="9525" marT="9525" marB="0" anchor="ctr"/>
                </a:tc>
                <a:tc>
                  <a:txBody>
                    <a:bodyPr/>
                    <a:lstStyle/>
                    <a:p>
                      <a:pPr algn="ctr" fontAlgn="b"/>
                      <a:r>
                        <a:rPr lang="en-US" sz="1400" b="0" i="0" u="none" strike="noStrike">
                          <a:solidFill>
                            <a:srgbClr val="000000"/>
                          </a:solidFill>
                          <a:latin typeface="+mn-lt"/>
                        </a:rPr>
                        <a:t>1</a:t>
                      </a:r>
                    </a:p>
                  </a:txBody>
                  <a:tcPr marL="9525" marR="9525" marT="9525" marB="0" anchor="ctr"/>
                </a:tc>
                <a:tc>
                  <a:txBody>
                    <a:bodyPr/>
                    <a:lstStyle/>
                    <a:p>
                      <a:pPr algn="ctr" fontAlgn="b"/>
                      <a:r>
                        <a:rPr lang="en-US" sz="1400" b="0" i="0" u="none" strike="noStrike">
                          <a:solidFill>
                            <a:srgbClr val="000000"/>
                          </a:solidFill>
                          <a:latin typeface="+mn-lt"/>
                        </a:rPr>
                        <a:t>3</a:t>
                      </a:r>
                    </a:p>
                  </a:txBody>
                  <a:tcPr marL="9525" marR="9525" marT="9525" marB="0" anchor="ctr"/>
                </a:tc>
                <a:tc>
                  <a:txBody>
                    <a:bodyPr/>
                    <a:lstStyle/>
                    <a:p>
                      <a:pPr algn="ctr" fontAlgn="b"/>
                      <a:r>
                        <a:rPr lang="en-US" sz="1400" b="0" i="0" u="none" strike="noStrike">
                          <a:solidFill>
                            <a:srgbClr val="000000"/>
                          </a:solidFill>
                          <a:latin typeface="+mn-lt"/>
                        </a:rPr>
                        <a:t>4</a:t>
                      </a:r>
                    </a:p>
                  </a:txBody>
                  <a:tcPr marL="9525" marR="9525" marT="9525" marB="0" anchor="ctr"/>
                </a:tc>
                <a:tc>
                  <a:txBody>
                    <a:bodyPr/>
                    <a:lstStyle/>
                    <a:p>
                      <a:pPr algn="ctr" fontAlgn="b"/>
                      <a:r>
                        <a:rPr lang="en-US" sz="1400" b="0" i="0" u="none" strike="noStrike" dirty="0">
                          <a:solidFill>
                            <a:srgbClr val="000000"/>
                          </a:solidFill>
                          <a:latin typeface="+mn-lt"/>
                        </a:rPr>
                        <a:t>1</a:t>
                      </a:r>
                    </a:p>
                  </a:txBody>
                  <a:tcPr marL="9525" marR="9525" marT="9525" marB="0" anchor="ctr"/>
                </a:tc>
                <a:extLst>
                  <a:ext uri="{0D108BD9-81ED-4DB2-BD59-A6C34878D82A}">
                    <a16:rowId xmlns="" xmlns:a16="http://schemas.microsoft.com/office/drawing/2014/main" val="10001"/>
                  </a:ext>
                </a:extLst>
              </a:tr>
            </a:tbl>
          </a:graphicData>
        </a:graphic>
      </p:graphicFrame>
      <p:sp>
        <p:nvSpPr>
          <p:cNvPr id="3" name="Title 2"/>
          <p:cNvSpPr>
            <a:spLocks noGrp="1"/>
          </p:cNvSpPr>
          <p:nvPr>
            <p:ph type="title"/>
          </p:nvPr>
        </p:nvSpPr>
        <p:spPr/>
        <p:txBody>
          <a:bodyPr/>
          <a:lstStyle/>
          <a:p>
            <a:r>
              <a:rPr lang="en-US" dirty="0" smtClean="0"/>
              <a:t>Rolling Forecast Example</a:t>
            </a:r>
            <a:endParaRPr lang="en-US" dirty="0"/>
          </a:p>
        </p:txBody>
      </p:sp>
      <p:sp>
        <p:nvSpPr>
          <p:cNvPr id="5" name="Left Brace 4"/>
          <p:cNvSpPr/>
          <p:nvPr/>
        </p:nvSpPr>
        <p:spPr>
          <a:xfrm rot="16200000">
            <a:off x="3159384" y="341467"/>
            <a:ext cx="330238" cy="495082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2625633" y="3030582"/>
            <a:ext cx="1384663" cy="307777"/>
          </a:xfrm>
          <a:prstGeom prst="rect">
            <a:avLst/>
          </a:prstGeom>
          <a:noFill/>
        </p:spPr>
        <p:txBody>
          <a:bodyPr wrap="square" rtlCol="0">
            <a:spAutoFit/>
          </a:bodyPr>
          <a:lstStyle/>
          <a:p>
            <a:pPr algn="ctr"/>
            <a:r>
              <a:rPr lang="en-US" sz="1400" dirty="0" smtClean="0"/>
              <a:t>Window 1</a:t>
            </a:r>
            <a:endParaRPr lang="en-US" sz="1400" dirty="0"/>
          </a:p>
        </p:txBody>
      </p:sp>
      <p:sp>
        <p:nvSpPr>
          <p:cNvPr id="7" name="Left Brace 6"/>
          <p:cNvSpPr/>
          <p:nvPr/>
        </p:nvSpPr>
        <p:spPr>
          <a:xfrm rot="16200000">
            <a:off x="4149984" y="883579"/>
            <a:ext cx="330238" cy="503354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3587931" y="3587931"/>
            <a:ext cx="1384663" cy="307777"/>
          </a:xfrm>
          <a:prstGeom prst="rect">
            <a:avLst/>
          </a:prstGeom>
          <a:noFill/>
        </p:spPr>
        <p:txBody>
          <a:bodyPr wrap="square" rtlCol="0">
            <a:spAutoFit/>
          </a:bodyPr>
          <a:lstStyle/>
          <a:p>
            <a:pPr algn="ctr"/>
            <a:r>
              <a:rPr lang="en-US" sz="1400" dirty="0" smtClean="0"/>
              <a:t>Window 2</a:t>
            </a:r>
            <a:endParaRPr lang="en-US" sz="1400" dirty="0"/>
          </a:p>
        </p:txBody>
      </p:sp>
      <p:sp>
        <p:nvSpPr>
          <p:cNvPr id="11" name="Left Brace 10"/>
          <p:cNvSpPr/>
          <p:nvPr/>
        </p:nvSpPr>
        <p:spPr>
          <a:xfrm rot="16200000">
            <a:off x="5173241" y="1484471"/>
            <a:ext cx="330238" cy="50248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4615542" y="4184469"/>
            <a:ext cx="1384663" cy="307777"/>
          </a:xfrm>
          <a:prstGeom prst="rect">
            <a:avLst/>
          </a:prstGeom>
          <a:noFill/>
        </p:spPr>
        <p:txBody>
          <a:bodyPr wrap="square" rtlCol="0">
            <a:spAutoFit/>
          </a:bodyPr>
          <a:lstStyle/>
          <a:p>
            <a:pPr algn="ctr"/>
            <a:r>
              <a:rPr lang="en-US" sz="1400" dirty="0" smtClean="0"/>
              <a:t>Window 3</a:t>
            </a:r>
            <a:endParaRPr lang="en-US" sz="1400" dirty="0"/>
          </a:p>
        </p:txBody>
      </p:sp>
      <p:sp>
        <p:nvSpPr>
          <p:cNvPr id="13" name="Left Brace 12"/>
          <p:cNvSpPr/>
          <p:nvPr/>
        </p:nvSpPr>
        <p:spPr>
          <a:xfrm rot="16200000">
            <a:off x="6209561" y="2072300"/>
            <a:ext cx="330238" cy="506838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5630091" y="4794069"/>
            <a:ext cx="1384663" cy="307777"/>
          </a:xfrm>
          <a:prstGeom prst="rect">
            <a:avLst/>
          </a:prstGeom>
          <a:noFill/>
        </p:spPr>
        <p:txBody>
          <a:bodyPr wrap="square" rtlCol="0">
            <a:spAutoFit/>
          </a:bodyPr>
          <a:lstStyle/>
          <a:p>
            <a:pPr algn="ctr"/>
            <a:r>
              <a:rPr lang="en-US" sz="1400" dirty="0" smtClean="0"/>
              <a:t>Window 4</a:t>
            </a:r>
            <a:endParaRPr lang="en-US" sz="1400" dirty="0"/>
          </a:p>
        </p:txBody>
      </p:sp>
      <p:sp>
        <p:nvSpPr>
          <p:cNvPr id="15" name="Left Brace 14"/>
          <p:cNvSpPr/>
          <p:nvPr/>
        </p:nvSpPr>
        <p:spPr>
          <a:xfrm rot="16200000">
            <a:off x="7213224" y="2627475"/>
            <a:ext cx="330238" cy="504660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p:cNvSpPr txBox="1"/>
          <p:nvPr/>
        </p:nvSpPr>
        <p:spPr>
          <a:xfrm>
            <a:off x="6644643" y="5338355"/>
            <a:ext cx="1384663" cy="307777"/>
          </a:xfrm>
          <a:prstGeom prst="rect">
            <a:avLst/>
          </a:prstGeom>
          <a:noFill/>
        </p:spPr>
        <p:txBody>
          <a:bodyPr wrap="square" rtlCol="0">
            <a:spAutoFit/>
          </a:bodyPr>
          <a:lstStyle/>
          <a:p>
            <a:pPr algn="ctr"/>
            <a:r>
              <a:rPr lang="en-US" sz="1400" dirty="0" smtClean="0"/>
              <a:t>Window 5</a:t>
            </a:r>
            <a:endParaRPr lang="en-US" sz="1400" dirty="0"/>
          </a:p>
        </p:txBody>
      </p:sp>
      <p:sp>
        <p:nvSpPr>
          <p:cNvPr id="17" name="Left Brace 16"/>
          <p:cNvSpPr/>
          <p:nvPr/>
        </p:nvSpPr>
        <p:spPr>
          <a:xfrm rot="16200000">
            <a:off x="8258258" y="3311092"/>
            <a:ext cx="330238" cy="495082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7737569" y="5974081"/>
            <a:ext cx="1384663" cy="307777"/>
          </a:xfrm>
          <a:prstGeom prst="rect">
            <a:avLst/>
          </a:prstGeom>
          <a:noFill/>
        </p:spPr>
        <p:txBody>
          <a:bodyPr wrap="square" rtlCol="0">
            <a:spAutoFit/>
          </a:bodyPr>
          <a:lstStyle/>
          <a:p>
            <a:pPr algn="ctr"/>
            <a:r>
              <a:rPr lang="en-US" sz="1400" dirty="0" smtClean="0"/>
              <a:t>Window 6</a:t>
            </a:r>
            <a:endParaRPr lang="en-US" sz="1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itchFamily="34" charset="0"/>
              <a:buChar char="•"/>
            </a:pPr>
            <a:r>
              <a:rPr lang="en-US" dirty="0" smtClean="0">
                <a:solidFill>
                  <a:schemeClr val="tx1"/>
                </a:solidFill>
              </a:rPr>
              <a:t>For SKU1 (Low intermittency)</a:t>
            </a:r>
          </a:p>
          <a:p>
            <a:pPr>
              <a:buFont typeface="Arial" pitchFamily="34" charset="0"/>
              <a:buChar char="•"/>
            </a:pPr>
            <a:endParaRPr lang="en-US" dirty="0" smtClean="0">
              <a:solidFill>
                <a:schemeClr val="tx1"/>
              </a:solidFill>
            </a:endParaRPr>
          </a:p>
          <a:p>
            <a:endParaRPr lang="en-US" dirty="0">
              <a:solidFill>
                <a:schemeClr val="tx1"/>
              </a:solidFill>
            </a:endParaRPr>
          </a:p>
        </p:txBody>
      </p:sp>
      <p:sp>
        <p:nvSpPr>
          <p:cNvPr id="3" name="Title 2"/>
          <p:cNvSpPr>
            <a:spLocks noGrp="1"/>
          </p:cNvSpPr>
          <p:nvPr>
            <p:ph type="title"/>
          </p:nvPr>
        </p:nvSpPr>
        <p:spPr/>
        <p:txBody>
          <a:bodyPr/>
          <a:lstStyle/>
          <a:p>
            <a:r>
              <a:rPr lang="en-US" dirty="0" smtClean="0"/>
              <a:t>How did </a:t>
            </a:r>
            <a:r>
              <a:rPr lang="en-US" dirty="0" err="1" smtClean="0"/>
              <a:t>Croston</a:t>
            </a:r>
            <a:r>
              <a:rPr lang="en-US" dirty="0" smtClean="0"/>
              <a:t> Performed?</a:t>
            </a:r>
            <a:endParaRPr lang="en-US" dirty="0"/>
          </a:p>
        </p:txBody>
      </p:sp>
      <p:graphicFrame>
        <p:nvGraphicFramePr>
          <p:cNvPr id="5" name="Table 4"/>
          <p:cNvGraphicFramePr>
            <a:graphicFrameLocks noGrp="1"/>
          </p:cNvGraphicFramePr>
          <p:nvPr/>
        </p:nvGraphicFramePr>
        <p:xfrm>
          <a:off x="600891" y="2430901"/>
          <a:ext cx="9562016" cy="2010470"/>
        </p:xfrm>
        <a:graphic>
          <a:graphicData uri="http://schemas.openxmlformats.org/drawingml/2006/table">
            <a:tbl>
              <a:tblPr firstRow="1" firstCol="1" bandRow="1">
                <a:tableStyleId>{5C22544A-7EE6-4342-B048-85BDC9FD1C3A}</a:tableStyleId>
              </a:tblPr>
              <a:tblGrid>
                <a:gridCol w="1195252">
                  <a:extLst>
                    <a:ext uri="{9D8B030D-6E8A-4147-A177-3AD203B41FA5}">
                      <a16:colId xmlns="" xmlns:a16="http://schemas.microsoft.com/office/drawing/2014/main" val="20000"/>
                    </a:ext>
                  </a:extLst>
                </a:gridCol>
                <a:gridCol w="1195252">
                  <a:extLst>
                    <a:ext uri="{9D8B030D-6E8A-4147-A177-3AD203B41FA5}">
                      <a16:colId xmlns="" xmlns:a16="http://schemas.microsoft.com/office/drawing/2014/main" val="20001"/>
                    </a:ext>
                  </a:extLst>
                </a:gridCol>
                <a:gridCol w="1195252">
                  <a:extLst>
                    <a:ext uri="{9D8B030D-6E8A-4147-A177-3AD203B41FA5}">
                      <a16:colId xmlns="" xmlns:a16="http://schemas.microsoft.com/office/drawing/2014/main" val="20002"/>
                    </a:ext>
                  </a:extLst>
                </a:gridCol>
                <a:gridCol w="1195252">
                  <a:extLst>
                    <a:ext uri="{9D8B030D-6E8A-4147-A177-3AD203B41FA5}">
                      <a16:colId xmlns="" xmlns:a16="http://schemas.microsoft.com/office/drawing/2014/main" val="20003"/>
                    </a:ext>
                  </a:extLst>
                </a:gridCol>
                <a:gridCol w="1195252">
                  <a:extLst>
                    <a:ext uri="{9D8B030D-6E8A-4147-A177-3AD203B41FA5}">
                      <a16:colId xmlns="" xmlns:a16="http://schemas.microsoft.com/office/drawing/2014/main" val="20004"/>
                    </a:ext>
                  </a:extLst>
                </a:gridCol>
                <a:gridCol w="1195252">
                  <a:extLst>
                    <a:ext uri="{9D8B030D-6E8A-4147-A177-3AD203B41FA5}">
                      <a16:colId xmlns="" xmlns:a16="http://schemas.microsoft.com/office/drawing/2014/main" val="20005"/>
                    </a:ext>
                  </a:extLst>
                </a:gridCol>
                <a:gridCol w="1195252">
                  <a:extLst>
                    <a:ext uri="{9D8B030D-6E8A-4147-A177-3AD203B41FA5}">
                      <a16:colId xmlns="" xmlns:a16="http://schemas.microsoft.com/office/drawing/2014/main" val="20006"/>
                    </a:ext>
                  </a:extLst>
                </a:gridCol>
                <a:gridCol w="1195252">
                  <a:extLst>
                    <a:ext uri="{9D8B030D-6E8A-4147-A177-3AD203B41FA5}">
                      <a16:colId xmlns="" xmlns:a16="http://schemas.microsoft.com/office/drawing/2014/main" val="20007"/>
                    </a:ext>
                  </a:extLst>
                </a:gridCol>
              </a:tblGrid>
              <a:tr h="370840">
                <a:tc>
                  <a:txBody>
                    <a:bodyPr/>
                    <a:lstStyle/>
                    <a:p>
                      <a:pPr algn="ctr"/>
                      <a:r>
                        <a:rPr lang="en-US" dirty="0" smtClean="0"/>
                        <a:t>Method</a:t>
                      </a:r>
                      <a:endParaRPr lang="en-US" dirty="0"/>
                    </a:p>
                  </a:txBody>
                  <a:tcPr anchor="ctr"/>
                </a:tc>
                <a:tc>
                  <a:txBody>
                    <a:bodyPr/>
                    <a:lstStyle/>
                    <a:p>
                      <a:pPr marL="0" algn="ctr" defTabSz="685800" rtl="0" eaLnBrk="1" fontAlgn="b" latinLnBrk="0" hangingPunct="1"/>
                      <a:r>
                        <a:rPr lang="en-US" sz="1350" b="1" kern="1200" dirty="0" smtClean="0">
                          <a:solidFill>
                            <a:schemeClr val="lt1"/>
                          </a:solidFill>
                          <a:latin typeface="+mn-lt"/>
                          <a:ea typeface="+mn-ea"/>
                          <a:cs typeface="+mn-cs"/>
                        </a:rPr>
                        <a:t>MAPE</a:t>
                      </a:r>
                      <a:r>
                        <a:rPr lang="en-US" sz="1350" b="1" kern="1200" baseline="0" dirty="0" smtClean="0">
                          <a:solidFill>
                            <a:schemeClr val="lt1"/>
                          </a:solidFill>
                          <a:latin typeface="+mn-lt"/>
                          <a:ea typeface="+mn-ea"/>
                          <a:cs typeface="+mn-cs"/>
                        </a:rPr>
                        <a:t> </a:t>
                      </a:r>
                      <a:r>
                        <a:rPr lang="en-US" sz="1350" b="1" kern="1200" dirty="0" smtClean="0">
                          <a:solidFill>
                            <a:schemeClr val="lt1"/>
                          </a:solidFill>
                          <a:latin typeface="+mn-lt"/>
                          <a:ea typeface="+mn-ea"/>
                          <a:cs typeface="+mn-cs"/>
                        </a:rPr>
                        <a:t>Window1</a:t>
                      </a:r>
                    </a:p>
                  </a:txBody>
                  <a:tcPr marL="9525" marR="9525" marT="9525" marB="0" anchor="ctr"/>
                </a:tc>
                <a:tc>
                  <a:txBody>
                    <a:bodyPr/>
                    <a:lstStyle/>
                    <a:p>
                      <a:pPr marL="0" algn="ctr" defTabSz="685800" rtl="0" eaLnBrk="1" fontAlgn="b" latinLnBrk="0" hangingPunct="1"/>
                      <a:r>
                        <a:rPr lang="en-US" sz="1350" b="1" kern="1200" dirty="0" smtClean="0">
                          <a:solidFill>
                            <a:schemeClr val="lt1"/>
                          </a:solidFill>
                          <a:latin typeface="+mn-lt"/>
                          <a:ea typeface="+mn-ea"/>
                          <a:cs typeface="+mn-cs"/>
                        </a:rPr>
                        <a:t>MAPE Window2</a:t>
                      </a:r>
                    </a:p>
                  </a:txBody>
                  <a:tcPr marL="9525" marR="9525" marT="9525" marB="0" anchor="ctr"/>
                </a:tc>
                <a:tc>
                  <a:txBody>
                    <a:bodyPr/>
                    <a:lstStyle/>
                    <a:p>
                      <a:pPr marL="0" algn="ctr" defTabSz="685800" rtl="0" eaLnBrk="1" fontAlgn="b" latinLnBrk="0" hangingPunct="1"/>
                      <a:r>
                        <a:rPr lang="en-US" sz="1350" b="1" kern="1200" dirty="0" smtClean="0">
                          <a:solidFill>
                            <a:schemeClr val="lt1"/>
                          </a:solidFill>
                          <a:latin typeface="+mn-lt"/>
                          <a:ea typeface="+mn-ea"/>
                          <a:cs typeface="+mn-cs"/>
                        </a:rPr>
                        <a:t>MAPE</a:t>
                      </a:r>
                      <a:r>
                        <a:rPr lang="en-US" sz="1350" b="1" kern="1200" baseline="0" dirty="0" smtClean="0">
                          <a:solidFill>
                            <a:schemeClr val="lt1"/>
                          </a:solidFill>
                          <a:latin typeface="+mn-lt"/>
                          <a:ea typeface="+mn-ea"/>
                          <a:cs typeface="+mn-cs"/>
                        </a:rPr>
                        <a:t> </a:t>
                      </a:r>
                      <a:r>
                        <a:rPr lang="en-US" sz="1350" b="1" kern="1200" dirty="0" smtClean="0">
                          <a:solidFill>
                            <a:schemeClr val="lt1"/>
                          </a:solidFill>
                          <a:latin typeface="+mn-lt"/>
                          <a:ea typeface="+mn-ea"/>
                          <a:cs typeface="+mn-cs"/>
                        </a:rPr>
                        <a:t>Window3</a:t>
                      </a:r>
                    </a:p>
                  </a:txBody>
                  <a:tcPr marL="9525" marR="9525" marT="9525" marB="0" anchor="ctr"/>
                </a:tc>
                <a:tc>
                  <a:txBody>
                    <a:bodyPr/>
                    <a:lstStyle/>
                    <a:p>
                      <a:pPr marL="0" algn="ctr" defTabSz="685800" rtl="0" eaLnBrk="1" fontAlgn="b" latinLnBrk="0" hangingPunct="1"/>
                      <a:r>
                        <a:rPr lang="en-US" sz="1350" b="1" kern="1200" dirty="0" smtClean="0">
                          <a:solidFill>
                            <a:schemeClr val="lt1"/>
                          </a:solidFill>
                          <a:latin typeface="+mn-lt"/>
                          <a:ea typeface="+mn-ea"/>
                          <a:cs typeface="+mn-cs"/>
                        </a:rPr>
                        <a:t>MAPE</a:t>
                      </a:r>
                      <a:r>
                        <a:rPr lang="en-US" sz="1350" b="1" kern="1200" baseline="0" dirty="0" smtClean="0">
                          <a:solidFill>
                            <a:schemeClr val="lt1"/>
                          </a:solidFill>
                          <a:latin typeface="+mn-lt"/>
                          <a:ea typeface="+mn-ea"/>
                          <a:cs typeface="+mn-cs"/>
                        </a:rPr>
                        <a:t> </a:t>
                      </a:r>
                      <a:r>
                        <a:rPr lang="en-US" sz="1350" b="1" kern="1200" dirty="0" smtClean="0">
                          <a:solidFill>
                            <a:schemeClr val="lt1"/>
                          </a:solidFill>
                          <a:latin typeface="+mn-lt"/>
                          <a:ea typeface="+mn-ea"/>
                          <a:cs typeface="+mn-cs"/>
                        </a:rPr>
                        <a:t>Window4</a:t>
                      </a:r>
                    </a:p>
                  </a:txBody>
                  <a:tcPr marL="9525" marR="9525" marT="9525" marB="0" anchor="ctr"/>
                </a:tc>
                <a:tc>
                  <a:txBody>
                    <a:bodyPr/>
                    <a:lstStyle/>
                    <a:p>
                      <a:pPr marL="0" algn="ctr" defTabSz="685800" rtl="0" eaLnBrk="1" fontAlgn="b" latinLnBrk="0" hangingPunct="1"/>
                      <a:r>
                        <a:rPr lang="en-US" sz="1350" b="1" kern="1200" dirty="0" smtClean="0">
                          <a:solidFill>
                            <a:schemeClr val="lt1"/>
                          </a:solidFill>
                          <a:latin typeface="+mn-lt"/>
                          <a:ea typeface="+mn-ea"/>
                          <a:cs typeface="+mn-cs"/>
                        </a:rPr>
                        <a:t>MAPE</a:t>
                      </a:r>
                      <a:r>
                        <a:rPr lang="en-US" sz="1350" b="1" kern="1200" baseline="0" dirty="0" smtClean="0">
                          <a:solidFill>
                            <a:schemeClr val="lt1"/>
                          </a:solidFill>
                          <a:latin typeface="+mn-lt"/>
                          <a:ea typeface="+mn-ea"/>
                          <a:cs typeface="+mn-cs"/>
                        </a:rPr>
                        <a:t> </a:t>
                      </a:r>
                      <a:r>
                        <a:rPr lang="en-US" sz="1350" b="1" kern="1200" dirty="0" smtClean="0">
                          <a:solidFill>
                            <a:schemeClr val="lt1"/>
                          </a:solidFill>
                          <a:latin typeface="+mn-lt"/>
                          <a:ea typeface="+mn-ea"/>
                          <a:cs typeface="+mn-cs"/>
                        </a:rPr>
                        <a:t>Window5</a:t>
                      </a:r>
                    </a:p>
                  </a:txBody>
                  <a:tcPr marL="9525" marR="9525" marT="9525" marB="0" anchor="ctr"/>
                </a:tc>
                <a:tc>
                  <a:txBody>
                    <a:bodyPr/>
                    <a:lstStyle/>
                    <a:p>
                      <a:pPr marL="0" algn="ctr" defTabSz="685800" rtl="0" eaLnBrk="1" fontAlgn="b" latinLnBrk="0" hangingPunct="1"/>
                      <a:r>
                        <a:rPr lang="en-US" sz="1350" b="1" kern="1200" dirty="0" smtClean="0">
                          <a:solidFill>
                            <a:schemeClr val="lt1"/>
                          </a:solidFill>
                          <a:latin typeface="+mn-lt"/>
                          <a:ea typeface="+mn-ea"/>
                          <a:cs typeface="+mn-cs"/>
                        </a:rPr>
                        <a:t>MAPE</a:t>
                      </a:r>
                      <a:r>
                        <a:rPr lang="en-US" sz="1350" b="1" kern="1200" baseline="0" dirty="0" smtClean="0">
                          <a:solidFill>
                            <a:schemeClr val="lt1"/>
                          </a:solidFill>
                          <a:latin typeface="+mn-lt"/>
                          <a:ea typeface="+mn-ea"/>
                          <a:cs typeface="+mn-cs"/>
                        </a:rPr>
                        <a:t> </a:t>
                      </a:r>
                      <a:r>
                        <a:rPr lang="en-US" sz="1350" b="1" kern="1200" dirty="0" smtClean="0">
                          <a:solidFill>
                            <a:schemeClr val="lt1"/>
                          </a:solidFill>
                          <a:latin typeface="+mn-lt"/>
                          <a:ea typeface="+mn-ea"/>
                          <a:cs typeface="+mn-cs"/>
                        </a:rPr>
                        <a:t>Window6</a:t>
                      </a:r>
                    </a:p>
                  </a:txBody>
                  <a:tcPr marL="9525" marR="9525" marT="9525" marB="0" anchor="ctr"/>
                </a:tc>
                <a:tc>
                  <a:txBody>
                    <a:bodyPr/>
                    <a:lstStyle/>
                    <a:p>
                      <a:pPr marL="0" algn="ctr" defTabSz="685800" rtl="0" eaLnBrk="1" fontAlgn="b" latinLnBrk="0" hangingPunct="1"/>
                      <a:r>
                        <a:rPr lang="en-US" sz="1350" b="1" kern="1200" dirty="0" smtClean="0">
                          <a:solidFill>
                            <a:schemeClr val="lt1"/>
                          </a:solidFill>
                          <a:latin typeface="+mn-lt"/>
                          <a:ea typeface="+mn-ea"/>
                          <a:cs typeface="+mn-cs"/>
                        </a:rPr>
                        <a:t>Mean</a:t>
                      </a:r>
                      <a:r>
                        <a:rPr lang="en-US" sz="1350" b="1" kern="1200" baseline="0" dirty="0" smtClean="0">
                          <a:solidFill>
                            <a:schemeClr val="lt1"/>
                          </a:solidFill>
                          <a:latin typeface="+mn-lt"/>
                          <a:ea typeface="+mn-ea"/>
                          <a:cs typeface="+mn-cs"/>
                        </a:rPr>
                        <a:t> </a:t>
                      </a:r>
                      <a:r>
                        <a:rPr lang="en-US" sz="1350" b="1" kern="1200" dirty="0" smtClean="0">
                          <a:solidFill>
                            <a:schemeClr val="lt1"/>
                          </a:solidFill>
                          <a:latin typeface="+mn-lt"/>
                          <a:ea typeface="+mn-ea"/>
                          <a:cs typeface="+mn-cs"/>
                        </a:rPr>
                        <a:t>MAPE</a:t>
                      </a:r>
                    </a:p>
                  </a:txBody>
                  <a:tcPr marL="9525" marR="9525" marT="9525" marB="0" anchor="ctr">
                    <a:solidFill>
                      <a:schemeClr val="tx1">
                        <a:lumMod val="85000"/>
                        <a:lumOff val="15000"/>
                      </a:schemeClr>
                    </a:solidFill>
                  </a:tcPr>
                </a:tc>
                <a:extLst>
                  <a:ext uri="{0D108BD9-81ED-4DB2-BD59-A6C34878D82A}">
                    <a16:rowId xmlns="" xmlns:a16="http://schemas.microsoft.com/office/drawing/2014/main" val="10000"/>
                  </a:ext>
                </a:extLst>
              </a:tr>
              <a:tr h="370840">
                <a:tc>
                  <a:txBody>
                    <a:bodyPr/>
                    <a:lstStyle/>
                    <a:p>
                      <a:pPr marL="0" algn="ctr" defTabSz="685800" rtl="0" eaLnBrk="1" fontAlgn="b" latinLnBrk="0" hangingPunct="1"/>
                      <a:r>
                        <a:rPr lang="en-US" sz="1350" b="1" kern="1200" dirty="0" smtClean="0">
                          <a:solidFill>
                            <a:schemeClr val="lt1"/>
                          </a:solidFill>
                          <a:latin typeface="+mn-lt"/>
                          <a:ea typeface="+mn-ea"/>
                          <a:cs typeface="+mn-cs"/>
                        </a:rPr>
                        <a:t>SMA</a:t>
                      </a:r>
                    </a:p>
                  </a:txBody>
                  <a:tcPr marL="9525" marR="9525" marT="9525" marB="0" anchor="ctr"/>
                </a:tc>
                <a:tc>
                  <a:txBody>
                    <a:bodyPr/>
                    <a:lstStyle/>
                    <a:p>
                      <a:pPr algn="ctr" rtl="0" fontAlgn="b"/>
                      <a:r>
                        <a:rPr lang="en-US" sz="1400" b="0" i="0" u="none" strike="noStrike">
                          <a:solidFill>
                            <a:srgbClr val="000000"/>
                          </a:solidFill>
                          <a:latin typeface="Microsoft YaHei Light"/>
                        </a:rPr>
                        <a:t>21.5</a:t>
                      </a:r>
                    </a:p>
                  </a:txBody>
                  <a:tcPr marL="9525" marR="9525" marT="9525" marB="0" anchor="ctr"/>
                </a:tc>
                <a:tc>
                  <a:txBody>
                    <a:bodyPr/>
                    <a:lstStyle/>
                    <a:p>
                      <a:pPr algn="ctr" rtl="0" fontAlgn="b"/>
                      <a:r>
                        <a:rPr lang="en-US" sz="1400" b="0" i="0" u="none" strike="noStrike">
                          <a:solidFill>
                            <a:srgbClr val="000000"/>
                          </a:solidFill>
                          <a:latin typeface="Microsoft YaHei Light"/>
                        </a:rPr>
                        <a:t>45.4</a:t>
                      </a:r>
                    </a:p>
                  </a:txBody>
                  <a:tcPr marL="9525" marR="9525" marT="9525" marB="0" anchor="ctr"/>
                </a:tc>
                <a:tc>
                  <a:txBody>
                    <a:bodyPr/>
                    <a:lstStyle/>
                    <a:p>
                      <a:pPr algn="ctr" rtl="0" fontAlgn="b"/>
                      <a:r>
                        <a:rPr lang="en-US" sz="1400" b="0" i="0" u="none" strike="noStrike">
                          <a:solidFill>
                            <a:srgbClr val="000000"/>
                          </a:solidFill>
                          <a:latin typeface="Microsoft YaHei Light"/>
                        </a:rPr>
                        <a:t>68.9</a:t>
                      </a:r>
                    </a:p>
                  </a:txBody>
                  <a:tcPr marL="9525" marR="9525" marT="9525" marB="0" anchor="ctr"/>
                </a:tc>
                <a:tc>
                  <a:txBody>
                    <a:bodyPr/>
                    <a:lstStyle/>
                    <a:p>
                      <a:pPr algn="ctr" rtl="0" fontAlgn="b"/>
                      <a:r>
                        <a:rPr lang="en-US" sz="1400" b="0" i="0" u="none" strike="noStrike">
                          <a:solidFill>
                            <a:srgbClr val="000000"/>
                          </a:solidFill>
                          <a:latin typeface="Microsoft YaHei Light"/>
                        </a:rPr>
                        <a:t>67.9</a:t>
                      </a:r>
                    </a:p>
                  </a:txBody>
                  <a:tcPr marL="9525" marR="9525" marT="9525" marB="0" anchor="ctr"/>
                </a:tc>
                <a:tc>
                  <a:txBody>
                    <a:bodyPr/>
                    <a:lstStyle/>
                    <a:p>
                      <a:pPr algn="ctr" rtl="0" fontAlgn="b"/>
                      <a:r>
                        <a:rPr lang="en-US" sz="1400" b="0" i="0" u="none" strike="noStrike">
                          <a:solidFill>
                            <a:srgbClr val="000000"/>
                          </a:solidFill>
                          <a:latin typeface="Microsoft YaHei Light"/>
                        </a:rPr>
                        <a:t>66.6</a:t>
                      </a:r>
                    </a:p>
                  </a:txBody>
                  <a:tcPr marL="9525" marR="9525" marT="9525" marB="0" anchor="ctr"/>
                </a:tc>
                <a:tc>
                  <a:txBody>
                    <a:bodyPr/>
                    <a:lstStyle/>
                    <a:p>
                      <a:pPr algn="ctr" rtl="0" fontAlgn="b"/>
                      <a:r>
                        <a:rPr lang="en-US" sz="1400" b="0" i="0" u="none" strike="noStrike">
                          <a:solidFill>
                            <a:srgbClr val="000000"/>
                          </a:solidFill>
                          <a:latin typeface="Microsoft YaHei Light"/>
                        </a:rPr>
                        <a:t>65.0</a:t>
                      </a:r>
                    </a:p>
                  </a:txBody>
                  <a:tcPr marL="9525" marR="9525" marT="9525" marB="0" anchor="ctr"/>
                </a:tc>
                <a:tc>
                  <a:txBody>
                    <a:bodyPr/>
                    <a:lstStyle/>
                    <a:p>
                      <a:pPr algn="ctr" rtl="0" fontAlgn="b"/>
                      <a:r>
                        <a:rPr lang="en-US" sz="1400" b="0" i="0" u="none" strike="noStrike">
                          <a:solidFill>
                            <a:srgbClr val="000000"/>
                          </a:solidFill>
                          <a:latin typeface="Microsoft YaHei Light"/>
                        </a:rPr>
                        <a:t>55.9</a:t>
                      </a:r>
                    </a:p>
                  </a:txBody>
                  <a:tcPr marL="9525" marR="9525" marT="9525" marB="0" anchor="ctr">
                    <a:solidFill>
                      <a:schemeClr val="bg1">
                        <a:lumMod val="85000"/>
                      </a:schemeClr>
                    </a:solidFill>
                  </a:tcPr>
                </a:tc>
                <a:extLst>
                  <a:ext uri="{0D108BD9-81ED-4DB2-BD59-A6C34878D82A}">
                    <a16:rowId xmlns="" xmlns:a16="http://schemas.microsoft.com/office/drawing/2014/main" val="10001"/>
                  </a:ext>
                </a:extLst>
              </a:tr>
              <a:tr h="370840">
                <a:tc>
                  <a:txBody>
                    <a:bodyPr/>
                    <a:lstStyle/>
                    <a:p>
                      <a:pPr marL="0" algn="ctr" defTabSz="685800" rtl="0" eaLnBrk="1" fontAlgn="b" latinLnBrk="0" hangingPunct="1"/>
                      <a:r>
                        <a:rPr lang="en-US" sz="1350" b="1" kern="1200" dirty="0" smtClean="0">
                          <a:solidFill>
                            <a:schemeClr val="lt1"/>
                          </a:solidFill>
                          <a:latin typeface="+mn-lt"/>
                          <a:ea typeface="+mn-ea"/>
                          <a:cs typeface="+mn-cs"/>
                        </a:rPr>
                        <a:t>Exponential Smoothing</a:t>
                      </a:r>
                    </a:p>
                  </a:txBody>
                  <a:tcPr marL="9525" marR="9525" marT="9525" marB="0" anchor="ctr"/>
                </a:tc>
                <a:tc>
                  <a:txBody>
                    <a:bodyPr/>
                    <a:lstStyle/>
                    <a:p>
                      <a:pPr algn="ctr" rtl="0" fontAlgn="b"/>
                      <a:r>
                        <a:rPr lang="en-US" sz="1400" b="0" i="0" u="none" strike="noStrike">
                          <a:solidFill>
                            <a:srgbClr val="000000"/>
                          </a:solidFill>
                          <a:latin typeface="Microsoft YaHei Light"/>
                        </a:rPr>
                        <a:t>16.4</a:t>
                      </a:r>
                    </a:p>
                  </a:txBody>
                  <a:tcPr marL="9525" marR="9525" marT="9525" marB="0" anchor="ctr"/>
                </a:tc>
                <a:tc>
                  <a:txBody>
                    <a:bodyPr/>
                    <a:lstStyle/>
                    <a:p>
                      <a:pPr algn="ctr" rtl="0" fontAlgn="b"/>
                      <a:r>
                        <a:rPr lang="en-US" sz="1400" b="0" i="0" u="none" strike="noStrike">
                          <a:solidFill>
                            <a:srgbClr val="000000"/>
                          </a:solidFill>
                          <a:latin typeface="Microsoft YaHei Light"/>
                        </a:rPr>
                        <a:t>55.8</a:t>
                      </a:r>
                    </a:p>
                  </a:txBody>
                  <a:tcPr marL="9525" marR="9525" marT="9525" marB="0" anchor="ctr"/>
                </a:tc>
                <a:tc>
                  <a:txBody>
                    <a:bodyPr/>
                    <a:lstStyle/>
                    <a:p>
                      <a:pPr algn="ctr" rtl="0" fontAlgn="b"/>
                      <a:r>
                        <a:rPr lang="en-US" sz="1400" b="0" i="0" u="none" strike="noStrike">
                          <a:solidFill>
                            <a:srgbClr val="000000"/>
                          </a:solidFill>
                          <a:latin typeface="Microsoft YaHei Light"/>
                        </a:rPr>
                        <a:t>71.9</a:t>
                      </a:r>
                    </a:p>
                  </a:txBody>
                  <a:tcPr marL="9525" marR="9525" marT="9525" marB="0" anchor="ctr"/>
                </a:tc>
                <a:tc>
                  <a:txBody>
                    <a:bodyPr/>
                    <a:lstStyle/>
                    <a:p>
                      <a:pPr algn="ctr" rtl="0" fontAlgn="b"/>
                      <a:r>
                        <a:rPr lang="en-US" sz="1400" b="0" i="0" u="none" strike="noStrike">
                          <a:solidFill>
                            <a:srgbClr val="000000"/>
                          </a:solidFill>
                          <a:latin typeface="Microsoft YaHei Light"/>
                        </a:rPr>
                        <a:t>71.8</a:t>
                      </a:r>
                    </a:p>
                  </a:txBody>
                  <a:tcPr marL="9525" marR="9525" marT="9525" marB="0" anchor="ctr"/>
                </a:tc>
                <a:tc>
                  <a:txBody>
                    <a:bodyPr/>
                    <a:lstStyle/>
                    <a:p>
                      <a:pPr algn="ctr" rtl="0" fontAlgn="b"/>
                      <a:r>
                        <a:rPr lang="en-US" sz="1400" b="0" i="0" u="none" strike="noStrike">
                          <a:solidFill>
                            <a:srgbClr val="000000"/>
                          </a:solidFill>
                          <a:latin typeface="Microsoft YaHei Light"/>
                        </a:rPr>
                        <a:t>70.7</a:t>
                      </a:r>
                    </a:p>
                  </a:txBody>
                  <a:tcPr marL="9525" marR="9525" marT="9525" marB="0" anchor="ctr"/>
                </a:tc>
                <a:tc>
                  <a:txBody>
                    <a:bodyPr/>
                    <a:lstStyle/>
                    <a:p>
                      <a:pPr algn="ctr" rtl="0" fontAlgn="b"/>
                      <a:r>
                        <a:rPr lang="en-US" sz="1400" b="0" i="0" u="none" strike="noStrike">
                          <a:solidFill>
                            <a:srgbClr val="000000"/>
                          </a:solidFill>
                          <a:latin typeface="Microsoft YaHei Light"/>
                        </a:rPr>
                        <a:t>60.8</a:t>
                      </a:r>
                    </a:p>
                  </a:txBody>
                  <a:tcPr marL="9525" marR="9525" marT="9525" marB="0" anchor="ctr"/>
                </a:tc>
                <a:tc>
                  <a:txBody>
                    <a:bodyPr/>
                    <a:lstStyle/>
                    <a:p>
                      <a:pPr algn="ctr" rtl="0" fontAlgn="b"/>
                      <a:r>
                        <a:rPr lang="en-US" sz="1400" b="0" i="0" u="none" strike="noStrike">
                          <a:solidFill>
                            <a:srgbClr val="000000"/>
                          </a:solidFill>
                          <a:latin typeface="Microsoft YaHei Light"/>
                        </a:rPr>
                        <a:t>57.9</a:t>
                      </a:r>
                    </a:p>
                  </a:txBody>
                  <a:tcPr marL="9525" marR="9525" marT="9525" marB="0" anchor="ctr">
                    <a:solidFill>
                      <a:schemeClr val="bg1">
                        <a:lumMod val="85000"/>
                      </a:schemeClr>
                    </a:solidFill>
                  </a:tcPr>
                </a:tc>
                <a:extLst>
                  <a:ext uri="{0D108BD9-81ED-4DB2-BD59-A6C34878D82A}">
                    <a16:rowId xmlns="" xmlns:a16="http://schemas.microsoft.com/office/drawing/2014/main" val="10002"/>
                  </a:ext>
                </a:extLst>
              </a:tr>
              <a:tr h="370840">
                <a:tc>
                  <a:txBody>
                    <a:bodyPr/>
                    <a:lstStyle/>
                    <a:p>
                      <a:pPr marL="0" algn="ctr" defTabSz="685800" rtl="0" eaLnBrk="1" fontAlgn="b" latinLnBrk="0" hangingPunct="1"/>
                      <a:r>
                        <a:rPr lang="en-US" sz="1350" b="1" kern="1200" dirty="0" smtClean="0">
                          <a:solidFill>
                            <a:schemeClr val="lt1"/>
                          </a:solidFill>
                          <a:latin typeface="+mn-lt"/>
                          <a:ea typeface="+mn-ea"/>
                          <a:cs typeface="+mn-cs"/>
                        </a:rPr>
                        <a:t>ARIMA</a:t>
                      </a:r>
                    </a:p>
                  </a:txBody>
                  <a:tcPr marL="9525" marR="9525" marT="9525" marB="0" anchor="ctr"/>
                </a:tc>
                <a:tc>
                  <a:txBody>
                    <a:bodyPr/>
                    <a:lstStyle/>
                    <a:p>
                      <a:pPr algn="ctr" rtl="0" fontAlgn="b"/>
                      <a:r>
                        <a:rPr lang="en-US" sz="1400" b="0" i="0" u="none" strike="noStrike">
                          <a:solidFill>
                            <a:srgbClr val="000000"/>
                          </a:solidFill>
                          <a:latin typeface="Microsoft YaHei Light"/>
                        </a:rPr>
                        <a:t>2.0</a:t>
                      </a:r>
                    </a:p>
                  </a:txBody>
                  <a:tcPr marL="9525" marR="9525" marT="9525" marB="0" anchor="ctr"/>
                </a:tc>
                <a:tc>
                  <a:txBody>
                    <a:bodyPr/>
                    <a:lstStyle/>
                    <a:p>
                      <a:pPr algn="ctr" rtl="0" fontAlgn="b"/>
                      <a:r>
                        <a:rPr lang="en-US" sz="1400" b="0" i="0" u="none" strike="noStrike">
                          <a:solidFill>
                            <a:srgbClr val="000000"/>
                          </a:solidFill>
                          <a:latin typeface="Microsoft YaHei Light"/>
                        </a:rPr>
                        <a:t>54.5</a:t>
                      </a:r>
                    </a:p>
                  </a:txBody>
                  <a:tcPr marL="9525" marR="9525" marT="9525" marB="0" anchor="ctr"/>
                </a:tc>
                <a:tc>
                  <a:txBody>
                    <a:bodyPr/>
                    <a:lstStyle/>
                    <a:p>
                      <a:pPr algn="ctr" rtl="0" fontAlgn="b"/>
                      <a:r>
                        <a:rPr lang="en-US" sz="1400" b="0" i="0" u="none" strike="noStrike">
                          <a:solidFill>
                            <a:srgbClr val="000000"/>
                          </a:solidFill>
                          <a:latin typeface="Microsoft YaHei Light"/>
                        </a:rPr>
                        <a:t>73.1</a:t>
                      </a:r>
                    </a:p>
                  </a:txBody>
                  <a:tcPr marL="9525" marR="9525" marT="9525" marB="0" anchor="ctr"/>
                </a:tc>
                <a:tc>
                  <a:txBody>
                    <a:bodyPr/>
                    <a:lstStyle/>
                    <a:p>
                      <a:pPr algn="ctr" rtl="0" fontAlgn="b"/>
                      <a:r>
                        <a:rPr lang="en-US" sz="1400" b="0" i="0" u="none" strike="noStrike">
                          <a:solidFill>
                            <a:srgbClr val="000000"/>
                          </a:solidFill>
                          <a:latin typeface="Microsoft YaHei Light"/>
                        </a:rPr>
                        <a:t>72.9</a:t>
                      </a:r>
                    </a:p>
                  </a:txBody>
                  <a:tcPr marL="9525" marR="9525" marT="9525" marB="0" anchor="ctr"/>
                </a:tc>
                <a:tc>
                  <a:txBody>
                    <a:bodyPr/>
                    <a:lstStyle/>
                    <a:p>
                      <a:pPr algn="ctr" rtl="0" fontAlgn="b"/>
                      <a:r>
                        <a:rPr lang="en-US" sz="1400" b="0" i="0" u="none" strike="noStrike">
                          <a:solidFill>
                            <a:srgbClr val="000000"/>
                          </a:solidFill>
                          <a:latin typeface="Microsoft YaHei Light"/>
                        </a:rPr>
                        <a:t>71.7</a:t>
                      </a:r>
                    </a:p>
                  </a:txBody>
                  <a:tcPr marL="9525" marR="9525" marT="9525" marB="0" anchor="ctr"/>
                </a:tc>
                <a:tc>
                  <a:txBody>
                    <a:bodyPr/>
                    <a:lstStyle/>
                    <a:p>
                      <a:pPr algn="ctr" rtl="0" fontAlgn="b"/>
                      <a:r>
                        <a:rPr lang="en-US" sz="1400" b="0" i="0" u="none" strike="noStrike">
                          <a:solidFill>
                            <a:srgbClr val="000000"/>
                          </a:solidFill>
                          <a:latin typeface="Microsoft YaHei Light"/>
                        </a:rPr>
                        <a:t>69.6</a:t>
                      </a:r>
                    </a:p>
                  </a:txBody>
                  <a:tcPr marL="9525" marR="9525" marT="9525" marB="0" anchor="ctr"/>
                </a:tc>
                <a:tc>
                  <a:txBody>
                    <a:bodyPr/>
                    <a:lstStyle/>
                    <a:p>
                      <a:pPr algn="ctr" rtl="0" fontAlgn="b"/>
                      <a:r>
                        <a:rPr lang="en-US" sz="1400" b="0" i="0" u="none" strike="noStrike">
                          <a:solidFill>
                            <a:srgbClr val="000000"/>
                          </a:solidFill>
                          <a:latin typeface="Microsoft YaHei Light"/>
                        </a:rPr>
                        <a:t>57.3</a:t>
                      </a:r>
                    </a:p>
                  </a:txBody>
                  <a:tcPr marL="9525" marR="9525" marT="9525" marB="0" anchor="ctr">
                    <a:solidFill>
                      <a:schemeClr val="bg1">
                        <a:lumMod val="85000"/>
                      </a:schemeClr>
                    </a:solidFill>
                  </a:tcPr>
                </a:tc>
                <a:extLst>
                  <a:ext uri="{0D108BD9-81ED-4DB2-BD59-A6C34878D82A}">
                    <a16:rowId xmlns="" xmlns:a16="http://schemas.microsoft.com/office/drawing/2014/main" val="10003"/>
                  </a:ext>
                </a:extLst>
              </a:tr>
              <a:tr h="426780">
                <a:tc>
                  <a:txBody>
                    <a:bodyPr/>
                    <a:lstStyle/>
                    <a:p>
                      <a:pPr marL="0" algn="ctr" defTabSz="685800" rtl="0" eaLnBrk="1" fontAlgn="b" latinLnBrk="0" hangingPunct="1"/>
                      <a:r>
                        <a:rPr lang="en-US" sz="1350" b="1" kern="1200" dirty="0" err="1" smtClean="0">
                          <a:solidFill>
                            <a:schemeClr val="lt1"/>
                          </a:solidFill>
                          <a:latin typeface="+mn-lt"/>
                          <a:ea typeface="+mn-ea"/>
                          <a:cs typeface="+mn-cs"/>
                        </a:rPr>
                        <a:t>Croston</a:t>
                      </a:r>
                      <a:endParaRPr lang="en-US" sz="1350" b="1" kern="1200" dirty="0" smtClean="0">
                        <a:solidFill>
                          <a:schemeClr val="lt1"/>
                        </a:solidFill>
                        <a:latin typeface="+mn-lt"/>
                        <a:ea typeface="+mn-ea"/>
                        <a:cs typeface="+mn-cs"/>
                      </a:endParaRPr>
                    </a:p>
                  </a:txBody>
                  <a:tcPr marL="9525" marR="9525" marT="9525" marB="0" anchor="ctr"/>
                </a:tc>
                <a:tc>
                  <a:txBody>
                    <a:bodyPr/>
                    <a:lstStyle/>
                    <a:p>
                      <a:pPr algn="ctr" rtl="0" fontAlgn="b"/>
                      <a:r>
                        <a:rPr lang="en-US" sz="1400" b="0" i="0" u="none" strike="noStrike">
                          <a:solidFill>
                            <a:srgbClr val="000000"/>
                          </a:solidFill>
                          <a:latin typeface="Microsoft YaHei Light"/>
                        </a:rPr>
                        <a:t>69.0</a:t>
                      </a:r>
                    </a:p>
                  </a:txBody>
                  <a:tcPr marL="9525" marR="9525" marT="9525" marB="0" anchor="ctr"/>
                </a:tc>
                <a:tc>
                  <a:txBody>
                    <a:bodyPr/>
                    <a:lstStyle/>
                    <a:p>
                      <a:pPr algn="ctr" rtl="0" fontAlgn="b"/>
                      <a:r>
                        <a:rPr lang="en-US" sz="1400" b="0" i="0" u="none" strike="noStrike">
                          <a:solidFill>
                            <a:srgbClr val="000000"/>
                          </a:solidFill>
                          <a:latin typeface="Microsoft YaHei Light"/>
                        </a:rPr>
                        <a:t>21.7</a:t>
                      </a:r>
                    </a:p>
                  </a:txBody>
                  <a:tcPr marL="9525" marR="9525" marT="9525" marB="0" anchor="ctr"/>
                </a:tc>
                <a:tc>
                  <a:txBody>
                    <a:bodyPr/>
                    <a:lstStyle/>
                    <a:p>
                      <a:pPr algn="ctr" rtl="0" fontAlgn="b"/>
                      <a:r>
                        <a:rPr lang="en-US" sz="1400" b="0" i="0" u="none" strike="noStrike">
                          <a:solidFill>
                            <a:srgbClr val="000000"/>
                          </a:solidFill>
                          <a:latin typeface="Microsoft YaHei Light"/>
                        </a:rPr>
                        <a:t>55.1</a:t>
                      </a:r>
                    </a:p>
                  </a:txBody>
                  <a:tcPr marL="9525" marR="9525" marT="9525" marB="0" anchor="ctr"/>
                </a:tc>
                <a:tc>
                  <a:txBody>
                    <a:bodyPr/>
                    <a:lstStyle/>
                    <a:p>
                      <a:pPr algn="ctr" rtl="0" fontAlgn="b"/>
                      <a:r>
                        <a:rPr lang="en-US" sz="1400" b="0" i="0" u="none" strike="noStrike" dirty="0">
                          <a:solidFill>
                            <a:srgbClr val="000000"/>
                          </a:solidFill>
                          <a:latin typeface="Microsoft YaHei Light"/>
                        </a:rPr>
                        <a:t>56.0</a:t>
                      </a:r>
                    </a:p>
                  </a:txBody>
                  <a:tcPr marL="9525" marR="9525" marT="9525" marB="0" anchor="ctr"/>
                </a:tc>
                <a:tc>
                  <a:txBody>
                    <a:bodyPr/>
                    <a:lstStyle/>
                    <a:p>
                      <a:pPr algn="ctr" rtl="0" fontAlgn="b"/>
                      <a:r>
                        <a:rPr lang="en-US" sz="1400" b="0" i="0" u="none" strike="noStrike">
                          <a:solidFill>
                            <a:srgbClr val="000000"/>
                          </a:solidFill>
                          <a:latin typeface="Microsoft YaHei Light"/>
                        </a:rPr>
                        <a:t>52.8</a:t>
                      </a:r>
                    </a:p>
                  </a:txBody>
                  <a:tcPr marL="9525" marR="9525" marT="9525" marB="0" anchor="ctr"/>
                </a:tc>
                <a:tc>
                  <a:txBody>
                    <a:bodyPr/>
                    <a:lstStyle/>
                    <a:p>
                      <a:pPr algn="ctr" rtl="0" fontAlgn="b"/>
                      <a:r>
                        <a:rPr lang="en-US" sz="1400" b="0" i="0" u="none" strike="noStrike">
                          <a:solidFill>
                            <a:srgbClr val="000000"/>
                          </a:solidFill>
                          <a:latin typeface="Microsoft YaHei Light"/>
                        </a:rPr>
                        <a:t>52.8</a:t>
                      </a:r>
                    </a:p>
                  </a:txBody>
                  <a:tcPr marL="9525" marR="9525" marT="9525" marB="0" anchor="ctr"/>
                </a:tc>
                <a:tc>
                  <a:txBody>
                    <a:bodyPr/>
                    <a:lstStyle/>
                    <a:p>
                      <a:pPr algn="ctr" rtl="0" fontAlgn="b"/>
                      <a:r>
                        <a:rPr lang="en-US" sz="1400" b="0" i="0" u="none" strike="noStrike" dirty="0">
                          <a:solidFill>
                            <a:srgbClr val="000000"/>
                          </a:solidFill>
                          <a:latin typeface="Microsoft YaHei Light"/>
                        </a:rPr>
                        <a:t>51.2</a:t>
                      </a:r>
                    </a:p>
                  </a:txBody>
                  <a:tcPr marL="9525" marR="9525" marT="9525" marB="0" anchor="ctr">
                    <a:solidFill>
                      <a:schemeClr val="bg1">
                        <a:lumMod val="85000"/>
                      </a:schemeClr>
                    </a:solidFill>
                  </a:tcPr>
                </a:tc>
                <a:extLst>
                  <a:ext uri="{0D108BD9-81ED-4DB2-BD59-A6C34878D82A}">
                    <a16:rowId xmlns="" xmlns:a16="http://schemas.microsoft.com/office/drawing/2014/main" val="10004"/>
                  </a:ext>
                </a:extLst>
              </a:tr>
            </a:tbl>
          </a:graphicData>
        </a:graphic>
      </p:graphicFrame>
      <p:sp>
        <p:nvSpPr>
          <p:cNvPr id="6" name="Rectangle 5"/>
          <p:cNvSpPr/>
          <p:nvPr/>
        </p:nvSpPr>
        <p:spPr>
          <a:xfrm>
            <a:off x="470263" y="3984172"/>
            <a:ext cx="9862457" cy="535577"/>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240971" y="5421086"/>
            <a:ext cx="9144000" cy="338554"/>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sz="1600" b="1" dirty="0" err="1" smtClean="0"/>
              <a:t>Croston</a:t>
            </a:r>
            <a:r>
              <a:rPr lang="en-US" sz="1600" b="1" dirty="0" smtClean="0"/>
              <a:t> performs slightly better than other methods for data with Low intermittent demand.</a:t>
            </a:r>
            <a:endParaRPr lang="en-US" sz="1600" b="1" dirty="0"/>
          </a:p>
        </p:txBody>
      </p:sp>
      <p:sp>
        <p:nvSpPr>
          <p:cNvPr id="8" name="Right Brace 7"/>
          <p:cNvSpPr/>
          <p:nvPr/>
        </p:nvSpPr>
        <p:spPr>
          <a:xfrm>
            <a:off x="10515600" y="2286001"/>
            <a:ext cx="222069" cy="2351314"/>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9" name="TextBox 8"/>
          <p:cNvSpPr txBox="1"/>
          <p:nvPr/>
        </p:nvSpPr>
        <p:spPr>
          <a:xfrm>
            <a:off x="10972800" y="2769326"/>
            <a:ext cx="953588" cy="1600438"/>
          </a:xfrm>
          <a:prstGeom prst="rect">
            <a:avLst/>
          </a:prstGeom>
          <a:noFill/>
        </p:spPr>
        <p:txBody>
          <a:bodyPr wrap="square" rtlCol="0">
            <a:spAutoFit/>
          </a:bodyPr>
          <a:lstStyle/>
          <a:p>
            <a:pPr algn="ctr"/>
            <a:r>
              <a:rPr lang="en-US" sz="1400" dirty="0" err="1" smtClean="0"/>
              <a:t>Atleast</a:t>
            </a:r>
            <a:r>
              <a:rPr lang="en-US" sz="1400" dirty="0" smtClean="0"/>
              <a:t>  8% better accuracy than other methods</a:t>
            </a:r>
            <a:endParaRPr lang="en-US" sz="1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itchFamily="34" charset="0"/>
              <a:buChar char="•"/>
            </a:pPr>
            <a:r>
              <a:rPr lang="en-US" dirty="0" smtClean="0">
                <a:solidFill>
                  <a:schemeClr val="tx1"/>
                </a:solidFill>
              </a:rPr>
              <a:t>For SKU2 (High intermittency)</a:t>
            </a:r>
          </a:p>
          <a:p>
            <a:pPr>
              <a:buFont typeface="Arial" pitchFamily="34" charset="0"/>
              <a:buChar char="•"/>
            </a:pPr>
            <a:endParaRPr lang="en-US" dirty="0" smtClean="0">
              <a:solidFill>
                <a:schemeClr val="tx1"/>
              </a:solidFill>
            </a:endParaRPr>
          </a:p>
          <a:p>
            <a:endParaRPr lang="en-US" dirty="0">
              <a:solidFill>
                <a:schemeClr val="tx1"/>
              </a:solidFill>
            </a:endParaRPr>
          </a:p>
        </p:txBody>
      </p:sp>
      <p:sp>
        <p:nvSpPr>
          <p:cNvPr id="3" name="Title 2"/>
          <p:cNvSpPr>
            <a:spLocks noGrp="1"/>
          </p:cNvSpPr>
          <p:nvPr>
            <p:ph type="title"/>
          </p:nvPr>
        </p:nvSpPr>
        <p:spPr/>
        <p:txBody>
          <a:bodyPr/>
          <a:lstStyle/>
          <a:p>
            <a:r>
              <a:rPr lang="en-US" dirty="0" smtClean="0"/>
              <a:t>How did </a:t>
            </a:r>
            <a:r>
              <a:rPr lang="en-US" dirty="0" err="1" smtClean="0"/>
              <a:t>Croston</a:t>
            </a:r>
            <a:r>
              <a:rPr lang="en-US" dirty="0" smtClean="0"/>
              <a:t> Performed?</a:t>
            </a:r>
            <a:endParaRPr lang="en-US" dirty="0"/>
          </a:p>
        </p:txBody>
      </p:sp>
      <p:graphicFrame>
        <p:nvGraphicFramePr>
          <p:cNvPr id="5" name="Table 4"/>
          <p:cNvGraphicFramePr>
            <a:graphicFrameLocks noGrp="1"/>
          </p:cNvGraphicFramePr>
          <p:nvPr/>
        </p:nvGraphicFramePr>
        <p:xfrm>
          <a:off x="600891" y="2430901"/>
          <a:ext cx="9562016" cy="1954530"/>
        </p:xfrm>
        <a:graphic>
          <a:graphicData uri="http://schemas.openxmlformats.org/drawingml/2006/table">
            <a:tbl>
              <a:tblPr firstRow="1" firstCol="1" bandRow="1">
                <a:tableStyleId>{5C22544A-7EE6-4342-B048-85BDC9FD1C3A}</a:tableStyleId>
              </a:tblPr>
              <a:tblGrid>
                <a:gridCol w="1195252">
                  <a:extLst>
                    <a:ext uri="{9D8B030D-6E8A-4147-A177-3AD203B41FA5}">
                      <a16:colId xmlns="" xmlns:a16="http://schemas.microsoft.com/office/drawing/2014/main" val="20000"/>
                    </a:ext>
                  </a:extLst>
                </a:gridCol>
                <a:gridCol w="1195252">
                  <a:extLst>
                    <a:ext uri="{9D8B030D-6E8A-4147-A177-3AD203B41FA5}">
                      <a16:colId xmlns="" xmlns:a16="http://schemas.microsoft.com/office/drawing/2014/main" val="20001"/>
                    </a:ext>
                  </a:extLst>
                </a:gridCol>
                <a:gridCol w="1195252">
                  <a:extLst>
                    <a:ext uri="{9D8B030D-6E8A-4147-A177-3AD203B41FA5}">
                      <a16:colId xmlns="" xmlns:a16="http://schemas.microsoft.com/office/drawing/2014/main" val="20002"/>
                    </a:ext>
                  </a:extLst>
                </a:gridCol>
                <a:gridCol w="1195252">
                  <a:extLst>
                    <a:ext uri="{9D8B030D-6E8A-4147-A177-3AD203B41FA5}">
                      <a16:colId xmlns="" xmlns:a16="http://schemas.microsoft.com/office/drawing/2014/main" val="20003"/>
                    </a:ext>
                  </a:extLst>
                </a:gridCol>
                <a:gridCol w="1195252">
                  <a:extLst>
                    <a:ext uri="{9D8B030D-6E8A-4147-A177-3AD203B41FA5}">
                      <a16:colId xmlns="" xmlns:a16="http://schemas.microsoft.com/office/drawing/2014/main" val="20004"/>
                    </a:ext>
                  </a:extLst>
                </a:gridCol>
                <a:gridCol w="1195252">
                  <a:extLst>
                    <a:ext uri="{9D8B030D-6E8A-4147-A177-3AD203B41FA5}">
                      <a16:colId xmlns="" xmlns:a16="http://schemas.microsoft.com/office/drawing/2014/main" val="20005"/>
                    </a:ext>
                  </a:extLst>
                </a:gridCol>
                <a:gridCol w="1195252">
                  <a:extLst>
                    <a:ext uri="{9D8B030D-6E8A-4147-A177-3AD203B41FA5}">
                      <a16:colId xmlns="" xmlns:a16="http://schemas.microsoft.com/office/drawing/2014/main" val="20006"/>
                    </a:ext>
                  </a:extLst>
                </a:gridCol>
                <a:gridCol w="1195252">
                  <a:extLst>
                    <a:ext uri="{9D8B030D-6E8A-4147-A177-3AD203B41FA5}">
                      <a16:colId xmlns="" xmlns:a16="http://schemas.microsoft.com/office/drawing/2014/main" val="20007"/>
                    </a:ext>
                  </a:extLst>
                </a:gridCol>
              </a:tblGrid>
              <a:tr h="370840">
                <a:tc>
                  <a:txBody>
                    <a:bodyPr/>
                    <a:lstStyle/>
                    <a:p>
                      <a:pPr algn="ctr"/>
                      <a:r>
                        <a:rPr lang="en-US" dirty="0" smtClean="0"/>
                        <a:t>Method</a:t>
                      </a:r>
                      <a:endParaRPr lang="en-US" dirty="0"/>
                    </a:p>
                  </a:txBody>
                  <a:tcPr anchor="ctr"/>
                </a:tc>
                <a:tc>
                  <a:txBody>
                    <a:bodyPr/>
                    <a:lstStyle/>
                    <a:p>
                      <a:pPr marL="0" algn="ctr" defTabSz="685800" rtl="0" eaLnBrk="1" fontAlgn="b" latinLnBrk="0" hangingPunct="1"/>
                      <a:r>
                        <a:rPr lang="en-US" sz="1350" b="1" kern="1200" dirty="0" smtClean="0">
                          <a:solidFill>
                            <a:schemeClr val="lt1"/>
                          </a:solidFill>
                          <a:latin typeface="+mn-lt"/>
                          <a:ea typeface="+mn-ea"/>
                          <a:cs typeface="+mn-cs"/>
                        </a:rPr>
                        <a:t>MAPE</a:t>
                      </a:r>
                      <a:r>
                        <a:rPr lang="en-US" sz="1350" b="1" kern="1200" baseline="0" dirty="0" smtClean="0">
                          <a:solidFill>
                            <a:schemeClr val="lt1"/>
                          </a:solidFill>
                          <a:latin typeface="+mn-lt"/>
                          <a:ea typeface="+mn-ea"/>
                          <a:cs typeface="+mn-cs"/>
                        </a:rPr>
                        <a:t> </a:t>
                      </a:r>
                      <a:r>
                        <a:rPr lang="en-US" sz="1350" b="1" kern="1200" dirty="0" smtClean="0">
                          <a:solidFill>
                            <a:schemeClr val="lt1"/>
                          </a:solidFill>
                          <a:latin typeface="+mn-lt"/>
                          <a:ea typeface="+mn-ea"/>
                          <a:cs typeface="+mn-cs"/>
                        </a:rPr>
                        <a:t>Window1</a:t>
                      </a:r>
                    </a:p>
                  </a:txBody>
                  <a:tcPr marL="9525" marR="9525" marT="9525" marB="0" anchor="ctr"/>
                </a:tc>
                <a:tc>
                  <a:txBody>
                    <a:bodyPr/>
                    <a:lstStyle/>
                    <a:p>
                      <a:pPr marL="0" algn="ctr" defTabSz="685800" rtl="0" eaLnBrk="1" fontAlgn="b" latinLnBrk="0" hangingPunct="1"/>
                      <a:r>
                        <a:rPr lang="en-US" sz="1350" b="1" kern="1200" dirty="0" smtClean="0">
                          <a:solidFill>
                            <a:schemeClr val="lt1"/>
                          </a:solidFill>
                          <a:latin typeface="+mn-lt"/>
                          <a:ea typeface="+mn-ea"/>
                          <a:cs typeface="+mn-cs"/>
                        </a:rPr>
                        <a:t>MAPE Window2</a:t>
                      </a:r>
                    </a:p>
                  </a:txBody>
                  <a:tcPr marL="9525" marR="9525" marT="9525" marB="0" anchor="ctr"/>
                </a:tc>
                <a:tc>
                  <a:txBody>
                    <a:bodyPr/>
                    <a:lstStyle/>
                    <a:p>
                      <a:pPr marL="0" algn="ctr" defTabSz="685800" rtl="0" eaLnBrk="1" fontAlgn="b" latinLnBrk="0" hangingPunct="1"/>
                      <a:r>
                        <a:rPr lang="en-US" sz="1350" b="1" kern="1200" dirty="0" smtClean="0">
                          <a:solidFill>
                            <a:schemeClr val="lt1"/>
                          </a:solidFill>
                          <a:latin typeface="+mn-lt"/>
                          <a:ea typeface="+mn-ea"/>
                          <a:cs typeface="+mn-cs"/>
                        </a:rPr>
                        <a:t>MAPE</a:t>
                      </a:r>
                      <a:r>
                        <a:rPr lang="en-US" sz="1350" b="1" kern="1200" baseline="0" dirty="0" smtClean="0">
                          <a:solidFill>
                            <a:schemeClr val="lt1"/>
                          </a:solidFill>
                          <a:latin typeface="+mn-lt"/>
                          <a:ea typeface="+mn-ea"/>
                          <a:cs typeface="+mn-cs"/>
                        </a:rPr>
                        <a:t> </a:t>
                      </a:r>
                      <a:r>
                        <a:rPr lang="en-US" sz="1350" b="1" kern="1200" dirty="0" smtClean="0">
                          <a:solidFill>
                            <a:schemeClr val="lt1"/>
                          </a:solidFill>
                          <a:latin typeface="+mn-lt"/>
                          <a:ea typeface="+mn-ea"/>
                          <a:cs typeface="+mn-cs"/>
                        </a:rPr>
                        <a:t>Window3</a:t>
                      </a:r>
                    </a:p>
                  </a:txBody>
                  <a:tcPr marL="9525" marR="9525" marT="9525" marB="0" anchor="ctr"/>
                </a:tc>
                <a:tc>
                  <a:txBody>
                    <a:bodyPr/>
                    <a:lstStyle/>
                    <a:p>
                      <a:pPr marL="0" algn="ctr" defTabSz="685800" rtl="0" eaLnBrk="1" fontAlgn="b" latinLnBrk="0" hangingPunct="1"/>
                      <a:r>
                        <a:rPr lang="en-US" sz="1350" b="1" kern="1200" dirty="0" smtClean="0">
                          <a:solidFill>
                            <a:schemeClr val="lt1"/>
                          </a:solidFill>
                          <a:latin typeface="+mn-lt"/>
                          <a:ea typeface="+mn-ea"/>
                          <a:cs typeface="+mn-cs"/>
                        </a:rPr>
                        <a:t>MAPE</a:t>
                      </a:r>
                      <a:r>
                        <a:rPr lang="en-US" sz="1350" b="1" kern="1200" baseline="0" dirty="0" smtClean="0">
                          <a:solidFill>
                            <a:schemeClr val="lt1"/>
                          </a:solidFill>
                          <a:latin typeface="+mn-lt"/>
                          <a:ea typeface="+mn-ea"/>
                          <a:cs typeface="+mn-cs"/>
                        </a:rPr>
                        <a:t> </a:t>
                      </a:r>
                      <a:r>
                        <a:rPr lang="en-US" sz="1350" b="1" kern="1200" dirty="0" smtClean="0">
                          <a:solidFill>
                            <a:schemeClr val="lt1"/>
                          </a:solidFill>
                          <a:latin typeface="+mn-lt"/>
                          <a:ea typeface="+mn-ea"/>
                          <a:cs typeface="+mn-cs"/>
                        </a:rPr>
                        <a:t>Window4</a:t>
                      </a:r>
                    </a:p>
                  </a:txBody>
                  <a:tcPr marL="9525" marR="9525" marT="9525" marB="0" anchor="ctr"/>
                </a:tc>
                <a:tc>
                  <a:txBody>
                    <a:bodyPr/>
                    <a:lstStyle/>
                    <a:p>
                      <a:pPr marL="0" algn="ctr" defTabSz="685800" rtl="0" eaLnBrk="1" fontAlgn="b" latinLnBrk="0" hangingPunct="1"/>
                      <a:r>
                        <a:rPr lang="en-US" sz="1350" b="1" kern="1200" dirty="0" smtClean="0">
                          <a:solidFill>
                            <a:schemeClr val="lt1"/>
                          </a:solidFill>
                          <a:latin typeface="+mn-lt"/>
                          <a:ea typeface="+mn-ea"/>
                          <a:cs typeface="+mn-cs"/>
                        </a:rPr>
                        <a:t>MAPE</a:t>
                      </a:r>
                      <a:r>
                        <a:rPr lang="en-US" sz="1350" b="1" kern="1200" baseline="0" dirty="0" smtClean="0">
                          <a:solidFill>
                            <a:schemeClr val="lt1"/>
                          </a:solidFill>
                          <a:latin typeface="+mn-lt"/>
                          <a:ea typeface="+mn-ea"/>
                          <a:cs typeface="+mn-cs"/>
                        </a:rPr>
                        <a:t> </a:t>
                      </a:r>
                      <a:r>
                        <a:rPr lang="en-US" sz="1350" b="1" kern="1200" dirty="0" smtClean="0">
                          <a:solidFill>
                            <a:schemeClr val="lt1"/>
                          </a:solidFill>
                          <a:latin typeface="+mn-lt"/>
                          <a:ea typeface="+mn-ea"/>
                          <a:cs typeface="+mn-cs"/>
                        </a:rPr>
                        <a:t>Window5</a:t>
                      </a:r>
                    </a:p>
                  </a:txBody>
                  <a:tcPr marL="9525" marR="9525" marT="9525" marB="0" anchor="ctr"/>
                </a:tc>
                <a:tc>
                  <a:txBody>
                    <a:bodyPr/>
                    <a:lstStyle/>
                    <a:p>
                      <a:pPr marL="0" algn="ctr" defTabSz="685800" rtl="0" eaLnBrk="1" fontAlgn="b" latinLnBrk="0" hangingPunct="1"/>
                      <a:r>
                        <a:rPr lang="en-US" sz="1350" b="1" kern="1200" dirty="0" smtClean="0">
                          <a:solidFill>
                            <a:schemeClr val="lt1"/>
                          </a:solidFill>
                          <a:latin typeface="+mn-lt"/>
                          <a:ea typeface="+mn-ea"/>
                          <a:cs typeface="+mn-cs"/>
                        </a:rPr>
                        <a:t>MAPE</a:t>
                      </a:r>
                      <a:r>
                        <a:rPr lang="en-US" sz="1350" b="1" kern="1200" baseline="0" dirty="0" smtClean="0">
                          <a:solidFill>
                            <a:schemeClr val="lt1"/>
                          </a:solidFill>
                          <a:latin typeface="+mn-lt"/>
                          <a:ea typeface="+mn-ea"/>
                          <a:cs typeface="+mn-cs"/>
                        </a:rPr>
                        <a:t> </a:t>
                      </a:r>
                      <a:r>
                        <a:rPr lang="en-US" sz="1350" b="1" kern="1200" dirty="0" smtClean="0">
                          <a:solidFill>
                            <a:schemeClr val="lt1"/>
                          </a:solidFill>
                          <a:latin typeface="+mn-lt"/>
                          <a:ea typeface="+mn-ea"/>
                          <a:cs typeface="+mn-cs"/>
                        </a:rPr>
                        <a:t>Window6</a:t>
                      </a:r>
                    </a:p>
                  </a:txBody>
                  <a:tcPr marL="9525" marR="9525" marT="9525" marB="0" anchor="ctr"/>
                </a:tc>
                <a:tc>
                  <a:txBody>
                    <a:bodyPr/>
                    <a:lstStyle/>
                    <a:p>
                      <a:pPr marL="0" algn="ctr" defTabSz="685800" rtl="0" eaLnBrk="1" fontAlgn="b" latinLnBrk="0" hangingPunct="1"/>
                      <a:r>
                        <a:rPr lang="en-US" sz="1350" b="1" kern="1200" dirty="0" smtClean="0">
                          <a:solidFill>
                            <a:schemeClr val="lt1"/>
                          </a:solidFill>
                          <a:latin typeface="+mn-lt"/>
                          <a:ea typeface="+mn-ea"/>
                          <a:cs typeface="+mn-cs"/>
                        </a:rPr>
                        <a:t>Mean</a:t>
                      </a:r>
                      <a:r>
                        <a:rPr lang="en-US" sz="1350" b="1" kern="1200" baseline="0" dirty="0" smtClean="0">
                          <a:solidFill>
                            <a:schemeClr val="lt1"/>
                          </a:solidFill>
                          <a:latin typeface="+mn-lt"/>
                          <a:ea typeface="+mn-ea"/>
                          <a:cs typeface="+mn-cs"/>
                        </a:rPr>
                        <a:t> </a:t>
                      </a:r>
                      <a:r>
                        <a:rPr lang="en-US" sz="1350" b="1" kern="1200" dirty="0" smtClean="0">
                          <a:solidFill>
                            <a:schemeClr val="lt1"/>
                          </a:solidFill>
                          <a:latin typeface="+mn-lt"/>
                          <a:ea typeface="+mn-ea"/>
                          <a:cs typeface="+mn-cs"/>
                        </a:rPr>
                        <a:t>MAPE</a:t>
                      </a:r>
                    </a:p>
                  </a:txBody>
                  <a:tcPr marL="9525" marR="9525" marT="9525" marB="0" anchor="ctr">
                    <a:solidFill>
                      <a:schemeClr val="tx1">
                        <a:lumMod val="85000"/>
                        <a:lumOff val="15000"/>
                      </a:schemeClr>
                    </a:solidFill>
                  </a:tcPr>
                </a:tc>
                <a:extLst>
                  <a:ext uri="{0D108BD9-81ED-4DB2-BD59-A6C34878D82A}">
                    <a16:rowId xmlns="" xmlns:a16="http://schemas.microsoft.com/office/drawing/2014/main" val="10000"/>
                  </a:ext>
                </a:extLst>
              </a:tr>
              <a:tr h="370840">
                <a:tc>
                  <a:txBody>
                    <a:bodyPr/>
                    <a:lstStyle/>
                    <a:p>
                      <a:pPr marL="0" algn="ctr" defTabSz="685800" rtl="0" eaLnBrk="1" fontAlgn="b" latinLnBrk="0" hangingPunct="1"/>
                      <a:r>
                        <a:rPr lang="en-US" sz="1350" b="1" kern="1200" dirty="0" smtClean="0">
                          <a:solidFill>
                            <a:schemeClr val="lt1"/>
                          </a:solidFill>
                          <a:latin typeface="+mn-lt"/>
                          <a:ea typeface="+mn-ea"/>
                          <a:cs typeface="+mn-cs"/>
                        </a:rPr>
                        <a:t>SMA</a:t>
                      </a:r>
                    </a:p>
                  </a:txBody>
                  <a:tcPr marL="9525" marR="9525" marT="9525" marB="0" anchor="ctr"/>
                </a:tc>
                <a:tc>
                  <a:txBody>
                    <a:bodyPr/>
                    <a:lstStyle/>
                    <a:p>
                      <a:pPr algn="ctr" rtl="0" fontAlgn="b"/>
                      <a:r>
                        <a:rPr lang="en-US" sz="1400" b="0" i="0" u="none" strike="noStrike">
                          <a:solidFill>
                            <a:srgbClr val="000000"/>
                          </a:solidFill>
                          <a:latin typeface="Microsoft YaHei Light"/>
                        </a:rPr>
                        <a:t>523.1</a:t>
                      </a:r>
                    </a:p>
                  </a:txBody>
                  <a:tcPr marL="9525" marR="9525" marT="9525" marB="0" anchor="ctr"/>
                </a:tc>
                <a:tc>
                  <a:txBody>
                    <a:bodyPr/>
                    <a:lstStyle/>
                    <a:p>
                      <a:pPr algn="ctr" rtl="0" fontAlgn="b"/>
                      <a:r>
                        <a:rPr lang="en-US" sz="1400" b="0" i="0" u="none" strike="noStrike">
                          <a:solidFill>
                            <a:srgbClr val="000000"/>
                          </a:solidFill>
                          <a:latin typeface="Microsoft YaHei Light"/>
                        </a:rPr>
                        <a:t>47.2</a:t>
                      </a:r>
                    </a:p>
                  </a:txBody>
                  <a:tcPr marL="9525" marR="9525" marT="9525" marB="0" anchor="ctr"/>
                </a:tc>
                <a:tc>
                  <a:txBody>
                    <a:bodyPr/>
                    <a:lstStyle/>
                    <a:p>
                      <a:pPr algn="ctr" rtl="0" fontAlgn="b"/>
                      <a:r>
                        <a:rPr lang="en-US" sz="1400" b="0" i="0" u="none" strike="noStrike">
                          <a:solidFill>
                            <a:srgbClr val="000000"/>
                          </a:solidFill>
                          <a:latin typeface="Microsoft YaHei Light"/>
                        </a:rPr>
                        <a:t>60.1</a:t>
                      </a:r>
                    </a:p>
                  </a:txBody>
                  <a:tcPr marL="9525" marR="9525" marT="9525" marB="0" anchor="ctr"/>
                </a:tc>
                <a:tc>
                  <a:txBody>
                    <a:bodyPr/>
                    <a:lstStyle/>
                    <a:p>
                      <a:pPr algn="ctr" rtl="0" fontAlgn="b"/>
                      <a:r>
                        <a:rPr lang="en-US" sz="1400" b="0" i="0" u="none" strike="noStrike">
                          <a:solidFill>
                            <a:srgbClr val="000000"/>
                          </a:solidFill>
                          <a:latin typeface="Microsoft YaHei Light"/>
                        </a:rPr>
                        <a:t>55.8</a:t>
                      </a:r>
                    </a:p>
                  </a:txBody>
                  <a:tcPr marL="9525" marR="9525" marT="9525" marB="0" anchor="ctr"/>
                </a:tc>
                <a:tc>
                  <a:txBody>
                    <a:bodyPr/>
                    <a:lstStyle/>
                    <a:p>
                      <a:pPr algn="ctr" rtl="0" fontAlgn="b"/>
                      <a:r>
                        <a:rPr lang="en-US" sz="1400" b="0" i="0" u="none" strike="noStrike">
                          <a:solidFill>
                            <a:srgbClr val="000000"/>
                          </a:solidFill>
                          <a:latin typeface="Microsoft YaHei Light"/>
                        </a:rPr>
                        <a:t>48.9</a:t>
                      </a:r>
                    </a:p>
                  </a:txBody>
                  <a:tcPr marL="9525" marR="9525" marT="9525" marB="0" anchor="ctr"/>
                </a:tc>
                <a:tc>
                  <a:txBody>
                    <a:bodyPr/>
                    <a:lstStyle/>
                    <a:p>
                      <a:pPr algn="ctr" rtl="0" fontAlgn="b"/>
                      <a:r>
                        <a:rPr lang="en-US" sz="1400" b="0" i="0" u="none" strike="noStrike">
                          <a:solidFill>
                            <a:srgbClr val="000000"/>
                          </a:solidFill>
                          <a:latin typeface="Microsoft YaHei Light"/>
                        </a:rPr>
                        <a:t>34.7</a:t>
                      </a:r>
                    </a:p>
                  </a:txBody>
                  <a:tcPr marL="9525" marR="9525" marT="9525" marB="0" anchor="ctr"/>
                </a:tc>
                <a:tc>
                  <a:txBody>
                    <a:bodyPr/>
                    <a:lstStyle/>
                    <a:p>
                      <a:pPr algn="ctr" rtl="0" fontAlgn="b"/>
                      <a:r>
                        <a:rPr lang="en-US" sz="1400" b="0" i="0" u="none" strike="noStrike">
                          <a:solidFill>
                            <a:srgbClr val="000000"/>
                          </a:solidFill>
                          <a:latin typeface="Microsoft YaHei Light"/>
                        </a:rPr>
                        <a:t>128.3</a:t>
                      </a:r>
                    </a:p>
                  </a:txBody>
                  <a:tcPr marL="9525" marR="9525" marT="9525" marB="0" anchor="ctr">
                    <a:solidFill>
                      <a:schemeClr val="bg1">
                        <a:lumMod val="85000"/>
                      </a:schemeClr>
                    </a:solidFill>
                  </a:tcPr>
                </a:tc>
                <a:extLst>
                  <a:ext uri="{0D108BD9-81ED-4DB2-BD59-A6C34878D82A}">
                    <a16:rowId xmlns="" xmlns:a16="http://schemas.microsoft.com/office/drawing/2014/main" val="10001"/>
                  </a:ext>
                </a:extLst>
              </a:tr>
              <a:tr h="370840">
                <a:tc>
                  <a:txBody>
                    <a:bodyPr/>
                    <a:lstStyle/>
                    <a:p>
                      <a:pPr marL="0" algn="ctr" defTabSz="685800" rtl="0" eaLnBrk="1" fontAlgn="b" latinLnBrk="0" hangingPunct="1"/>
                      <a:r>
                        <a:rPr lang="en-US" sz="1350" b="1" kern="1200" dirty="0" smtClean="0">
                          <a:solidFill>
                            <a:schemeClr val="lt1"/>
                          </a:solidFill>
                          <a:latin typeface="+mn-lt"/>
                          <a:ea typeface="+mn-ea"/>
                          <a:cs typeface="+mn-cs"/>
                        </a:rPr>
                        <a:t>Exponential Smoothing</a:t>
                      </a:r>
                    </a:p>
                  </a:txBody>
                  <a:tcPr marL="9525" marR="9525" marT="9525" marB="0" anchor="ctr"/>
                </a:tc>
                <a:tc>
                  <a:txBody>
                    <a:bodyPr/>
                    <a:lstStyle/>
                    <a:p>
                      <a:pPr algn="ctr" rtl="0" fontAlgn="b"/>
                      <a:r>
                        <a:rPr lang="en-US" sz="1400" b="0" i="0" u="none" strike="noStrike">
                          <a:solidFill>
                            <a:srgbClr val="000000"/>
                          </a:solidFill>
                          <a:latin typeface="Microsoft YaHei Light"/>
                        </a:rPr>
                        <a:t>1455.8</a:t>
                      </a:r>
                    </a:p>
                  </a:txBody>
                  <a:tcPr marL="9525" marR="9525" marT="9525" marB="0" anchor="ctr"/>
                </a:tc>
                <a:tc>
                  <a:txBody>
                    <a:bodyPr/>
                    <a:lstStyle/>
                    <a:p>
                      <a:pPr algn="ctr" rtl="0" fontAlgn="b"/>
                      <a:r>
                        <a:rPr lang="en-US" sz="1400" b="0" i="0" u="none" strike="noStrike">
                          <a:solidFill>
                            <a:srgbClr val="000000"/>
                          </a:solidFill>
                          <a:latin typeface="Microsoft YaHei Light"/>
                        </a:rPr>
                        <a:t>249.8</a:t>
                      </a:r>
                    </a:p>
                  </a:txBody>
                  <a:tcPr marL="9525" marR="9525" marT="9525" marB="0" anchor="ctr"/>
                </a:tc>
                <a:tc>
                  <a:txBody>
                    <a:bodyPr/>
                    <a:lstStyle/>
                    <a:p>
                      <a:pPr algn="ctr" rtl="0" fontAlgn="b"/>
                      <a:r>
                        <a:rPr lang="en-US" sz="1400" b="0" i="0" u="none" strike="noStrike">
                          <a:solidFill>
                            <a:srgbClr val="000000"/>
                          </a:solidFill>
                          <a:latin typeface="Microsoft YaHei Light"/>
                        </a:rPr>
                        <a:t>268.0</a:t>
                      </a:r>
                    </a:p>
                  </a:txBody>
                  <a:tcPr marL="9525" marR="9525" marT="9525" marB="0" anchor="ctr"/>
                </a:tc>
                <a:tc>
                  <a:txBody>
                    <a:bodyPr/>
                    <a:lstStyle/>
                    <a:p>
                      <a:pPr algn="ctr" rtl="0" fontAlgn="b"/>
                      <a:r>
                        <a:rPr lang="en-US" sz="1400" b="0" i="0" u="none" strike="noStrike">
                          <a:solidFill>
                            <a:srgbClr val="000000"/>
                          </a:solidFill>
                          <a:latin typeface="Microsoft YaHei Light"/>
                        </a:rPr>
                        <a:t>256.2</a:t>
                      </a:r>
                    </a:p>
                  </a:txBody>
                  <a:tcPr marL="9525" marR="9525" marT="9525" marB="0" anchor="ctr"/>
                </a:tc>
                <a:tc>
                  <a:txBody>
                    <a:bodyPr/>
                    <a:lstStyle/>
                    <a:p>
                      <a:pPr algn="ctr" rtl="0" fontAlgn="b"/>
                      <a:r>
                        <a:rPr lang="en-US" sz="1400" b="0" i="0" u="none" strike="noStrike">
                          <a:solidFill>
                            <a:srgbClr val="000000"/>
                          </a:solidFill>
                          <a:latin typeface="Microsoft YaHei Light"/>
                        </a:rPr>
                        <a:t>244.4</a:t>
                      </a:r>
                    </a:p>
                  </a:txBody>
                  <a:tcPr marL="9525" marR="9525" marT="9525" marB="0" anchor="ctr"/>
                </a:tc>
                <a:tc>
                  <a:txBody>
                    <a:bodyPr/>
                    <a:lstStyle/>
                    <a:p>
                      <a:pPr algn="ctr" rtl="0" fontAlgn="b"/>
                      <a:r>
                        <a:rPr lang="en-US" sz="1400" b="0" i="0" u="none" strike="noStrike">
                          <a:solidFill>
                            <a:srgbClr val="000000"/>
                          </a:solidFill>
                          <a:latin typeface="Microsoft YaHei Light"/>
                        </a:rPr>
                        <a:t>233.8</a:t>
                      </a:r>
                    </a:p>
                  </a:txBody>
                  <a:tcPr marL="9525" marR="9525" marT="9525" marB="0" anchor="ctr"/>
                </a:tc>
                <a:tc>
                  <a:txBody>
                    <a:bodyPr/>
                    <a:lstStyle/>
                    <a:p>
                      <a:pPr algn="ctr" rtl="0" fontAlgn="b"/>
                      <a:r>
                        <a:rPr lang="en-US" sz="1400" b="0" i="0" u="none" strike="noStrike">
                          <a:solidFill>
                            <a:srgbClr val="000000"/>
                          </a:solidFill>
                          <a:latin typeface="Microsoft YaHei Light"/>
                        </a:rPr>
                        <a:t>451.3</a:t>
                      </a:r>
                    </a:p>
                  </a:txBody>
                  <a:tcPr marL="9525" marR="9525" marT="9525" marB="0" anchor="ctr">
                    <a:solidFill>
                      <a:schemeClr val="bg1">
                        <a:lumMod val="85000"/>
                      </a:schemeClr>
                    </a:solidFill>
                  </a:tcPr>
                </a:tc>
                <a:extLst>
                  <a:ext uri="{0D108BD9-81ED-4DB2-BD59-A6C34878D82A}">
                    <a16:rowId xmlns="" xmlns:a16="http://schemas.microsoft.com/office/drawing/2014/main" val="10002"/>
                  </a:ext>
                </a:extLst>
              </a:tr>
              <a:tr h="370840">
                <a:tc>
                  <a:txBody>
                    <a:bodyPr/>
                    <a:lstStyle/>
                    <a:p>
                      <a:pPr marL="0" algn="ctr" defTabSz="685800" rtl="0" eaLnBrk="1" fontAlgn="b" latinLnBrk="0" hangingPunct="1"/>
                      <a:r>
                        <a:rPr lang="en-US" sz="1350" b="1" kern="1200" dirty="0" smtClean="0">
                          <a:solidFill>
                            <a:schemeClr val="lt1"/>
                          </a:solidFill>
                          <a:latin typeface="+mn-lt"/>
                          <a:ea typeface="+mn-ea"/>
                          <a:cs typeface="+mn-cs"/>
                        </a:rPr>
                        <a:t>ARIMA</a:t>
                      </a:r>
                    </a:p>
                  </a:txBody>
                  <a:tcPr marL="9525" marR="9525" marT="9525" marB="0" anchor="ctr"/>
                </a:tc>
                <a:tc>
                  <a:txBody>
                    <a:bodyPr/>
                    <a:lstStyle/>
                    <a:p>
                      <a:pPr algn="ctr" rtl="0" fontAlgn="b"/>
                      <a:r>
                        <a:rPr lang="en-US" sz="1400" b="0" i="0" u="none" strike="noStrike">
                          <a:solidFill>
                            <a:srgbClr val="000000"/>
                          </a:solidFill>
                          <a:latin typeface="Microsoft YaHei Light"/>
                        </a:rPr>
                        <a:t>1152.1</a:t>
                      </a:r>
                    </a:p>
                  </a:txBody>
                  <a:tcPr marL="9525" marR="9525" marT="9525" marB="0" anchor="ctr"/>
                </a:tc>
                <a:tc>
                  <a:txBody>
                    <a:bodyPr/>
                    <a:lstStyle/>
                    <a:p>
                      <a:pPr algn="ctr" rtl="0" fontAlgn="b"/>
                      <a:r>
                        <a:rPr lang="en-US" sz="1400" b="0" i="0" u="none" strike="noStrike">
                          <a:solidFill>
                            <a:srgbClr val="000000"/>
                          </a:solidFill>
                          <a:latin typeface="Microsoft YaHei Light"/>
                        </a:rPr>
                        <a:t>185.2</a:t>
                      </a:r>
                    </a:p>
                  </a:txBody>
                  <a:tcPr marL="9525" marR="9525" marT="9525" marB="0" anchor="ctr"/>
                </a:tc>
                <a:tc>
                  <a:txBody>
                    <a:bodyPr/>
                    <a:lstStyle/>
                    <a:p>
                      <a:pPr algn="ctr" rtl="0" fontAlgn="b"/>
                      <a:r>
                        <a:rPr lang="en-US" sz="1400" b="0" i="0" u="none" strike="noStrike">
                          <a:solidFill>
                            <a:srgbClr val="000000"/>
                          </a:solidFill>
                          <a:latin typeface="Microsoft YaHei Light"/>
                        </a:rPr>
                        <a:t>191.1</a:t>
                      </a:r>
                    </a:p>
                  </a:txBody>
                  <a:tcPr marL="9525" marR="9525" marT="9525" marB="0" anchor="ctr"/>
                </a:tc>
                <a:tc>
                  <a:txBody>
                    <a:bodyPr/>
                    <a:lstStyle/>
                    <a:p>
                      <a:pPr algn="ctr" rtl="0" fontAlgn="b"/>
                      <a:r>
                        <a:rPr lang="en-US" sz="1400" b="0" i="0" u="none" strike="noStrike">
                          <a:solidFill>
                            <a:srgbClr val="000000"/>
                          </a:solidFill>
                          <a:latin typeface="Microsoft YaHei Light"/>
                        </a:rPr>
                        <a:t>237.4</a:t>
                      </a:r>
                    </a:p>
                  </a:txBody>
                  <a:tcPr marL="9525" marR="9525" marT="9525" marB="0" anchor="ctr"/>
                </a:tc>
                <a:tc>
                  <a:txBody>
                    <a:bodyPr/>
                    <a:lstStyle/>
                    <a:p>
                      <a:pPr algn="ctr" rtl="0" fontAlgn="b"/>
                      <a:r>
                        <a:rPr lang="en-US" sz="1400" b="0" i="0" u="none" strike="noStrike">
                          <a:solidFill>
                            <a:srgbClr val="000000"/>
                          </a:solidFill>
                          <a:latin typeface="Microsoft YaHei Light"/>
                        </a:rPr>
                        <a:t>169.2</a:t>
                      </a:r>
                    </a:p>
                  </a:txBody>
                  <a:tcPr marL="9525" marR="9525" marT="9525" marB="0" anchor="ctr"/>
                </a:tc>
                <a:tc>
                  <a:txBody>
                    <a:bodyPr/>
                    <a:lstStyle/>
                    <a:p>
                      <a:pPr algn="ctr" rtl="0" fontAlgn="b"/>
                      <a:r>
                        <a:rPr lang="en-US" sz="1400" b="0" i="0" u="none" strike="noStrike">
                          <a:solidFill>
                            <a:srgbClr val="000000"/>
                          </a:solidFill>
                          <a:latin typeface="Microsoft YaHei Light"/>
                        </a:rPr>
                        <a:t>156.9</a:t>
                      </a:r>
                    </a:p>
                  </a:txBody>
                  <a:tcPr marL="9525" marR="9525" marT="9525" marB="0" anchor="ctr"/>
                </a:tc>
                <a:tc>
                  <a:txBody>
                    <a:bodyPr/>
                    <a:lstStyle/>
                    <a:p>
                      <a:pPr algn="ctr" rtl="0" fontAlgn="b"/>
                      <a:r>
                        <a:rPr lang="en-US" sz="1400" b="0" i="0" u="none" strike="noStrike">
                          <a:solidFill>
                            <a:srgbClr val="000000"/>
                          </a:solidFill>
                          <a:latin typeface="Microsoft YaHei Light"/>
                        </a:rPr>
                        <a:t>348.6</a:t>
                      </a:r>
                    </a:p>
                  </a:txBody>
                  <a:tcPr marL="9525" marR="9525" marT="9525" marB="0" anchor="ctr">
                    <a:solidFill>
                      <a:schemeClr val="bg1">
                        <a:lumMod val="85000"/>
                      </a:schemeClr>
                    </a:solidFill>
                  </a:tcPr>
                </a:tc>
                <a:extLst>
                  <a:ext uri="{0D108BD9-81ED-4DB2-BD59-A6C34878D82A}">
                    <a16:rowId xmlns="" xmlns:a16="http://schemas.microsoft.com/office/drawing/2014/main" val="10003"/>
                  </a:ext>
                </a:extLst>
              </a:tr>
              <a:tr h="370840">
                <a:tc>
                  <a:txBody>
                    <a:bodyPr/>
                    <a:lstStyle/>
                    <a:p>
                      <a:pPr marL="0" algn="ctr" defTabSz="685800" rtl="0" eaLnBrk="1" fontAlgn="b" latinLnBrk="0" hangingPunct="1"/>
                      <a:r>
                        <a:rPr lang="en-US" sz="1350" b="1" kern="1200" dirty="0" err="1" smtClean="0">
                          <a:solidFill>
                            <a:schemeClr val="lt1"/>
                          </a:solidFill>
                          <a:latin typeface="+mn-lt"/>
                          <a:ea typeface="+mn-ea"/>
                          <a:cs typeface="+mn-cs"/>
                        </a:rPr>
                        <a:t>Croston</a:t>
                      </a:r>
                      <a:endParaRPr lang="en-US" sz="1350" b="1" kern="1200" dirty="0" smtClean="0">
                        <a:solidFill>
                          <a:schemeClr val="lt1"/>
                        </a:solidFill>
                        <a:latin typeface="+mn-lt"/>
                        <a:ea typeface="+mn-ea"/>
                        <a:cs typeface="+mn-cs"/>
                      </a:endParaRPr>
                    </a:p>
                  </a:txBody>
                  <a:tcPr marL="9525" marR="9525" marT="9525" marB="0" anchor="ctr"/>
                </a:tc>
                <a:tc>
                  <a:txBody>
                    <a:bodyPr/>
                    <a:lstStyle/>
                    <a:p>
                      <a:pPr algn="ctr" rtl="0" fontAlgn="b"/>
                      <a:r>
                        <a:rPr lang="en-US" sz="1400" b="0" i="0" u="none" strike="noStrike">
                          <a:solidFill>
                            <a:srgbClr val="000000"/>
                          </a:solidFill>
                          <a:latin typeface="Microsoft YaHei Light"/>
                        </a:rPr>
                        <a:t>233.3</a:t>
                      </a:r>
                    </a:p>
                  </a:txBody>
                  <a:tcPr marL="9525" marR="9525" marT="9525" marB="0" anchor="ctr"/>
                </a:tc>
                <a:tc>
                  <a:txBody>
                    <a:bodyPr/>
                    <a:lstStyle/>
                    <a:p>
                      <a:pPr algn="ctr" rtl="0" fontAlgn="b"/>
                      <a:r>
                        <a:rPr lang="en-US" sz="1400" b="0" i="0" u="none" strike="noStrike">
                          <a:solidFill>
                            <a:srgbClr val="000000"/>
                          </a:solidFill>
                          <a:latin typeface="Microsoft YaHei Light"/>
                        </a:rPr>
                        <a:t>22.9</a:t>
                      </a:r>
                    </a:p>
                  </a:txBody>
                  <a:tcPr marL="9525" marR="9525" marT="9525" marB="0" anchor="ctr"/>
                </a:tc>
                <a:tc>
                  <a:txBody>
                    <a:bodyPr/>
                    <a:lstStyle/>
                    <a:p>
                      <a:pPr algn="ctr" rtl="0" fontAlgn="b"/>
                      <a:r>
                        <a:rPr lang="en-US" sz="1400" b="0" i="0" u="none" strike="noStrike">
                          <a:solidFill>
                            <a:srgbClr val="000000"/>
                          </a:solidFill>
                          <a:latin typeface="Microsoft YaHei Light"/>
                        </a:rPr>
                        <a:t>16.7</a:t>
                      </a:r>
                    </a:p>
                  </a:txBody>
                  <a:tcPr marL="9525" marR="9525" marT="9525" marB="0" anchor="ctr"/>
                </a:tc>
                <a:tc>
                  <a:txBody>
                    <a:bodyPr/>
                    <a:lstStyle/>
                    <a:p>
                      <a:pPr algn="ctr" rtl="0" fontAlgn="b"/>
                      <a:r>
                        <a:rPr lang="en-US" sz="1400" b="0" i="0" u="none" strike="noStrike">
                          <a:solidFill>
                            <a:srgbClr val="000000"/>
                          </a:solidFill>
                          <a:latin typeface="Microsoft YaHei Light"/>
                        </a:rPr>
                        <a:t>16.7</a:t>
                      </a:r>
                    </a:p>
                  </a:txBody>
                  <a:tcPr marL="9525" marR="9525" marT="9525" marB="0" anchor="ctr"/>
                </a:tc>
                <a:tc>
                  <a:txBody>
                    <a:bodyPr/>
                    <a:lstStyle/>
                    <a:p>
                      <a:pPr algn="ctr" rtl="0" fontAlgn="b"/>
                      <a:r>
                        <a:rPr lang="en-US" sz="1400" b="0" i="0" u="none" strike="noStrike">
                          <a:solidFill>
                            <a:srgbClr val="000000"/>
                          </a:solidFill>
                          <a:latin typeface="Microsoft YaHei Light"/>
                        </a:rPr>
                        <a:t>38.9</a:t>
                      </a:r>
                    </a:p>
                  </a:txBody>
                  <a:tcPr marL="9525" marR="9525" marT="9525" marB="0" anchor="ctr"/>
                </a:tc>
                <a:tc>
                  <a:txBody>
                    <a:bodyPr/>
                    <a:lstStyle/>
                    <a:p>
                      <a:pPr algn="ctr" rtl="0" fontAlgn="b"/>
                      <a:r>
                        <a:rPr lang="en-US" sz="1400" b="0" i="0" u="none" strike="noStrike">
                          <a:solidFill>
                            <a:srgbClr val="000000"/>
                          </a:solidFill>
                          <a:latin typeface="Microsoft YaHei Light"/>
                        </a:rPr>
                        <a:t>57.0</a:t>
                      </a:r>
                    </a:p>
                  </a:txBody>
                  <a:tcPr marL="9525" marR="9525" marT="9525" marB="0" anchor="ctr"/>
                </a:tc>
                <a:tc>
                  <a:txBody>
                    <a:bodyPr/>
                    <a:lstStyle/>
                    <a:p>
                      <a:pPr algn="ctr" rtl="0" fontAlgn="b"/>
                      <a:r>
                        <a:rPr lang="en-US" sz="1400" b="0" i="0" u="none" strike="noStrike" dirty="0">
                          <a:solidFill>
                            <a:srgbClr val="000000"/>
                          </a:solidFill>
                          <a:latin typeface="Microsoft YaHei Light"/>
                        </a:rPr>
                        <a:t>64.3</a:t>
                      </a:r>
                    </a:p>
                  </a:txBody>
                  <a:tcPr marL="9525" marR="9525" marT="9525" marB="0" anchor="ctr">
                    <a:solidFill>
                      <a:schemeClr val="bg1">
                        <a:lumMod val="85000"/>
                      </a:schemeClr>
                    </a:solidFill>
                  </a:tcPr>
                </a:tc>
                <a:extLst>
                  <a:ext uri="{0D108BD9-81ED-4DB2-BD59-A6C34878D82A}">
                    <a16:rowId xmlns="" xmlns:a16="http://schemas.microsoft.com/office/drawing/2014/main" val="10004"/>
                  </a:ext>
                </a:extLst>
              </a:tr>
            </a:tbl>
          </a:graphicData>
        </a:graphic>
      </p:graphicFrame>
      <p:sp>
        <p:nvSpPr>
          <p:cNvPr id="6" name="Rectangle 5"/>
          <p:cNvSpPr/>
          <p:nvPr/>
        </p:nvSpPr>
        <p:spPr>
          <a:xfrm>
            <a:off x="470263" y="3984172"/>
            <a:ext cx="9862457" cy="535577"/>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1240971" y="5421086"/>
            <a:ext cx="9144000" cy="338554"/>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sz="1600" b="1" dirty="0" err="1" smtClean="0"/>
              <a:t>Croston</a:t>
            </a:r>
            <a:r>
              <a:rPr lang="en-US" sz="1600" b="1" dirty="0" smtClean="0"/>
              <a:t> performs significantly better than other methods for data with High intermittent demand.</a:t>
            </a:r>
            <a:endParaRPr lang="en-US" sz="1600" b="1" dirty="0"/>
          </a:p>
        </p:txBody>
      </p:sp>
      <p:sp>
        <p:nvSpPr>
          <p:cNvPr id="8" name="Right Brace 7"/>
          <p:cNvSpPr/>
          <p:nvPr/>
        </p:nvSpPr>
        <p:spPr>
          <a:xfrm>
            <a:off x="10515600" y="2286001"/>
            <a:ext cx="222069" cy="2351314"/>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9" name="TextBox 8"/>
          <p:cNvSpPr txBox="1"/>
          <p:nvPr/>
        </p:nvSpPr>
        <p:spPr>
          <a:xfrm>
            <a:off x="10972800" y="2769326"/>
            <a:ext cx="953588" cy="1600438"/>
          </a:xfrm>
          <a:prstGeom prst="rect">
            <a:avLst/>
          </a:prstGeom>
          <a:noFill/>
        </p:spPr>
        <p:txBody>
          <a:bodyPr wrap="square" rtlCol="0">
            <a:spAutoFit/>
          </a:bodyPr>
          <a:lstStyle/>
          <a:p>
            <a:pPr algn="ctr"/>
            <a:r>
              <a:rPr lang="en-US" sz="1400" dirty="0" smtClean="0"/>
              <a:t>At least twice as better accuracy than other methods</a:t>
            </a:r>
            <a:endParaRPr lang="en-US" sz="1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itchFamily="34" charset="0"/>
              <a:buChar char="•"/>
            </a:pPr>
            <a:r>
              <a:rPr lang="en-US" dirty="0" smtClean="0">
                <a:solidFill>
                  <a:schemeClr val="tx1"/>
                </a:solidFill>
              </a:rPr>
              <a:t>For SKU3 (Mild intermittency)</a:t>
            </a:r>
          </a:p>
          <a:p>
            <a:pPr>
              <a:buFont typeface="Arial" pitchFamily="34" charset="0"/>
              <a:buChar char="•"/>
            </a:pPr>
            <a:endParaRPr lang="en-US" dirty="0" smtClean="0">
              <a:solidFill>
                <a:schemeClr val="tx1"/>
              </a:solidFill>
            </a:endParaRPr>
          </a:p>
          <a:p>
            <a:endParaRPr lang="en-US" dirty="0">
              <a:solidFill>
                <a:schemeClr val="tx1"/>
              </a:solidFill>
            </a:endParaRPr>
          </a:p>
        </p:txBody>
      </p:sp>
      <p:sp>
        <p:nvSpPr>
          <p:cNvPr id="3" name="Title 2"/>
          <p:cNvSpPr>
            <a:spLocks noGrp="1"/>
          </p:cNvSpPr>
          <p:nvPr>
            <p:ph type="title"/>
          </p:nvPr>
        </p:nvSpPr>
        <p:spPr/>
        <p:txBody>
          <a:bodyPr/>
          <a:lstStyle/>
          <a:p>
            <a:r>
              <a:rPr lang="en-US" dirty="0" smtClean="0"/>
              <a:t>How did </a:t>
            </a:r>
            <a:r>
              <a:rPr lang="en-US" dirty="0" err="1" smtClean="0"/>
              <a:t>Croston</a:t>
            </a:r>
            <a:r>
              <a:rPr lang="en-US" dirty="0" smtClean="0"/>
              <a:t> Performed?</a:t>
            </a:r>
            <a:endParaRPr lang="en-US" dirty="0"/>
          </a:p>
        </p:txBody>
      </p:sp>
      <p:graphicFrame>
        <p:nvGraphicFramePr>
          <p:cNvPr id="5" name="Table 4"/>
          <p:cNvGraphicFramePr>
            <a:graphicFrameLocks noGrp="1"/>
          </p:cNvGraphicFramePr>
          <p:nvPr/>
        </p:nvGraphicFramePr>
        <p:xfrm>
          <a:off x="600891" y="2430901"/>
          <a:ext cx="9562016" cy="1954530"/>
        </p:xfrm>
        <a:graphic>
          <a:graphicData uri="http://schemas.openxmlformats.org/drawingml/2006/table">
            <a:tbl>
              <a:tblPr firstRow="1" firstCol="1" bandRow="1">
                <a:tableStyleId>{5C22544A-7EE6-4342-B048-85BDC9FD1C3A}</a:tableStyleId>
              </a:tblPr>
              <a:tblGrid>
                <a:gridCol w="1195252">
                  <a:extLst>
                    <a:ext uri="{9D8B030D-6E8A-4147-A177-3AD203B41FA5}">
                      <a16:colId xmlns="" xmlns:a16="http://schemas.microsoft.com/office/drawing/2014/main" val="20000"/>
                    </a:ext>
                  </a:extLst>
                </a:gridCol>
                <a:gridCol w="1195252">
                  <a:extLst>
                    <a:ext uri="{9D8B030D-6E8A-4147-A177-3AD203B41FA5}">
                      <a16:colId xmlns="" xmlns:a16="http://schemas.microsoft.com/office/drawing/2014/main" val="20001"/>
                    </a:ext>
                  </a:extLst>
                </a:gridCol>
                <a:gridCol w="1195252">
                  <a:extLst>
                    <a:ext uri="{9D8B030D-6E8A-4147-A177-3AD203B41FA5}">
                      <a16:colId xmlns="" xmlns:a16="http://schemas.microsoft.com/office/drawing/2014/main" val="20002"/>
                    </a:ext>
                  </a:extLst>
                </a:gridCol>
                <a:gridCol w="1195252">
                  <a:extLst>
                    <a:ext uri="{9D8B030D-6E8A-4147-A177-3AD203B41FA5}">
                      <a16:colId xmlns="" xmlns:a16="http://schemas.microsoft.com/office/drawing/2014/main" val="20003"/>
                    </a:ext>
                  </a:extLst>
                </a:gridCol>
                <a:gridCol w="1195252">
                  <a:extLst>
                    <a:ext uri="{9D8B030D-6E8A-4147-A177-3AD203B41FA5}">
                      <a16:colId xmlns="" xmlns:a16="http://schemas.microsoft.com/office/drawing/2014/main" val="20004"/>
                    </a:ext>
                  </a:extLst>
                </a:gridCol>
                <a:gridCol w="1195252">
                  <a:extLst>
                    <a:ext uri="{9D8B030D-6E8A-4147-A177-3AD203B41FA5}">
                      <a16:colId xmlns="" xmlns:a16="http://schemas.microsoft.com/office/drawing/2014/main" val="20005"/>
                    </a:ext>
                  </a:extLst>
                </a:gridCol>
                <a:gridCol w="1195252">
                  <a:extLst>
                    <a:ext uri="{9D8B030D-6E8A-4147-A177-3AD203B41FA5}">
                      <a16:colId xmlns="" xmlns:a16="http://schemas.microsoft.com/office/drawing/2014/main" val="20006"/>
                    </a:ext>
                  </a:extLst>
                </a:gridCol>
                <a:gridCol w="1195252">
                  <a:extLst>
                    <a:ext uri="{9D8B030D-6E8A-4147-A177-3AD203B41FA5}">
                      <a16:colId xmlns="" xmlns:a16="http://schemas.microsoft.com/office/drawing/2014/main" val="20007"/>
                    </a:ext>
                  </a:extLst>
                </a:gridCol>
              </a:tblGrid>
              <a:tr h="370840">
                <a:tc>
                  <a:txBody>
                    <a:bodyPr/>
                    <a:lstStyle/>
                    <a:p>
                      <a:pPr algn="ctr"/>
                      <a:r>
                        <a:rPr lang="en-US" dirty="0" smtClean="0"/>
                        <a:t>Method</a:t>
                      </a:r>
                      <a:endParaRPr lang="en-US" dirty="0"/>
                    </a:p>
                  </a:txBody>
                  <a:tcPr anchor="ctr"/>
                </a:tc>
                <a:tc>
                  <a:txBody>
                    <a:bodyPr/>
                    <a:lstStyle/>
                    <a:p>
                      <a:pPr marL="0" algn="ctr" defTabSz="685800" rtl="0" eaLnBrk="1" fontAlgn="b" latinLnBrk="0" hangingPunct="1"/>
                      <a:r>
                        <a:rPr lang="en-US" sz="1350" b="1" kern="1200" dirty="0" smtClean="0">
                          <a:solidFill>
                            <a:schemeClr val="lt1"/>
                          </a:solidFill>
                          <a:latin typeface="+mn-lt"/>
                          <a:ea typeface="+mn-ea"/>
                          <a:cs typeface="+mn-cs"/>
                        </a:rPr>
                        <a:t>MAPE</a:t>
                      </a:r>
                      <a:r>
                        <a:rPr lang="en-US" sz="1350" b="1" kern="1200" baseline="0" dirty="0" smtClean="0">
                          <a:solidFill>
                            <a:schemeClr val="lt1"/>
                          </a:solidFill>
                          <a:latin typeface="+mn-lt"/>
                          <a:ea typeface="+mn-ea"/>
                          <a:cs typeface="+mn-cs"/>
                        </a:rPr>
                        <a:t> </a:t>
                      </a:r>
                      <a:r>
                        <a:rPr lang="en-US" sz="1350" b="1" kern="1200" dirty="0" smtClean="0">
                          <a:solidFill>
                            <a:schemeClr val="lt1"/>
                          </a:solidFill>
                          <a:latin typeface="+mn-lt"/>
                          <a:ea typeface="+mn-ea"/>
                          <a:cs typeface="+mn-cs"/>
                        </a:rPr>
                        <a:t>Window1</a:t>
                      </a:r>
                    </a:p>
                  </a:txBody>
                  <a:tcPr marL="9525" marR="9525" marT="9525" marB="0" anchor="ctr"/>
                </a:tc>
                <a:tc>
                  <a:txBody>
                    <a:bodyPr/>
                    <a:lstStyle/>
                    <a:p>
                      <a:pPr marL="0" algn="ctr" defTabSz="685800" rtl="0" eaLnBrk="1" fontAlgn="b" latinLnBrk="0" hangingPunct="1"/>
                      <a:r>
                        <a:rPr lang="en-US" sz="1350" b="1" kern="1200" dirty="0" smtClean="0">
                          <a:solidFill>
                            <a:schemeClr val="lt1"/>
                          </a:solidFill>
                          <a:latin typeface="+mn-lt"/>
                          <a:ea typeface="+mn-ea"/>
                          <a:cs typeface="+mn-cs"/>
                        </a:rPr>
                        <a:t>MAPE Window2</a:t>
                      </a:r>
                    </a:p>
                  </a:txBody>
                  <a:tcPr marL="9525" marR="9525" marT="9525" marB="0" anchor="ctr"/>
                </a:tc>
                <a:tc>
                  <a:txBody>
                    <a:bodyPr/>
                    <a:lstStyle/>
                    <a:p>
                      <a:pPr marL="0" algn="ctr" defTabSz="685800" rtl="0" eaLnBrk="1" fontAlgn="b" latinLnBrk="0" hangingPunct="1"/>
                      <a:r>
                        <a:rPr lang="en-US" sz="1350" b="1" kern="1200" dirty="0" smtClean="0">
                          <a:solidFill>
                            <a:schemeClr val="lt1"/>
                          </a:solidFill>
                          <a:latin typeface="+mn-lt"/>
                          <a:ea typeface="+mn-ea"/>
                          <a:cs typeface="+mn-cs"/>
                        </a:rPr>
                        <a:t>MAPE</a:t>
                      </a:r>
                      <a:r>
                        <a:rPr lang="en-US" sz="1350" b="1" kern="1200" baseline="0" dirty="0" smtClean="0">
                          <a:solidFill>
                            <a:schemeClr val="lt1"/>
                          </a:solidFill>
                          <a:latin typeface="+mn-lt"/>
                          <a:ea typeface="+mn-ea"/>
                          <a:cs typeface="+mn-cs"/>
                        </a:rPr>
                        <a:t> </a:t>
                      </a:r>
                      <a:r>
                        <a:rPr lang="en-US" sz="1350" b="1" kern="1200" dirty="0" smtClean="0">
                          <a:solidFill>
                            <a:schemeClr val="lt1"/>
                          </a:solidFill>
                          <a:latin typeface="+mn-lt"/>
                          <a:ea typeface="+mn-ea"/>
                          <a:cs typeface="+mn-cs"/>
                        </a:rPr>
                        <a:t>Window3</a:t>
                      </a:r>
                    </a:p>
                  </a:txBody>
                  <a:tcPr marL="9525" marR="9525" marT="9525" marB="0" anchor="ctr"/>
                </a:tc>
                <a:tc>
                  <a:txBody>
                    <a:bodyPr/>
                    <a:lstStyle/>
                    <a:p>
                      <a:pPr marL="0" algn="ctr" defTabSz="685800" rtl="0" eaLnBrk="1" fontAlgn="b" latinLnBrk="0" hangingPunct="1"/>
                      <a:r>
                        <a:rPr lang="en-US" sz="1350" b="1" kern="1200" dirty="0" smtClean="0">
                          <a:solidFill>
                            <a:schemeClr val="lt1"/>
                          </a:solidFill>
                          <a:latin typeface="+mn-lt"/>
                          <a:ea typeface="+mn-ea"/>
                          <a:cs typeface="+mn-cs"/>
                        </a:rPr>
                        <a:t>MAPE</a:t>
                      </a:r>
                      <a:r>
                        <a:rPr lang="en-US" sz="1350" b="1" kern="1200" baseline="0" dirty="0" smtClean="0">
                          <a:solidFill>
                            <a:schemeClr val="lt1"/>
                          </a:solidFill>
                          <a:latin typeface="+mn-lt"/>
                          <a:ea typeface="+mn-ea"/>
                          <a:cs typeface="+mn-cs"/>
                        </a:rPr>
                        <a:t> </a:t>
                      </a:r>
                      <a:r>
                        <a:rPr lang="en-US" sz="1350" b="1" kern="1200" dirty="0" smtClean="0">
                          <a:solidFill>
                            <a:schemeClr val="lt1"/>
                          </a:solidFill>
                          <a:latin typeface="+mn-lt"/>
                          <a:ea typeface="+mn-ea"/>
                          <a:cs typeface="+mn-cs"/>
                        </a:rPr>
                        <a:t>Window4</a:t>
                      </a:r>
                    </a:p>
                  </a:txBody>
                  <a:tcPr marL="9525" marR="9525" marT="9525" marB="0" anchor="ctr"/>
                </a:tc>
                <a:tc>
                  <a:txBody>
                    <a:bodyPr/>
                    <a:lstStyle/>
                    <a:p>
                      <a:pPr marL="0" algn="ctr" defTabSz="685800" rtl="0" eaLnBrk="1" fontAlgn="b" latinLnBrk="0" hangingPunct="1"/>
                      <a:r>
                        <a:rPr lang="en-US" sz="1350" b="1" kern="1200" dirty="0" smtClean="0">
                          <a:solidFill>
                            <a:schemeClr val="lt1"/>
                          </a:solidFill>
                          <a:latin typeface="+mn-lt"/>
                          <a:ea typeface="+mn-ea"/>
                          <a:cs typeface="+mn-cs"/>
                        </a:rPr>
                        <a:t>MAPE</a:t>
                      </a:r>
                      <a:r>
                        <a:rPr lang="en-US" sz="1350" b="1" kern="1200" baseline="0" dirty="0" smtClean="0">
                          <a:solidFill>
                            <a:schemeClr val="lt1"/>
                          </a:solidFill>
                          <a:latin typeface="+mn-lt"/>
                          <a:ea typeface="+mn-ea"/>
                          <a:cs typeface="+mn-cs"/>
                        </a:rPr>
                        <a:t> </a:t>
                      </a:r>
                      <a:r>
                        <a:rPr lang="en-US" sz="1350" b="1" kern="1200" dirty="0" smtClean="0">
                          <a:solidFill>
                            <a:schemeClr val="lt1"/>
                          </a:solidFill>
                          <a:latin typeface="+mn-lt"/>
                          <a:ea typeface="+mn-ea"/>
                          <a:cs typeface="+mn-cs"/>
                        </a:rPr>
                        <a:t>Window5</a:t>
                      </a:r>
                    </a:p>
                  </a:txBody>
                  <a:tcPr marL="9525" marR="9525" marT="9525" marB="0" anchor="ctr"/>
                </a:tc>
                <a:tc>
                  <a:txBody>
                    <a:bodyPr/>
                    <a:lstStyle/>
                    <a:p>
                      <a:pPr marL="0" algn="ctr" defTabSz="685800" rtl="0" eaLnBrk="1" fontAlgn="b" latinLnBrk="0" hangingPunct="1"/>
                      <a:r>
                        <a:rPr lang="en-US" sz="1350" b="1" kern="1200" dirty="0" smtClean="0">
                          <a:solidFill>
                            <a:schemeClr val="lt1"/>
                          </a:solidFill>
                          <a:latin typeface="+mn-lt"/>
                          <a:ea typeface="+mn-ea"/>
                          <a:cs typeface="+mn-cs"/>
                        </a:rPr>
                        <a:t>MAPE</a:t>
                      </a:r>
                      <a:r>
                        <a:rPr lang="en-US" sz="1350" b="1" kern="1200" baseline="0" dirty="0" smtClean="0">
                          <a:solidFill>
                            <a:schemeClr val="lt1"/>
                          </a:solidFill>
                          <a:latin typeface="+mn-lt"/>
                          <a:ea typeface="+mn-ea"/>
                          <a:cs typeface="+mn-cs"/>
                        </a:rPr>
                        <a:t> </a:t>
                      </a:r>
                      <a:r>
                        <a:rPr lang="en-US" sz="1350" b="1" kern="1200" dirty="0" smtClean="0">
                          <a:solidFill>
                            <a:schemeClr val="lt1"/>
                          </a:solidFill>
                          <a:latin typeface="+mn-lt"/>
                          <a:ea typeface="+mn-ea"/>
                          <a:cs typeface="+mn-cs"/>
                        </a:rPr>
                        <a:t>Window6</a:t>
                      </a:r>
                    </a:p>
                  </a:txBody>
                  <a:tcPr marL="9525" marR="9525" marT="9525" marB="0" anchor="ctr"/>
                </a:tc>
                <a:tc>
                  <a:txBody>
                    <a:bodyPr/>
                    <a:lstStyle/>
                    <a:p>
                      <a:pPr marL="0" algn="ctr" defTabSz="685800" rtl="0" eaLnBrk="1" fontAlgn="b" latinLnBrk="0" hangingPunct="1"/>
                      <a:r>
                        <a:rPr lang="en-US" sz="1350" b="1" kern="1200" dirty="0" smtClean="0">
                          <a:solidFill>
                            <a:schemeClr val="lt1"/>
                          </a:solidFill>
                          <a:latin typeface="+mn-lt"/>
                          <a:ea typeface="+mn-ea"/>
                          <a:cs typeface="+mn-cs"/>
                        </a:rPr>
                        <a:t>Mean</a:t>
                      </a:r>
                      <a:r>
                        <a:rPr lang="en-US" sz="1350" b="1" kern="1200" baseline="0" dirty="0" smtClean="0">
                          <a:solidFill>
                            <a:schemeClr val="lt1"/>
                          </a:solidFill>
                          <a:latin typeface="+mn-lt"/>
                          <a:ea typeface="+mn-ea"/>
                          <a:cs typeface="+mn-cs"/>
                        </a:rPr>
                        <a:t> </a:t>
                      </a:r>
                      <a:r>
                        <a:rPr lang="en-US" sz="1350" b="1" kern="1200" dirty="0" smtClean="0">
                          <a:solidFill>
                            <a:schemeClr val="lt1"/>
                          </a:solidFill>
                          <a:latin typeface="+mn-lt"/>
                          <a:ea typeface="+mn-ea"/>
                          <a:cs typeface="+mn-cs"/>
                        </a:rPr>
                        <a:t>MAPE</a:t>
                      </a:r>
                    </a:p>
                  </a:txBody>
                  <a:tcPr marL="9525" marR="9525" marT="9525" marB="0" anchor="ctr">
                    <a:solidFill>
                      <a:schemeClr val="tx1">
                        <a:lumMod val="85000"/>
                        <a:lumOff val="15000"/>
                      </a:schemeClr>
                    </a:solidFill>
                  </a:tcPr>
                </a:tc>
                <a:extLst>
                  <a:ext uri="{0D108BD9-81ED-4DB2-BD59-A6C34878D82A}">
                    <a16:rowId xmlns="" xmlns:a16="http://schemas.microsoft.com/office/drawing/2014/main" val="10000"/>
                  </a:ext>
                </a:extLst>
              </a:tr>
              <a:tr h="370840">
                <a:tc>
                  <a:txBody>
                    <a:bodyPr/>
                    <a:lstStyle/>
                    <a:p>
                      <a:pPr marL="0" algn="ctr" defTabSz="685800" rtl="0" eaLnBrk="1" fontAlgn="b" latinLnBrk="0" hangingPunct="1"/>
                      <a:r>
                        <a:rPr lang="en-US" sz="1350" b="1" kern="1200" dirty="0" smtClean="0">
                          <a:solidFill>
                            <a:schemeClr val="lt1"/>
                          </a:solidFill>
                          <a:latin typeface="+mn-lt"/>
                          <a:ea typeface="+mn-ea"/>
                          <a:cs typeface="+mn-cs"/>
                        </a:rPr>
                        <a:t>SMA</a:t>
                      </a:r>
                    </a:p>
                  </a:txBody>
                  <a:tcPr marL="9525" marR="9525" marT="9525" marB="0" anchor="ctr"/>
                </a:tc>
                <a:tc>
                  <a:txBody>
                    <a:bodyPr/>
                    <a:lstStyle/>
                    <a:p>
                      <a:pPr algn="ctr" rtl="0" fontAlgn="b"/>
                      <a:r>
                        <a:rPr lang="en-US" sz="1400" b="0" i="0" u="none" strike="noStrike">
                          <a:solidFill>
                            <a:srgbClr val="000000"/>
                          </a:solidFill>
                          <a:latin typeface="Microsoft YaHei Light"/>
                        </a:rPr>
                        <a:t>191.9</a:t>
                      </a:r>
                    </a:p>
                  </a:txBody>
                  <a:tcPr marL="9525" marR="9525" marT="9525" marB="0" anchor="ctr"/>
                </a:tc>
                <a:tc>
                  <a:txBody>
                    <a:bodyPr/>
                    <a:lstStyle/>
                    <a:p>
                      <a:pPr algn="ctr" rtl="0" fontAlgn="b"/>
                      <a:r>
                        <a:rPr lang="en-US" sz="1400" b="0" i="0" u="none" strike="noStrike">
                          <a:solidFill>
                            <a:srgbClr val="000000"/>
                          </a:solidFill>
                          <a:latin typeface="Microsoft YaHei Light"/>
                        </a:rPr>
                        <a:t>149.5</a:t>
                      </a:r>
                    </a:p>
                  </a:txBody>
                  <a:tcPr marL="9525" marR="9525" marT="9525" marB="0" anchor="ctr"/>
                </a:tc>
                <a:tc>
                  <a:txBody>
                    <a:bodyPr/>
                    <a:lstStyle/>
                    <a:p>
                      <a:pPr algn="ctr" rtl="0" fontAlgn="b"/>
                      <a:r>
                        <a:rPr lang="en-US" sz="1400" b="0" i="0" u="none" strike="noStrike">
                          <a:solidFill>
                            <a:srgbClr val="000000"/>
                          </a:solidFill>
                          <a:latin typeface="Microsoft YaHei Light"/>
                        </a:rPr>
                        <a:t>148.7</a:t>
                      </a:r>
                    </a:p>
                  </a:txBody>
                  <a:tcPr marL="9525" marR="9525" marT="9525" marB="0" anchor="ctr"/>
                </a:tc>
                <a:tc>
                  <a:txBody>
                    <a:bodyPr/>
                    <a:lstStyle/>
                    <a:p>
                      <a:pPr algn="ctr" rtl="0" fontAlgn="b"/>
                      <a:r>
                        <a:rPr lang="en-US" sz="1400" b="0" i="0" u="none" strike="noStrike">
                          <a:solidFill>
                            <a:srgbClr val="000000"/>
                          </a:solidFill>
                          <a:latin typeface="Microsoft YaHei Light"/>
                        </a:rPr>
                        <a:t>248.3</a:t>
                      </a:r>
                    </a:p>
                  </a:txBody>
                  <a:tcPr marL="9525" marR="9525" marT="9525" marB="0" anchor="ctr"/>
                </a:tc>
                <a:tc>
                  <a:txBody>
                    <a:bodyPr/>
                    <a:lstStyle/>
                    <a:p>
                      <a:pPr algn="ctr" rtl="0" fontAlgn="b"/>
                      <a:r>
                        <a:rPr lang="en-US" sz="1400" b="0" i="0" u="none" strike="noStrike">
                          <a:solidFill>
                            <a:srgbClr val="000000"/>
                          </a:solidFill>
                          <a:latin typeface="Microsoft YaHei Light"/>
                        </a:rPr>
                        <a:t>188.8</a:t>
                      </a:r>
                    </a:p>
                  </a:txBody>
                  <a:tcPr marL="9525" marR="9525" marT="9525" marB="0" anchor="ctr"/>
                </a:tc>
                <a:tc>
                  <a:txBody>
                    <a:bodyPr/>
                    <a:lstStyle/>
                    <a:p>
                      <a:pPr algn="ctr" rtl="0" fontAlgn="b"/>
                      <a:r>
                        <a:rPr lang="en-US" sz="1400" b="0" i="0" u="none" strike="noStrike">
                          <a:solidFill>
                            <a:srgbClr val="000000"/>
                          </a:solidFill>
                          <a:latin typeface="Microsoft YaHei Light"/>
                        </a:rPr>
                        <a:t>477.6</a:t>
                      </a:r>
                    </a:p>
                  </a:txBody>
                  <a:tcPr marL="9525" marR="9525" marT="9525" marB="0" anchor="ctr"/>
                </a:tc>
                <a:tc>
                  <a:txBody>
                    <a:bodyPr/>
                    <a:lstStyle/>
                    <a:p>
                      <a:pPr algn="ctr" rtl="0" fontAlgn="b"/>
                      <a:r>
                        <a:rPr lang="en-US" sz="1400" b="0" i="0" u="none" strike="noStrike">
                          <a:solidFill>
                            <a:srgbClr val="000000"/>
                          </a:solidFill>
                          <a:latin typeface="Microsoft YaHei Light"/>
                        </a:rPr>
                        <a:t>234.1</a:t>
                      </a:r>
                    </a:p>
                  </a:txBody>
                  <a:tcPr marL="9525" marR="9525" marT="9525" marB="0" anchor="ctr">
                    <a:solidFill>
                      <a:schemeClr val="bg1">
                        <a:lumMod val="85000"/>
                      </a:schemeClr>
                    </a:solidFill>
                  </a:tcPr>
                </a:tc>
                <a:extLst>
                  <a:ext uri="{0D108BD9-81ED-4DB2-BD59-A6C34878D82A}">
                    <a16:rowId xmlns="" xmlns:a16="http://schemas.microsoft.com/office/drawing/2014/main" val="10001"/>
                  </a:ext>
                </a:extLst>
              </a:tr>
              <a:tr h="370840">
                <a:tc>
                  <a:txBody>
                    <a:bodyPr/>
                    <a:lstStyle/>
                    <a:p>
                      <a:pPr marL="0" algn="ctr" defTabSz="685800" rtl="0" eaLnBrk="1" fontAlgn="b" latinLnBrk="0" hangingPunct="1"/>
                      <a:r>
                        <a:rPr lang="en-US" sz="1350" b="1" kern="1200" dirty="0" smtClean="0">
                          <a:solidFill>
                            <a:schemeClr val="lt1"/>
                          </a:solidFill>
                          <a:latin typeface="+mn-lt"/>
                          <a:ea typeface="+mn-ea"/>
                          <a:cs typeface="+mn-cs"/>
                        </a:rPr>
                        <a:t>Exponential Smoothing</a:t>
                      </a:r>
                    </a:p>
                  </a:txBody>
                  <a:tcPr marL="9525" marR="9525" marT="9525" marB="0" anchor="ctr"/>
                </a:tc>
                <a:tc>
                  <a:txBody>
                    <a:bodyPr/>
                    <a:lstStyle/>
                    <a:p>
                      <a:pPr algn="ctr" rtl="0" fontAlgn="b"/>
                      <a:r>
                        <a:rPr lang="en-US" sz="1400" b="0" i="0" u="none" strike="noStrike">
                          <a:solidFill>
                            <a:srgbClr val="000000"/>
                          </a:solidFill>
                          <a:latin typeface="Microsoft YaHei Light"/>
                        </a:rPr>
                        <a:t>229.6</a:t>
                      </a:r>
                    </a:p>
                  </a:txBody>
                  <a:tcPr marL="9525" marR="9525" marT="9525" marB="0" anchor="ctr"/>
                </a:tc>
                <a:tc>
                  <a:txBody>
                    <a:bodyPr/>
                    <a:lstStyle/>
                    <a:p>
                      <a:pPr algn="ctr" rtl="0" fontAlgn="b"/>
                      <a:r>
                        <a:rPr lang="en-US" sz="1400" b="0" i="0" u="none" strike="noStrike">
                          <a:solidFill>
                            <a:srgbClr val="000000"/>
                          </a:solidFill>
                          <a:latin typeface="Microsoft YaHei Light"/>
                        </a:rPr>
                        <a:t>182.6</a:t>
                      </a:r>
                    </a:p>
                  </a:txBody>
                  <a:tcPr marL="9525" marR="9525" marT="9525" marB="0" anchor="ctr"/>
                </a:tc>
                <a:tc>
                  <a:txBody>
                    <a:bodyPr/>
                    <a:lstStyle/>
                    <a:p>
                      <a:pPr algn="ctr" rtl="0" fontAlgn="b"/>
                      <a:r>
                        <a:rPr lang="en-US" sz="1400" b="0" i="0" u="none" strike="noStrike">
                          <a:solidFill>
                            <a:srgbClr val="000000"/>
                          </a:solidFill>
                          <a:latin typeface="Microsoft YaHei Light"/>
                        </a:rPr>
                        <a:t>181.4</a:t>
                      </a:r>
                    </a:p>
                  </a:txBody>
                  <a:tcPr marL="9525" marR="9525" marT="9525" marB="0" anchor="ctr"/>
                </a:tc>
                <a:tc>
                  <a:txBody>
                    <a:bodyPr/>
                    <a:lstStyle/>
                    <a:p>
                      <a:pPr algn="ctr" rtl="0" fontAlgn="b"/>
                      <a:r>
                        <a:rPr lang="en-US" sz="1400" b="0" i="0" u="none" strike="noStrike">
                          <a:solidFill>
                            <a:srgbClr val="000000"/>
                          </a:solidFill>
                          <a:latin typeface="Microsoft YaHei Light"/>
                        </a:rPr>
                        <a:t>294.1</a:t>
                      </a:r>
                    </a:p>
                  </a:txBody>
                  <a:tcPr marL="9525" marR="9525" marT="9525" marB="0" anchor="ctr"/>
                </a:tc>
                <a:tc>
                  <a:txBody>
                    <a:bodyPr/>
                    <a:lstStyle/>
                    <a:p>
                      <a:pPr algn="ctr" rtl="0" fontAlgn="b"/>
                      <a:r>
                        <a:rPr lang="en-US" sz="1400" b="0" i="0" u="none" strike="noStrike">
                          <a:solidFill>
                            <a:srgbClr val="000000"/>
                          </a:solidFill>
                          <a:latin typeface="Microsoft YaHei Light"/>
                        </a:rPr>
                        <a:t>227.6</a:t>
                      </a:r>
                    </a:p>
                  </a:txBody>
                  <a:tcPr marL="9525" marR="9525" marT="9525" marB="0" anchor="ctr"/>
                </a:tc>
                <a:tc>
                  <a:txBody>
                    <a:bodyPr/>
                    <a:lstStyle/>
                    <a:p>
                      <a:pPr algn="ctr" rtl="0" fontAlgn="b"/>
                      <a:r>
                        <a:rPr lang="en-US" sz="1400" b="0" i="0" u="none" strike="noStrike">
                          <a:solidFill>
                            <a:srgbClr val="000000"/>
                          </a:solidFill>
                          <a:latin typeface="Microsoft YaHei Light"/>
                        </a:rPr>
                        <a:t>554.8</a:t>
                      </a:r>
                    </a:p>
                  </a:txBody>
                  <a:tcPr marL="9525" marR="9525" marT="9525" marB="0" anchor="ctr"/>
                </a:tc>
                <a:tc>
                  <a:txBody>
                    <a:bodyPr/>
                    <a:lstStyle/>
                    <a:p>
                      <a:pPr algn="ctr" rtl="0" fontAlgn="b"/>
                      <a:r>
                        <a:rPr lang="en-US" sz="1400" b="0" i="0" u="none" strike="noStrike">
                          <a:solidFill>
                            <a:srgbClr val="000000"/>
                          </a:solidFill>
                          <a:latin typeface="Microsoft YaHei Light"/>
                        </a:rPr>
                        <a:t>278.4</a:t>
                      </a:r>
                    </a:p>
                  </a:txBody>
                  <a:tcPr marL="9525" marR="9525" marT="9525" marB="0" anchor="ctr">
                    <a:solidFill>
                      <a:schemeClr val="bg1">
                        <a:lumMod val="85000"/>
                      </a:schemeClr>
                    </a:solidFill>
                  </a:tcPr>
                </a:tc>
                <a:extLst>
                  <a:ext uri="{0D108BD9-81ED-4DB2-BD59-A6C34878D82A}">
                    <a16:rowId xmlns="" xmlns:a16="http://schemas.microsoft.com/office/drawing/2014/main" val="10002"/>
                  </a:ext>
                </a:extLst>
              </a:tr>
              <a:tr h="370840">
                <a:tc>
                  <a:txBody>
                    <a:bodyPr/>
                    <a:lstStyle/>
                    <a:p>
                      <a:pPr marL="0" algn="ctr" defTabSz="685800" rtl="0" eaLnBrk="1" fontAlgn="b" latinLnBrk="0" hangingPunct="1"/>
                      <a:r>
                        <a:rPr lang="en-US" sz="1350" b="1" kern="1200" dirty="0" smtClean="0">
                          <a:solidFill>
                            <a:schemeClr val="lt1"/>
                          </a:solidFill>
                          <a:latin typeface="+mn-lt"/>
                          <a:ea typeface="+mn-ea"/>
                          <a:cs typeface="+mn-cs"/>
                        </a:rPr>
                        <a:t>ARIMA</a:t>
                      </a:r>
                    </a:p>
                  </a:txBody>
                  <a:tcPr marL="9525" marR="9525" marT="9525" marB="0" anchor="ctr"/>
                </a:tc>
                <a:tc>
                  <a:txBody>
                    <a:bodyPr/>
                    <a:lstStyle/>
                    <a:p>
                      <a:pPr algn="ctr" rtl="0" fontAlgn="b"/>
                      <a:r>
                        <a:rPr lang="en-US" sz="1400" b="0" i="0" u="none" strike="noStrike">
                          <a:solidFill>
                            <a:srgbClr val="000000"/>
                          </a:solidFill>
                          <a:latin typeface="Microsoft YaHei Light"/>
                        </a:rPr>
                        <a:t>229.7</a:t>
                      </a:r>
                    </a:p>
                  </a:txBody>
                  <a:tcPr marL="9525" marR="9525" marT="9525" marB="0" anchor="ctr"/>
                </a:tc>
                <a:tc>
                  <a:txBody>
                    <a:bodyPr/>
                    <a:lstStyle/>
                    <a:p>
                      <a:pPr algn="ctr" rtl="0" fontAlgn="b"/>
                      <a:r>
                        <a:rPr lang="en-US" sz="1400" b="0" i="0" u="none" strike="noStrike">
                          <a:solidFill>
                            <a:srgbClr val="000000"/>
                          </a:solidFill>
                          <a:latin typeface="Microsoft YaHei Light"/>
                        </a:rPr>
                        <a:t>182.2</a:t>
                      </a:r>
                    </a:p>
                  </a:txBody>
                  <a:tcPr marL="9525" marR="9525" marT="9525" marB="0" anchor="ctr"/>
                </a:tc>
                <a:tc>
                  <a:txBody>
                    <a:bodyPr/>
                    <a:lstStyle/>
                    <a:p>
                      <a:pPr algn="ctr" rtl="0" fontAlgn="b"/>
                      <a:r>
                        <a:rPr lang="en-US" sz="1400" b="0" i="0" u="none" strike="noStrike">
                          <a:solidFill>
                            <a:srgbClr val="000000"/>
                          </a:solidFill>
                          <a:latin typeface="Microsoft YaHei Light"/>
                        </a:rPr>
                        <a:t>181.7</a:t>
                      </a:r>
                    </a:p>
                  </a:txBody>
                  <a:tcPr marL="9525" marR="9525" marT="9525" marB="0" anchor="ctr"/>
                </a:tc>
                <a:tc>
                  <a:txBody>
                    <a:bodyPr/>
                    <a:lstStyle/>
                    <a:p>
                      <a:pPr algn="ctr" rtl="0" fontAlgn="b"/>
                      <a:r>
                        <a:rPr lang="en-US" sz="1400" b="0" i="0" u="none" strike="noStrike">
                          <a:solidFill>
                            <a:srgbClr val="000000"/>
                          </a:solidFill>
                          <a:latin typeface="Microsoft YaHei Light"/>
                        </a:rPr>
                        <a:t>294.0</a:t>
                      </a:r>
                    </a:p>
                  </a:txBody>
                  <a:tcPr marL="9525" marR="9525" marT="9525" marB="0" anchor="ctr"/>
                </a:tc>
                <a:tc>
                  <a:txBody>
                    <a:bodyPr/>
                    <a:lstStyle/>
                    <a:p>
                      <a:pPr algn="ctr" rtl="0" fontAlgn="b"/>
                      <a:r>
                        <a:rPr lang="en-US" sz="1400" b="0" i="0" u="none" strike="noStrike">
                          <a:solidFill>
                            <a:srgbClr val="000000"/>
                          </a:solidFill>
                          <a:latin typeface="Microsoft YaHei Light"/>
                        </a:rPr>
                        <a:t>227.7</a:t>
                      </a:r>
                    </a:p>
                  </a:txBody>
                  <a:tcPr marL="9525" marR="9525" marT="9525" marB="0" anchor="ctr"/>
                </a:tc>
                <a:tc>
                  <a:txBody>
                    <a:bodyPr/>
                    <a:lstStyle/>
                    <a:p>
                      <a:pPr algn="ctr" rtl="0" fontAlgn="b"/>
                      <a:r>
                        <a:rPr lang="en-US" sz="1400" b="0" i="0" u="none" strike="noStrike">
                          <a:solidFill>
                            <a:srgbClr val="000000"/>
                          </a:solidFill>
                          <a:latin typeface="Microsoft YaHei Light"/>
                        </a:rPr>
                        <a:t>555.2</a:t>
                      </a:r>
                    </a:p>
                  </a:txBody>
                  <a:tcPr marL="9525" marR="9525" marT="9525" marB="0" anchor="ctr"/>
                </a:tc>
                <a:tc>
                  <a:txBody>
                    <a:bodyPr/>
                    <a:lstStyle/>
                    <a:p>
                      <a:pPr algn="ctr" rtl="0" fontAlgn="b"/>
                      <a:r>
                        <a:rPr lang="en-US" sz="1400" b="0" i="0" u="none" strike="noStrike">
                          <a:solidFill>
                            <a:srgbClr val="000000"/>
                          </a:solidFill>
                          <a:latin typeface="Microsoft YaHei Light"/>
                        </a:rPr>
                        <a:t>278.4</a:t>
                      </a:r>
                    </a:p>
                  </a:txBody>
                  <a:tcPr marL="9525" marR="9525" marT="9525" marB="0" anchor="ctr">
                    <a:solidFill>
                      <a:schemeClr val="bg1">
                        <a:lumMod val="85000"/>
                      </a:schemeClr>
                    </a:solidFill>
                  </a:tcPr>
                </a:tc>
                <a:extLst>
                  <a:ext uri="{0D108BD9-81ED-4DB2-BD59-A6C34878D82A}">
                    <a16:rowId xmlns="" xmlns:a16="http://schemas.microsoft.com/office/drawing/2014/main" val="10003"/>
                  </a:ext>
                </a:extLst>
              </a:tr>
              <a:tr h="370840">
                <a:tc>
                  <a:txBody>
                    <a:bodyPr/>
                    <a:lstStyle/>
                    <a:p>
                      <a:pPr marL="0" algn="ctr" defTabSz="685800" rtl="0" eaLnBrk="1" fontAlgn="b" latinLnBrk="0" hangingPunct="1"/>
                      <a:r>
                        <a:rPr lang="en-US" sz="1350" b="1" kern="1200" dirty="0" err="1" smtClean="0">
                          <a:solidFill>
                            <a:schemeClr val="lt1"/>
                          </a:solidFill>
                          <a:latin typeface="+mn-lt"/>
                          <a:ea typeface="+mn-ea"/>
                          <a:cs typeface="+mn-cs"/>
                        </a:rPr>
                        <a:t>Croston</a:t>
                      </a:r>
                      <a:endParaRPr lang="en-US" sz="1350" b="1" kern="1200" dirty="0" smtClean="0">
                        <a:solidFill>
                          <a:schemeClr val="lt1"/>
                        </a:solidFill>
                        <a:latin typeface="+mn-lt"/>
                        <a:ea typeface="+mn-ea"/>
                        <a:cs typeface="+mn-cs"/>
                      </a:endParaRPr>
                    </a:p>
                  </a:txBody>
                  <a:tcPr marL="9525" marR="9525" marT="9525" marB="0" anchor="ctr"/>
                </a:tc>
                <a:tc>
                  <a:txBody>
                    <a:bodyPr/>
                    <a:lstStyle/>
                    <a:p>
                      <a:pPr algn="ctr" rtl="0" fontAlgn="b"/>
                      <a:r>
                        <a:rPr lang="en-US" sz="1400" b="0" i="0" u="none" strike="noStrike">
                          <a:solidFill>
                            <a:srgbClr val="000000"/>
                          </a:solidFill>
                          <a:latin typeface="Microsoft YaHei Light"/>
                        </a:rPr>
                        <a:t>66.7</a:t>
                      </a:r>
                    </a:p>
                  </a:txBody>
                  <a:tcPr marL="9525" marR="9525" marT="9525" marB="0" anchor="ctr"/>
                </a:tc>
                <a:tc>
                  <a:txBody>
                    <a:bodyPr/>
                    <a:lstStyle/>
                    <a:p>
                      <a:pPr algn="ctr" rtl="0" fontAlgn="b"/>
                      <a:r>
                        <a:rPr lang="en-US" sz="1400" b="0" i="0" u="none" strike="noStrike">
                          <a:solidFill>
                            <a:srgbClr val="000000"/>
                          </a:solidFill>
                          <a:latin typeface="Microsoft YaHei Light"/>
                        </a:rPr>
                        <a:t>42.9</a:t>
                      </a:r>
                    </a:p>
                  </a:txBody>
                  <a:tcPr marL="9525" marR="9525" marT="9525" marB="0" anchor="ctr"/>
                </a:tc>
                <a:tc>
                  <a:txBody>
                    <a:bodyPr/>
                    <a:lstStyle/>
                    <a:p>
                      <a:pPr algn="ctr" rtl="0" fontAlgn="b"/>
                      <a:r>
                        <a:rPr lang="en-US" sz="1400" b="0" i="0" u="none" strike="noStrike">
                          <a:solidFill>
                            <a:srgbClr val="000000"/>
                          </a:solidFill>
                          <a:latin typeface="Microsoft YaHei Light"/>
                        </a:rPr>
                        <a:t>42.9</a:t>
                      </a:r>
                    </a:p>
                  </a:txBody>
                  <a:tcPr marL="9525" marR="9525" marT="9525" marB="0" anchor="ctr"/>
                </a:tc>
                <a:tc>
                  <a:txBody>
                    <a:bodyPr/>
                    <a:lstStyle/>
                    <a:p>
                      <a:pPr algn="ctr" rtl="0" fontAlgn="b"/>
                      <a:r>
                        <a:rPr lang="en-US" sz="1400" b="0" i="0" u="none" strike="noStrike">
                          <a:solidFill>
                            <a:srgbClr val="000000"/>
                          </a:solidFill>
                          <a:latin typeface="Microsoft YaHei Light"/>
                        </a:rPr>
                        <a:t>100.0</a:t>
                      </a:r>
                    </a:p>
                  </a:txBody>
                  <a:tcPr marL="9525" marR="9525" marT="9525" marB="0" anchor="ctr"/>
                </a:tc>
                <a:tc>
                  <a:txBody>
                    <a:bodyPr/>
                    <a:lstStyle/>
                    <a:p>
                      <a:pPr algn="ctr" rtl="0" fontAlgn="b"/>
                      <a:r>
                        <a:rPr lang="en-US" sz="1400" b="0" i="0" u="none" strike="noStrike">
                          <a:solidFill>
                            <a:srgbClr val="000000"/>
                          </a:solidFill>
                          <a:latin typeface="Microsoft YaHei Light"/>
                        </a:rPr>
                        <a:t>66.7</a:t>
                      </a:r>
                    </a:p>
                  </a:txBody>
                  <a:tcPr marL="9525" marR="9525" marT="9525" marB="0" anchor="ctr"/>
                </a:tc>
                <a:tc>
                  <a:txBody>
                    <a:bodyPr/>
                    <a:lstStyle/>
                    <a:p>
                      <a:pPr algn="ctr" rtl="0" fontAlgn="b"/>
                      <a:r>
                        <a:rPr lang="en-US" sz="1400" b="0" i="0" u="none" strike="noStrike">
                          <a:solidFill>
                            <a:srgbClr val="000000"/>
                          </a:solidFill>
                          <a:latin typeface="Microsoft YaHei Light"/>
                        </a:rPr>
                        <a:t>233.3</a:t>
                      </a:r>
                    </a:p>
                  </a:txBody>
                  <a:tcPr marL="9525" marR="9525" marT="9525" marB="0" anchor="ctr"/>
                </a:tc>
                <a:tc>
                  <a:txBody>
                    <a:bodyPr/>
                    <a:lstStyle/>
                    <a:p>
                      <a:pPr algn="ctr" rtl="0" fontAlgn="b"/>
                      <a:r>
                        <a:rPr lang="en-US" sz="1400" b="0" i="0" u="none" strike="noStrike" dirty="0">
                          <a:solidFill>
                            <a:srgbClr val="000000"/>
                          </a:solidFill>
                          <a:latin typeface="Microsoft YaHei Light"/>
                        </a:rPr>
                        <a:t>92.1</a:t>
                      </a:r>
                    </a:p>
                  </a:txBody>
                  <a:tcPr marL="9525" marR="9525" marT="9525" marB="0" anchor="ctr">
                    <a:solidFill>
                      <a:schemeClr val="bg1">
                        <a:lumMod val="85000"/>
                      </a:schemeClr>
                    </a:solidFill>
                  </a:tcPr>
                </a:tc>
                <a:extLst>
                  <a:ext uri="{0D108BD9-81ED-4DB2-BD59-A6C34878D82A}">
                    <a16:rowId xmlns="" xmlns:a16="http://schemas.microsoft.com/office/drawing/2014/main" val="10004"/>
                  </a:ext>
                </a:extLst>
              </a:tr>
            </a:tbl>
          </a:graphicData>
        </a:graphic>
      </p:graphicFrame>
      <p:sp>
        <p:nvSpPr>
          <p:cNvPr id="6" name="Rectangle 5"/>
          <p:cNvSpPr/>
          <p:nvPr/>
        </p:nvSpPr>
        <p:spPr>
          <a:xfrm>
            <a:off x="470263" y="3984172"/>
            <a:ext cx="9862457" cy="535577"/>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240971" y="5421086"/>
            <a:ext cx="9144000" cy="338554"/>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sz="1600" b="1" dirty="0" err="1" smtClean="0"/>
              <a:t>Croston</a:t>
            </a:r>
            <a:r>
              <a:rPr lang="en-US" sz="1600" b="1" dirty="0" smtClean="0"/>
              <a:t> performs significantly better than other methods for data with Mild intermittent demand.</a:t>
            </a:r>
            <a:endParaRPr lang="en-US" sz="1600" b="1" dirty="0"/>
          </a:p>
        </p:txBody>
      </p:sp>
      <p:sp>
        <p:nvSpPr>
          <p:cNvPr id="8" name="Right Brace 7"/>
          <p:cNvSpPr/>
          <p:nvPr/>
        </p:nvSpPr>
        <p:spPr>
          <a:xfrm>
            <a:off x="10515600" y="2286001"/>
            <a:ext cx="222069" cy="2351314"/>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9" name="TextBox 8"/>
          <p:cNvSpPr txBox="1"/>
          <p:nvPr/>
        </p:nvSpPr>
        <p:spPr>
          <a:xfrm>
            <a:off x="10972800" y="2769326"/>
            <a:ext cx="953588" cy="1600438"/>
          </a:xfrm>
          <a:prstGeom prst="rect">
            <a:avLst/>
          </a:prstGeom>
          <a:noFill/>
        </p:spPr>
        <p:txBody>
          <a:bodyPr wrap="square" rtlCol="0">
            <a:spAutoFit/>
          </a:bodyPr>
          <a:lstStyle/>
          <a:p>
            <a:pPr algn="ctr"/>
            <a:r>
              <a:rPr lang="en-US" sz="1400" dirty="0" smtClean="0"/>
              <a:t>At least twice as better accuracy than other methods</a:t>
            </a:r>
            <a:endParaRPr lang="en-US" sz="1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b="1" dirty="0" smtClean="0">
                <a:solidFill>
                  <a:schemeClr val="tx1"/>
                </a:solidFill>
              </a:rPr>
              <a:t>Optimized Inventory:</a:t>
            </a:r>
          </a:p>
          <a:p>
            <a:pPr lvl="1">
              <a:lnSpc>
                <a:spcPct val="150000"/>
              </a:lnSpc>
              <a:buFont typeface="Wingdings" pitchFamily="2" charset="2"/>
              <a:buChar char="ü"/>
            </a:pPr>
            <a:r>
              <a:rPr lang="en-US" sz="1800" dirty="0" smtClean="0">
                <a:solidFill>
                  <a:schemeClr val="tx1"/>
                </a:solidFill>
              </a:rPr>
              <a:t>Maintaining lower End of day (EOD) inventory on Average.</a:t>
            </a:r>
          </a:p>
          <a:p>
            <a:pPr lvl="1">
              <a:lnSpc>
                <a:spcPct val="150000"/>
              </a:lnSpc>
              <a:buFont typeface="Wingdings" pitchFamily="2" charset="2"/>
              <a:buChar char="ü"/>
            </a:pPr>
            <a:r>
              <a:rPr lang="en-US" sz="1800" dirty="0" smtClean="0">
                <a:solidFill>
                  <a:schemeClr val="tx1"/>
                </a:solidFill>
              </a:rPr>
              <a:t>Having a dynamic Re-order point (ROP)*, based on forecasted lead time demand.</a:t>
            </a:r>
          </a:p>
          <a:p>
            <a:pPr>
              <a:lnSpc>
                <a:spcPct val="150000"/>
              </a:lnSpc>
            </a:pPr>
            <a:r>
              <a:rPr lang="en-US" b="1" dirty="0" smtClean="0">
                <a:solidFill>
                  <a:schemeClr val="tx1"/>
                </a:solidFill>
              </a:rPr>
              <a:t>Reduced Demand Uncertainties:</a:t>
            </a:r>
          </a:p>
          <a:p>
            <a:pPr lvl="1">
              <a:lnSpc>
                <a:spcPct val="150000"/>
              </a:lnSpc>
              <a:buFont typeface="Wingdings" pitchFamily="2" charset="2"/>
              <a:buChar char="ü"/>
            </a:pPr>
            <a:r>
              <a:rPr lang="en-US" sz="1800" dirty="0" smtClean="0"/>
              <a:t>Lesser number of stock-out days.</a:t>
            </a:r>
          </a:p>
          <a:p>
            <a:pPr lvl="1">
              <a:lnSpc>
                <a:spcPct val="150000"/>
              </a:lnSpc>
              <a:buFont typeface="Wingdings" pitchFamily="2" charset="2"/>
              <a:buChar char="ü"/>
            </a:pPr>
            <a:r>
              <a:rPr lang="en-US" sz="1800" dirty="0" smtClean="0"/>
              <a:t>Better understanding of customer needs.</a:t>
            </a:r>
          </a:p>
          <a:p>
            <a:pPr>
              <a:lnSpc>
                <a:spcPct val="150000"/>
              </a:lnSpc>
            </a:pPr>
            <a:r>
              <a:rPr lang="en-US" b="1" dirty="0" smtClean="0">
                <a:solidFill>
                  <a:schemeClr val="tx1"/>
                </a:solidFill>
              </a:rPr>
              <a:t>Cost Savings:</a:t>
            </a:r>
          </a:p>
          <a:p>
            <a:pPr lvl="1">
              <a:lnSpc>
                <a:spcPct val="150000"/>
              </a:lnSpc>
              <a:buFont typeface="Wingdings" pitchFamily="2" charset="2"/>
              <a:buChar char="ü"/>
            </a:pPr>
            <a:r>
              <a:rPr lang="en-US" sz="1800" dirty="0" smtClean="0">
                <a:solidFill>
                  <a:schemeClr val="tx1"/>
                </a:solidFill>
              </a:rPr>
              <a:t>More profitable linking of pricing, promotions &amp; other sales incentives.</a:t>
            </a:r>
          </a:p>
          <a:p>
            <a:pPr lvl="1">
              <a:lnSpc>
                <a:spcPct val="150000"/>
              </a:lnSpc>
              <a:buFont typeface="Wingdings" pitchFamily="2" charset="2"/>
              <a:buChar char="ü"/>
            </a:pPr>
            <a:r>
              <a:rPr lang="en-US" sz="1800" dirty="0" smtClean="0">
                <a:solidFill>
                  <a:schemeClr val="tx1"/>
                </a:solidFill>
              </a:rPr>
              <a:t>More efficient &amp; predictable use of plant capacity, equipment and labor.</a:t>
            </a:r>
          </a:p>
          <a:p>
            <a:pPr>
              <a:lnSpc>
                <a:spcPct val="150000"/>
              </a:lnSpc>
            </a:pPr>
            <a:endParaRPr lang="en-US" dirty="0" smtClean="0">
              <a:solidFill>
                <a:schemeClr val="tx1"/>
              </a:solidFill>
            </a:endParaRPr>
          </a:p>
        </p:txBody>
      </p:sp>
      <p:sp>
        <p:nvSpPr>
          <p:cNvPr id="3" name="Title 2"/>
          <p:cNvSpPr>
            <a:spLocks noGrp="1"/>
          </p:cNvSpPr>
          <p:nvPr>
            <p:ph type="title"/>
          </p:nvPr>
        </p:nvSpPr>
        <p:spPr/>
        <p:txBody>
          <a:bodyPr/>
          <a:lstStyle/>
          <a:p>
            <a:r>
              <a:rPr lang="en-US" dirty="0" smtClean="0"/>
              <a:t>Impact of Demand Forecasting</a:t>
            </a:r>
            <a:endParaRPr lang="en-US" dirty="0"/>
          </a:p>
        </p:txBody>
      </p:sp>
      <p:sp>
        <p:nvSpPr>
          <p:cNvPr id="11266" name="Rectangle 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TextBox 5"/>
          <p:cNvSpPr txBox="1"/>
          <p:nvPr/>
        </p:nvSpPr>
        <p:spPr>
          <a:xfrm>
            <a:off x="1358536" y="6488668"/>
            <a:ext cx="7903029" cy="276999"/>
          </a:xfrm>
          <a:prstGeom prst="rect">
            <a:avLst/>
          </a:prstGeom>
          <a:noFill/>
        </p:spPr>
        <p:txBody>
          <a:bodyPr wrap="square" rtlCol="0">
            <a:spAutoFit/>
          </a:bodyPr>
          <a:lstStyle/>
          <a:p>
            <a:r>
              <a:rPr lang="en-US" sz="1200" dirty="0" smtClean="0"/>
              <a:t>*ROP= Safety Stock + Lead Time Demand</a:t>
            </a:r>
            <a:endParaRPr lang="en-US" sz="12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on R</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buFont typeface="Arial" pitchFamily="34" charset="0"/>
              <a:buChar char="•"/>
            </a:pPr>
            <a:r>
              <a:rPr lang="en-US" dirty="0" smtClean="0"/>
              <a:t>Package ‘</a:t>
            </a:r>
            <a:r>
              <a:rPr lang="en-US" b="1" dirty="0" err="1" smtClean="0">
                <a:solidFill>
                  <a:schemeClr val="tx1"/>
                </a:solidFill>
              </a:rPr>
              <a:t>tsintermittent</a:t>
            </a:r>
            <a:r>
              <a:rPr lang="en-US" dirty="0" smtClean="0"/>
              <a:t>’ in R.</a:t>
            </a:r>
          </a:p>
          <a:p>
            <a:pPr>
              <a:buFont typeface="Arial" pitchFamily="34" charset="0"/>
              <a:buChar char="•"/>
            </a:pPr>
            <a:endParaRPr lang="en-US" dirty="0" smtClean="0"/>
          </a:p>
          <a:p>
            <a:pPr>
              <a:buFont typeface="Arial" pitchFamily="34" charset="0"/>
              <a:buChar char="•"/>
            </a:pPr>
            <a:r>
              <a:rPr lang="en-US" dirty="0" smtClean="0"/>
              <a:t>Function Name: </a:t>
            </a:r>
            <a:r>
              <a:rPr lang="en-US" b="1" dirty="0" err="1" smtClean="0">
                <a:solidFill>
                  <a:schemeClr val="tx1"/>
                </a:solidFill>
              </a:rPr>
              <a:t>crost</a:t>
            </a:r>
            <a:endParaRPr lang="en-US" b="1" dirty="0" smtClean="0">
              <a:solidFill>
                <a:schemeClr val="tx1"/>
              </a:solidFill>
            </a:endParaRPr>
          </a:p>
          <a:p>
            <a:endParaRPr lang="en-US" b="1" dirty="0" smtClean="0"/>
          </a:p>
          <a:p>
            <a:pPr>
              <a:buFont typeface="Arial" pitchFamily="34" charset="0"/>
              <a:buChar char="•"/>
            </a:pPr>
            <a:r>
              <a:rPr lang="en-US" dirty="0" smtClean="0"/>
              <a:t>Variants Available (</a:t>
            </a:r>
            <a:r>
              <a:rPr lang="en-US" b="1" dirty="0" smtClean="0">
                <a:solidFill>
                  <a:schemeClr val="tx1"/>
                </a:solidFill>
              </a:rPr>
              <a:t>type</a:t>
            </a:r>
            <a:r>
              <a:rPr lang="en-US" dirty="0" smtClean="0"/>
              <a:t>): </a:t>
            </a:r>
          </a:p>
          <a:p>
            <a:pPr lvl="1">
              <a:buFont typeface="Courier New" pitchFamily="49" charset="0"/>
              <a:buChar char="o"/>
            </a:pPr>
            <a:r>
              <a:rPr lang="en-US" sz="2000" dirty="0" smtClean="0"/>
              <a:t>"</a:t>
            </a:r>
            <a:r>
              <a:rPr lang="en-US" sz="2000" b="1" dirty="0" err="1" smtClean="0"/>
              <a:t>croston</a:t>
            </a:r>
            <a:r>
              <a:rPr lang="en-US" sz="2000" dirty="0" smtClean="0"/>
              <a:t>" - </a:t>
            </a:r>
            <a:r>
              <a:rPr lang="en-US" sz="2000" dirty="0" err="1" smtClean="0"/>
              <a:t>Croston's</a:t>
            </a:r>
            <a:r>
              <a:rPr lang="en-US" sz="2000" dirty="0" smtClean="0"/>
              <a:t> method</a:t>
            </a:r>
          </a:p>
          <a:p>
            <a:pPr lvl="1">
              <a:buFont typeface="Courier New" pitchFamily="49" charset="0"/>
              <a:buChar char="o"/>
            </a:pPr>
            <a:r>
              <a:rPr lang="en-US" sz="2000" dirty="0" smtClean="0"/>
              <a:t>"</a:t>
            </a:r>
            <a:r>
              <a:rPr lang="en-US" sz="2000" b="1" dirty="0" err="1" smtClean="0"/>
              <a:t>sba</a:t>
            </a:r>
            <a:r>
              <a:rPr lang="en-US" sz="2000" dirty="0" smtClean="0"/>
              <a:t>" - </a:t>
            </a:r>
            <a:r>
              <a:rPr lang="en-US" sz="2000" dirty="0" err="1" smtClean="0"/>
              <a:t>Syntetos-Boylan</a:t>
            </a:r>
            <a:r>
              <a:rPr lang="en-US" sz="2000" dirty="0" smtClean="0"/>
              <a:t> approximation</a:t>
            </a:r>
          </a:p>
          <a:p>
            <a:pPr lvl="1">
              <a:buFont typeface="Courier New" pitchFamily="49" charset="0"/>
              <a:buChar char="o"/>
            </a:pPr>
            <a:r>
              <a:rPr lang="en-US" sz="2000" dirty="0" smtClean="0"/>
              <a:t>"</a:t>
            </a:r>
            <a:r>
              <a:rPr lang="en-US" sz="2000" b="1" dirty="0" err="1" smtClean="0"/>
              <a:t>sbj</a:t>
            </a:r>
            <a:r>
              <a:rPr lang="en-US" sz="2000" dirty="0" smtClean="0"/>
              <a:t>"  - Shale-</a:t>
            </a:r>
            <a:r>
              <a:rPr lang="en-US" sz="2000" dirty="0" err="1" smtClean="0"/>
              <a:t>Boylan</a:t>
            </a:r>
            <a:r>
              <a:rPr lang="en-US" sz="2000" dirty="0" smtClean="0"/>
              <a:t>-Johnston</a:t>
            </a:r>
          </a:p>
          <a:p>
            <a:pPr lvl="1">
              <a:buNone/>
            </a:pPr>
            <a:endParaRPr lang="en-US" sz="2000" dirty="0" smtClean="0"/>
          </a:p>
          <a:p>
            <a:pPr>
              <a:buFont typeface="Arial" pitchFamily="34" charset="0"/>
              <a:buChar char="•"/>
            </a:pPr>
            <a:r>
              <a:rPr lang="en-US" dirty="0" smtClean="0"/>
              <a:t>Cost Function for Optimization:</a:t>
            </a:r>
          </a:p>
          <a:p>
            <a:pPr lvl="1">
              <a:buFont typeface="Courier New" pitchFamily="49" charset="0"/>
              <a:buChar char="o"/>
            </a:pPr>
            <a:r>
              <a:rPr lang="en-IN" sz="1800" dirty="0" smtClean="0"/>
              <a:t>"</a:t>
            </a:r>
            <a:r>
              <a:rPr lang="en-IN" sz="1800" b="1" dirty="0" smtClean="0"/>
              <a:t>mar</a:t>
            </a:r>
            <a:r>
              <a:rPr lang="en-IN" sz="1800" dirty="0" smtClean="0"/>
              <a:t>" - Mean Absolute Rate</a:t>
            </a:r>
          </a:p>
          <a:p>
            <a:pPr lvl="1">
              <a:buFont typeface="Courier New" pitchFamily="49" charset="0"/>
              <a:buChar char="o"/>
            </a:pPr>
            <a:r>
              <a:rPr lang="en-IN" sz="1800" dirty="0" smtClean="0"/>
              <a:t>"</a:t>
            </a:r>
            <a:r>
              <a:rPr lang="en-IN" sz="1800" b="1" dirty="0" err="1" smtClean="0"/>
              <a:t>msr</a:t>
            </a:r>
            <a:r>
              <a:rPr lang="en-IN" sz="1800" dirty="0" smtClean="0"/>
              <a:t>" - Mean Squared Rate</a:t>
            </a:r>
          </a:p>
          <a:p>
            <a:pPr lvl="1">
              <a:buFont typeface="Courier New" pitchFamily="49" charset="0"/>
              <a:buChar char="o"/>
            </a:pPr>
            <a:r>
              <a:rPr lang="en-IN" sz="1800" dirty="0" smtClean="0"/>
              <a:t>"</a:t>
            </a:r>
            <a:r>
              <a:rPr lang="en-IN" sz="1800" b="1" dirty="0" err="1" smtClean="0"/>
              <a:t>mae</a:t>
            </a:r>
            <a:r>
              <a:rPr lang="en-IN" sz="1800" dirty="0" smtClean="0"/>
              <a:t>" - Mean Absolute Error</a:t>
            </a:r>
          </a:p>
          <a:p>
            <a:pPr lvl="1">
              <a:buFont typeface="Courier New" pitchFamily="49" charset="0"/>
              <a:buChar char="o"/>
            </a:pPr>
            <a:r>
              <a:rPr lang="en-IN" sz="1800" dirty="0" smtClean="0"/>
              <a:t>"</a:t>
            </a:r>
            <a:r>
              <a:rPr lang="en-IN" sz="1800" b="1" dirty="0" err="1" smtClean="0"/>
              <a:t>mse</a:t>
            </a:r>
            <a:r>
              <a:rPr lang="en-IN" sz="1800" dirty="0" smtClean="0"/>
              <a:t>" - Mean Squared Error</a:t>
            </a:r>
            <a:endParaRPr lang="en-US" sz="1800" dirty="0"/>
          </a:p>
        </p:txBody>
      </p:sp>
      <p:sp>
        <p:nvSpPr>
          <p:cNvPr id="3" name="Title 2"/>
          <p:cNvSpPr>
            <a:spLocks noGrp="1"/>
          </p:cNvSpPr>
          <p:nvPr>
            <p:ph type="title"/>
          </p:nvPr>
        </p:nvSpPr>
        <p:spPr/>
        <p:txBody>
          <a:bodyPr/>
          <a:lstStyle/>
          <a:p>
            <a:r>
              <a:rPr lang="en-US" dirty="0" smtClean="0"/>
              <a:t>Applying </a:t>
            </a:r>
            <a:r>
              <a:rPr lang="en-US" dirty="0" err="1" smtClean="0"/>
              <a:t>Croston</a:t>
            </a:r>
            <a:r>
              <a:rPr lang="en-US" dirty="0" smtClean="0"/>
              <a:t> Method</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About Me</a:t>
            </a:r>
            <a:endParaRPr lang="en-US" dirty="0"/>
          </a:p>
        </p:txBody>
      </p:sp>
      <p:sp>
        <p:nvSpPr>
          <p:cNvPr id="8" name="Rectangle 7"/>
          <p:cNvSpPr/>
          <p:nvPr/>
        </p:nvSpPr>
        <p:spPr>
          <a:xfrm>
            <a:off x="634443" y="4615935"/>
            <a:ext cx="3297477" cy="646331"/>
          </a:xfrm>
          <a:prstGeom prst="rect">
            <a:avLst/>
          </a:prstGeom>
        </p:spPr>
        <p:txBody>
          <a:bodyPr wrap="square">
            <a:spAutoFit/>
          </a:bodyPr>
          <a:lstStyle/>
          <a:p>
            <a:r>
              <a:rPr lang="en-US" b="1" dirty="0" smtClean="0">
                <a:solidFill>
                  <a:srgbClr val="C00000"/>
                </a:solidFill>
              </a:rPr>
              <a:t>Data Scientist</a:t>
            </a:r>
          </a:p>
          <a:p>
            <a:r>
              <a:rPr lang="en-US" b="1" dirty="0" smtClean="0"/>
              <a:t>The Data Team, Singapore.</a:t>
            </a:r>
          </a:p>
        </p:txBody>
      </p:sp>
      <p:sp>
        <p:nvSpPr>
          <p:cNvPr id="9" name="TextBox 8"/>
          <p:cNvSpPr txBox="1"/>
          <p:nvPr/>
        </p:nvSpPr>
        <p:spPr>
          <a:xfrm>
            <a:off x="640080" y="4153990"/>
            <a:ext cx="2899954" cy="369332"/>
          </a:xfrm>
          <a:prstGeom prst="rect">
            <a:avLst/>
          </a:prstGeom>
          <a:noFill/>
        </p:spPr>
        <p:txBody>
          <a:bodyPr wrap="square" rtlCol="0">
            <a:spAutoFit/>
          </a:bodyPr>
          <a:lstStyle/>
          <a:p>
            <a:r>
              <a:rPr lang="en-US" b="1" dirty="0" smtClean="0"/>
              <a:t>Prateek Nagaria</a:t>
            </a:r>
            <a:endParaRPr lang="en-US" b="1" dirty="0"/>
          </a:p>
        </p:txBody>
      </p:sp>
      <p:sp>
        <p:nvSpPr>
          <p:cNvPr id="10" name="Rectangle 9"/>
          <p:cNvSpPr/>
          <p:nvPr/>
        </p:nvSpPr>
        <p:spPr>
          <a:xfrm>
            <a:off x="3391990" y="1786486"/>
            <a:ext cx="7815942" cy="369332"/>
          </a:xfrm>
          <a:prstGeom prst="rect">
            <a:avLst/>
          </a:prstGeom>
        </p:spPr>
        <p:txBody>
          <a:bodyPr wrap="square">
            <a:spAutoFit/>
          </a:bodyPr>
          <a:lstStyle/>
          <a:p>
            <a:pPr>
              <a:buFont typeface="Arial" pitchFamily="34" charset="0"/>
              <a:buChar char="•"/>
            </a:pPr>
            <a:r>
              <a:rPr lang="en-US" dirty="0" smtClean="0"/>
              <a:t> Masters in Business Analytics from National University of Singapore.</a:t>
            </a:r>
          </a:p>
        </p:txBody>
      </p:sp>
      <p:sp>
        <p:nvSpPr>
          <p:cNvPr id="11" name="Rectangle 10"/>
          <p:cNvSpPr/>
          <p:nvPr/>
        </p:nvSpPr>
        <p:spPr>
          <a:xfrm>
            <a:off x="3400699" y="2413504"/>
            <a:ext cx="7245530" cy="369332"/>
          </a:xfrm>
          <a:prstGeom prst="rect">
            <a:avLst/>
          </a:prstGeom>
        </p:spPr>
        <p:txBody>
          <a:bodyPr wrap="square">
            <a:spAutoFit/>
          </a:bodyPr>
          <a:lstStyle/>
          <a:p>
            <a:pPr>
              <a:buFont typeface="Arial" pitchFamily="34" charset="0"/>
              <a:buChar char="•"/>
            </a:pPr>
            <a:r>
              <a:rPr lang="en-US" dirty="0" smtClean="0"/>
              <a:t> 5+ Years experience in Tech Consulting and Insurance Industry.</a:t>
            </a:r>
          </a:p>
        </p:txBody>
      </p:sp>
      <p:sp>
        <p:nvSpPr>
          <p:cNvPr id="12" name="Rectangle 11"/>
          <p:cNvSpPr/>
          <p:nvPr/>
        </p:nvSpPr>
        <p:spPr>
          <a:xfrm>
            <a:off x="3413760" y="3027457"/>
            <a:ext cx="8146869" cy="369332"/>
          </a:xfrm>
          <a:prstGeom prst="rect">
            <a:avLst/>
          </a:prstGeom>
        </p:spPr>
        <p:txBody>
          <a:bodyPr wrap="square">
            <a:spAutoFit/>
          </a:bodyPr>
          <a:lstStyle/>
          <a:p>
            <a:pPr>
              <a:buFont typeface="Arial" pitchFamily="34" charset="0"/>
              <a:buChar char="•"/>
            </a:pPr>
            <a:r>
              <a:rPr lang="en-US" dirty="0" smtClean="0"/>
              <a:t> Have worked on projects for Manufacturing, Insurance and Retail Clients.</a:t>
            </a:r>
          </a:p>
        </p:txBody>
      </p:sp>
      <p:sp>
        <p:nvSpPr>
          <p:cNvPr id="13" name="Rectangle 12"/>
          <p:cNvSpPr/>
          <p:nvPr/>
        </p:nvSpPr>
        <p:spPr>
          <a:xfrm>
            <a:off x="3439888" y="3689308"/>
            <a:ext cx="7815942" cy="369332"/>
          </a:xfrm>
          <a:prstGeom prst="rect">
            <a:avLst/>
          </a:prstGeom>
        </p:spPr>
        <p:txBody>
          <a:bodyPr wrap="square">
            <a:spAutoFit/>
          </a:bodyPr>
          <a:lstStyle/>
          <a:p>
            <a:pPr>
              <a:buFont typeface="Arial" pitchFamily="34" charset="0"/>
              <a:buChar char="•"/>
            </a:pPr>
            <a:r>
              <a:rPr lang="en-US" dirty="0" smtClean="0"/>
              <a:t> Helping enterprise transformation through </a:t>
            </a:r>
            <a:r>
              <a:rPr lang="en-US" dirty="0" err="1" smtClean="0"/>
              <a:t>RoboticDataScience</a:t>
            </a:r>
            <a:r>
              <a:rPr lang="en-US" dirty="0" smtClean="0"/>
              <a:t>*.</a:t>
            </a:r>
          </a:p>
        </p:txBody>
      </p:sp>
      <p:sp>
        <p:nvSpPr>
          <p:cNvPr id="14" name="TextBox 13"/>
          <p:cNvSpPr txBox="1"/>
          <p:nvPr/>
        </p:nvSpPr>
        <p:spPr>
          <a:xfrm>
            <a:off x="2403568" y="6139543"/>
            <a:ext cx="7576456" cy="338554"/>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sz="1600" b="1" dirty="0" smtClean="0"/>
              <a:t>*Visit at Data Team’s Booth (No. 6) to know more about Robotic Data Science.</a:t>
            </a:r>
            <a:endParaRPr lang="en-US" sz="1600" b="1" dirty="0"/>
          </a:p>
        </p:txBody>
      </p:sp>
      <p:sp>
        <p:nvSpPr>
          <p:cNvPr id="17" name="Rectangle 16"/>
          <p:cNvSpPr/>
          <p:nvPr/>
        </p:nvSpPr>
        <p:spPr>
          <a:xfrm>
            <a:off x="656213" y="5330038"/>
            <a:ext cx="3628403" cy="307777"/>
          </a:xfrm>
          <a:prstGeom prst="rect">
            <a:avLst/>
          </a:prstGeom>
        </p:spPr>
        <p:txBody>
          <a:bodyPr wrap="square">
            <a:spAutoFit/>
          </a:bodyPr>
          <a:lstStyle/>
          <a:p>
            <a:r>
              <a:rPr lang="en-US" sz="1400" dirty="0" smtClean="0"/>
              <a:t>Email: prateek.nagaria@thedatateam.net</a:t>
            </a:r>
          </a:p>
        </p:txBody>
      </p:sp>
      <p:pic>
        <p:nvPicPr>
          <p:cNvPr id="16" name="Content Placeholder 15" descr="Prateek Pic.jpg"/>
          <p:cNvPicPr>
            <a:picLocks noGrp="1" noChangeAspect="1"/>
          </p:cNvPicPr>
          <p:nvPr>
            <p:ph idx="1"/>
          </p:nvPr>
        </p:nvPicPr>
        <p:blipFill>
          <a:blip r:embed="rId2" cstate="print"/>
          <a:stretch>
            <a:fillRect/>
          </a:stretch>
        </p:blipFill>
        <p:spPr>
          <a:xfrm>
            <a:off x="430919" y="1580605"/>
            <a:ext cx="2579800" cy="2467837"/>
          </a:xfr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Sample </a:t>
            </a:r>
            <a:r>
              <a:rPr lang="en-US" dirty="0" err="1" smtClean="0"/>
              <a:t>Croston</a:t>
            </a:r>
            <a:r>
              <a:rPr lang="en-US" dirty="0" smtClean="0"/>
              <a:t> Output from SKU3 </a:t>
            </a:r>
            <a:endParaRPr lang="en-US" dirty="0"/>
          </a:p>
        </p:txBody>
      </p:sp>
      <p:sp>
        <p:nvSpPr>
          <p:cNvPr id="8" name="TextBox 7"/>
          <p:cNvSpPr txBox="1"/>
          <p:nvPr/>
        </p:nvSpPr>
        <p:spPr>
          <a:xfrm>
            <a:off x="8634551" y="1619794"/>
            <a:ext cx="2821574" cy="52322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1400" b="1" dirty="0" smtClean="0">
                <a:solidFill>
                  <a:schemeClr val="tx1">
                    <a:lumMod val="85000"/>
                    <a:lumOff val="15000"/>
                  </a:schemeClr>
                </a:solidFill>
              </a:rPr>
              <a:t>Training the Model, with Forecast horizon of 5 days</a:t>
            </a:r>
            <a:endParaRPr lang="en-US" sz="1400" b="1" dirty="0">
              <a:solidFill>
                <a:schemeClr val="tx1">
                  <a:lumMod val="85000"/>
                  <a:lumOff val="15000"/>
                </a:schemeClr>
              </a:solidFill>
            </a:endParaRPr>
          </a:p>
        </p:txBody>
      </p:sp>
      <p:pic>
        <p:nvPicPr>
          <p:cNvPr id="47110" name="Picture 6"/>
          <p:cNvPicPr>
            <a:picLocks noChangeAspect="1" noChangeArrowheads="1"/>
          </p:cNvPicPr>
          <p:nvPr/>
        </p:nvPicPr>
        <p:blipFill>
          <a:blip r:embed="rId2" cstate="print"/>
          <a:srcRect/>
          <a:stretch>
            <a:fillRect/>
          </a:stretch>
        </p:blipFill>
        <p:spPr bwMode="auto">
          <a:xfrm>
            <a:off x="672193" y="2718707"/>
            <a:ext cx="6638895" cy="1187087"/>
          </a:xfrm>
          <a:prstGeom prst="rect">
            <a:avLst/>
          </a:prstGeom>
          <a:noFill/>
          <a:ln w="12700">
            <a:solidFill>
              <a:schemeClr val="tx1"/>
            </a:solidFill>
            <a:prstDash val="dash"/>
            <a:miter lim="800000"/>
            <a:headEnd/>
            <a:tailEnd/>
          </a:ln>
        </p:spPr>
      </p:pic>
      <p:pic>
        <p:nvPicPr>
          <p:cNvPr id="47112" name="Picture 8"/>
          <p:cNvPicPr>
            <a:picLocks noChangeAspect="1" noChangeArrowheads="1"/>
          </p:cNvPicPr>
          <p:nvPr/>
        </p:nvPicPr>
        <p:blipFill>
          <a:blip r:embed="rId3" cstate="print"/>
          <a:srcRect/>
          <a:stretch>
            <a:fillRect/>
          </a:stretch>
        </p:blipFill>
        <p:spPr bwMode="auto">
          <a:xfrm>
            <a:off x="672058" y="1743621"/>
            <a:ext cx="7396662" cy="228870"/>
          </a:xfrm>
          <a:prstGeom prst="rect">
            <a:avLst/>
          </a:prstGeom>
          <a:noFill/>
          <a:ln w="12700">
            <a:solidFill>
              <a:schemeClr val="tx1"/>
            </a:solidFill>
            <a:prstDash val="dash"/>
            <a:miter lim="800000"/>
            <a:headEnd/>
            <a:tailEnd/>
          </a:ln>
        </p:spPr>
      </p:pic>
      <p:sp>
        <p:nvSpPr>
          <p:cNvPr id="40" name="TextBox 39"/>
          <p:cNvSpPr txBox="1"/>
          <p:nvPr/>
        </p:nvSpPr>
        <p:spPr>
          <a:xfrm>
            <a:off x="7720149" y="2717074"/>
            <a:ext cx="4249782" cy="307777"/>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1400" b="1" dirty="0" smtClean="0">
                <a:solidFill>
                  <a:schemeClr val="tx1">
                    <a:lumMod val="85000"/>
                    <a:lumOff val="15000"/>
                  </a:schemeClr>
                </a:solidFill>
              </a:rPr>
              <a:t>Output for Demand Size and Inter-Arrival Time</a:t>
            </a:r>
            <a:endParaRPr lang="en-US" sz="1400" b="1" dirty="0">
              <a:solidFill>
                <a:schemeClr val="tx1">
                  <a:lumMod val="85000"/>
                  <a:lumOff val="15000"/>
                </a:schemeClr>
              </a:solidFill>
            </a:endParaRPr>
          </a:p>
        </p:txBody>
      </p:sp>
      <p:sp>
        <p:nvSpPr>
          <p:cNvPr id="49" name="Rectangle 48"/>
          <p:cNvSpPr/>
          <p:nvPr/>
        </p:nvSpPr>
        <p:spPr>
          <a:xfrm>
            <a:off x="7876902" y="3158085"/>
            <a:ext cx="3971109" cy="738664"/>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algn="ctr"/>
            <a:r>
              <a:rPr lang="en-US" sz="1400" b="1" dirty="0" smtClean="0"/>
              <a:t>In the next 2.35 days we are likely to get demand for 4.7 units of the forecasted product.</a:t>
            </a:r>
            <a:endParaRPr lang="en-US" sz="1400" b="1" dirty="0"/>
          </a:p>
        </p:txBody>
      </p:sp>
      <p:pic>
        <p:nvPicPr>
          <p:cNvPr id="47113" name="Picture 9"/>
          <p:cNvPicPr>
            <a:picLocks noChangeAspect="1" noChangeArrowheads="1"/>
          </p:cNvPicPr>
          <p:nvPr/>
        </p:nvPicPr>
        <p:blipFill>
          <a:blip r:embed="rId4" cstate="print"/>
          <a:srcRect/>
          <a:stretch>
            <a:fillRect/>
          </a:stretch>
        </p:blipFill>
        <p:spPr bwMode="auto">
          <a:xfrm>
            <a:off x="645932" y="4936808"/>
            <a:ext cx="3717063" cy="329648"/>
          </a:xfrm>
          <a:prstGeom prst="rect">
            <a:avLst/>
          </a:prstGeom>
          <a:noFill/>
          <a:ln w="12700">
            <a:solidFill>
              <a:schemeClr val="tx1"/>
            </a:solidFill>
            <a:prstDash val="dash"/>
            <a:miter lim="800000"/>
            <a:headEnd/>
            <a:tailEnd/>
          </a:ln>
        </p:spPr>
      </p:pic>
      <p:sp>
        <p:nvSpPr>
          <p:cNvPr id="54" name="TextBox 53"/>
          <p:cNvSpPr txBox="1"/>
          <p:nvPr/>
        </p:nvSpPr>
        <p:spPr>
          <a:xfrm>
            <a:off x="7328264" y="4619897"/>
            <a:ext cx="4706982" cy="307777"/>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1400" b="1" dirty="0" smtClean="0">
                <a:solidFill>
                  <a:schemeClr val="tx1">
                    <a:lumMod val="85000"/>
                    <a:lumOff val="15000"/>
                  </a:schemeClr>
                </a:solidFill>
              </a:rPr>
              <a:t>Output for the Demand Rate of the Forecasted window</a:t>
            </a:r>
            <a:endParaRPr lang="en-US" sz="1400" b="1" dirty="0">
              <a:solidFill>
                <a:schemeClr val="tx1">
                  <a:lumMod val="85000"/>
                  <a:lumOff val="15000"/>
                </a:schemeClr>
              </a:solidFill>
            </a:endParaRPr>
          </a:p>
        </p:txBody>
      </p:sp>
      <p:sp>
        <p:nvSpPr>
          <p:cNvPr id="55" name="TextBox 54"/>
          <p:cNvSpPr txBox="1"/>
          <p:nvPr/>
        </p:nvSpPr>
        <p:spPr>
          <a:xfrm>
            <a:off x="8112034" y="5037909"/>
            <a:ext cx="3487782" cy="523220"/>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sz="1400" b="1" dirty="0" smtClean="0"/>
              <a:t>For next 5 days, we are likely to get demand for 10 </a:t>
            </a:r>
            <a:r>
              <a:rPr lang="en-US" sz="1400" dirty="0" smtClean="0"/>
              <a:t>(2 * 5) </a:t>
            </a:r>
            <a:r>
              <a:rPr lang="en-US" sz="1400" b="1" dirty="0" smtClean="0"/>
              <a:t>products</a:t>
            </a:r>
            <a:endParaRPr lang="en-US" sz="1400"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Rolling Forecast</a:t>
            </a:r>
            <a:br>
              <a:rPr lang="en-US" dirty="0" smtClean="0"/>
            </a:br>
            <a:r>
              <a:rPr lang="en-US" sz="2400" dirty="0" smtClean="0"/>
              <a:t>Finding Optimal Parameters</a:t>
            </a:r>
            <a:endParaRPr lang="en-US" dirty="0"/>
          </a:p>
        </p:txBody>
      </p:sp>
      <p:pic>
        <p:nvPicPr>
          <p:cNvPr id="46082" name="Picture 2"/>
          <p:cNvPicPr>
            <a:picLocks noChangeAspect="1" noChangeArrowheads="1"/>
          </p:cNvPicPr>
          <p:nvPr/>
        </p:nvPicPr>
        <p:blipFill>
          <a:blip r:embed="rId2" cstate="print"/>
          <a:srcRect/>
          <a:stretch>
            <a:fillRect/>
          </a:stretch>
        </p:blipFill>
        <p:spPr bwMode="auto">
          <a:xfrm>
            <a:off x="209007" y="1789611"/>
            <a:ext cx="4014362" cy="4336869"/>
          </a:xfrm>
          <a:prstGeom prst="rect">
            <a:avLst/>
          </a:prstGeom>
          <a:noFill/>
          <a:ln w="9525">
            <a:noFill/>
            <a:miter lim="800000"/>
            <a:headEnd/>
            <a:tailEnd/>
          </a:ln>
        </p:spPr>
      </p:pic>
      <p:cxnSp>
        <p:nvCxnSpPr>
          <p:cNvPr id="13" name="Straight Arrow Connector 12"/>
          <p:cNvCxnSpPr>
            <a:stCxn id="15" idx="0"/>
            <a:endCxn id="46085" idx="2"/>
          </p:cNvCxnSpPr>
          <p:nvPr/>
        </p:nvCxnSpPr>
        <p:spPr>
          <a:xfrm flipV="1">
            <a:off x="8172994" y="4824548"/>
            <a:ext cx="1" cy="53743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5" name="TextBox 14"/>
          <p:cNvSpPr txBox="1"/>
          <p:nvPr/>
        </p:nvSpPr>
        <p:spPr>
          <a:xfrm>
            <a:off x="6187439" y="5361984"/>
            <a:ext cx="3971109" cy="523220"/>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sz="1400" dirty="0" smtClean="0"/>
              <a:t>Method ‘</a:t>
            </a:r>
            <a:r>
              <a:rPr lang="en-US" sz="1400" b="1" dirty="0" err="1" smtClean="0"/>
              <a:t>croston</a:t>
            </a:r>
            <a:r>
              <a:rPr lang="en-US" sz="1400" dirty="0" smtClean="0"/>
              <a:t>’ and Cost Function ‘</a:t>
            </a:r>
            <a:r>
              <a:rPr lang="en-US" sz="1400" b="1" dirty="0" err="1" smtClean="0"/>
              <a:t>mae</a:t>
            </a:r>
            <a:r>
              <a:rPr lang="en-US" sz="1400" dirty="0" smtClean="0"/>
              <a:t>’ are optimal parameters based on least MAPE.</a:t>
            </a:r>
            <a:endParaRPr lang="en-US" sz="1400" dirty="0"/>
          </a:p>
        </p:txBody>
      </p:sp>
      <p:pic>
        <p:nvPicPr>
          <p:cNvPr id="46085" name="Picture 5"/>
          <p:cNvPicPr>
            <a:picLocks noChangeAspect="1" noChangeArrowheads="1"/>
          </p:cNvPicPr>
          <p:nvPr/>
        </p:nvPicPr>
        <p:blipFill>
          <a:blip r:embed="rId3" cstate="print"/>
          <a:srcRect/>
          <a:stretch>
            <a:fillRect/>
          </a:stretch>
        </p:blipFill>
        <p:spPr bwMode="auto">
          <a:xfrm>
            <a:off x="4153989" y="1928948"/>
            <a:ext cx="8038011" cy="2895600"/>
          </a:xfrm>
          <a:prstGeom prst="rect">
            <a:avLst/>
          </a:prstGeom>
          <a:noFill/>
          <a:ln w="9525">
            <a:noFill/>
            <a:miter lim="800000"/>
            <a:headEnd/>
            <a:tailEnd/>
          </a:ln>
        </p:spPr>
      </p:pic>
      <p:cxnSp>
        <p:nvCxnSpPr>
          <p:cNvPr id="8" name="Straight Arrow Connector 7"/>
          <p:cNvCxnSpPr/>
          <p:nvPr/>
        </p:nvCxnSpPr>
        <p:spPr>
          <a:xfrm>
            <a:off x="3226526" y="3148148"/>
            <a:ext cx="757645" cy="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1" name="Rectangle 10"/>
          <p:cNvSpPr/>
          <p:nvPr/>
        </p:nvSpPr>
        <p:spPr>
          <a:xfrm>
            <a:off x="9914709" y="2181497"/>
            <a:ext cx="2277291" cy="209006"/>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Rolling Forecast</a:t>
            </a:r>
            <a:br>
              <a:rPr lang="en-US" dirty="0" smtClean="0"/>
            </a:br>
            <a:r>
              <a:rPr lang="en-US" sz="2400" dirty="0" smtClean="0"/>
              <a:t>Applying </a:t>
            </a:r>
            <a:r>
              <a:rPr lang="en-US" sz="2400" dirty="0" err="1" smtClean="0"/>
              <a:t>Croston</a:t>
            </a:r>
            <a:r>
              <a:rPr lang="en-US" sz="2400" dirty="0" smtClean="0"/>
              <a:t> Method</a:t>
            </a:r>
            <a:endParaRPr lang="en-US" sz="2800" dirty="0"/>
          </a:p>
        </p:txBody>
      </p:sp>
      <p:pic>
        <p:nvPicPr>
          <p:cNvPr id="48131" name="Picture 3"/>
          <p:cNvPicPr>
            <a:picLocks noChangeAspect="1" noChangeArrowheads="1"/>
          </p:cNvPicPr>
          <p:nvPr/>
        </p:nvPicPr>
        <p:blipFill>
          <a:blip r:embed="rId2" cstate="print"/>
          <a:srcRect/>
          <a:stretch>
            <a:fillRect/>
          </a:stretch>
        </p:blipFill>
        <p:spPr bwMode="auto">
          <a:xfrm>
            <a:off x="156754" y="1977390"/>
            <a:ext cx="4610100" cy="4000500"/>
          </a:xfrm>
          <a:prstGeom prst="rect">
            <a:avLst/>
          </a:prstGeom>
          <a:noFill/>
          <a:ln w="9525">
            <a:noFill/>
            <a:miter lim="800000"/>
            <a:headEnd/>
            <a:tailEnd/>
          </a:ln>
        </p:spPr>
      </p:pic>
      <p:pic>
        <p:nvPicPr>
          <p:cNvPr id="48132" name="Picture 4"/>
          <p:cNvPicPr>
            <a:picLocks noChangeAspect="1" noChangeArrowheads="1"/>
          </p:cNvPicPr>
          <p:nvPr/>
        </p:nvPicPr>
        <p:blipFill>
          <a:blip r:embed="rId3" cstate="print"/>
          <a:srcRect/>
          <a:stretch>
            <a:fillRect/>
          </a:stretch>
        </p:blipFill>
        <p:spPr bwMode="auto">
          <a:xfrm>
            <a:off x="4626447" y="2050866"/>
            <a:ext cx="7565553" cy="1320846"/>
          </a:xfrm>
          <a:prstGeom prst="rect">
            <a:avLst/>
          </a:prstGeom>
          <a:noFill/>
          <a:ln w="9525">
            <a:noFill/>
            <a:miter lim="800000"/>
            <a:headEnd/>
            <a:tailEnd/>
          </a:ln>
        </p:spPr>
      </p:pic>
      <p:pic>
        <p:nvPicPr>
          <p:cNvPr id="48133" name="Picture 5"/>
          <p:cNvPicPr>
            <a:picLocks noChangeAspect="1" noChangeArrowheads="1"/>
          </p:cNvPicPr>
          <p:nvPr/>
        </p:nvPicPr>
        <p:blipFill>
          <a:blip r:embed="rId4" cstate="print"/>
          <a:srcRect/>
          <a:stretch>
            <a:fillRect/>
          </a:stretch>
        </p:blipFill>
        <p:spPr bwMode="auto">
          <a:xfrm>
            <a:off x="4624252" y="3958047"/>
            <a:ext cx="7567748" cy="1280159"/>
          </a:xfrm>
          <a:prstGeom prst="rect">
            <a:avLst/>
          </a:prstGeom>
          <a:noFill/>
          <a:ln w="9525">
            <a:noFill/>
            <a:miter lim="800000"/>
            <a:headEnd/>
            <a:tailEnd/>
          </a:ln>
        </p:spPr>
      </p:pic>
      <p:sp>
        <p:nvSpPr>
          <p:cNvPr id="8" name="TextBox 7"/>
          <p:cNvSpPr txBox="1"/>
          <p:nvPr/>
        </p:nvSpPr>
        <p:spPr>
          <a:xfrm>
            <a:off x="7916091" y="1658983"/>
            <a:ext cx="1436914" cy="307777"/>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1400" b="1" dirty="0" smtClean="0">
                <a:solidFill>
                  <a:schemeClr val="tx1">
                    <a:lumMod val="85000"/>
                    <a:lumOff val="15000"/>
                  </a:schemeClr>
                </a:solidFill>
              </a:rPr>
              <a:t>Actual Demand</a:t>
            </a:r>
            <a:endParaRPr lang="en-US" sz="1400" b="1" dirty="0">
              <a:solidFill>
                <a:schemeClr val="tx1">
                  <a:lumMod val="85000"/>
                  <a:lumOff val="15000"/>
                </a:schemeClr>
              </a:solidFill>
            </a:endParaRPr>
          </a:p>
        </p:txBody>
      </p:sp>
      <p:sp>
        <p:nvSpPr>
          <p:cNvPr id="9" name="TextBox 8"/>
          <p:cNvSpPr txBox="1"/>
          <p:nvPr/>
        </p:nvSpPr>
        <p:spPr>
          <a:xfrm>
            <a:off x="7545976" y="3600996"/>
            <a:ext cx="2669178" cy="307777"/>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1400" b="1" dirty="0" smtClean="0">
                <a:solidFill>
                  <a:schemeClr val="tx1">
                    <a:lumMod val="85000"/>
                    <a:lumOff val="15000"/>
                  </a:schemeClr>
                </a:solidFill>
              </a:rPr>
              <a:t>Forecasted Demand Rate</a:t>
            </a:r>
            <a:endParaRPr lang="en-US" sz="1400" b="1" dirty="0">
              <a:solidFill>
                <a:schemeClr val="tx1">
                  <a:lumMod val="85000"/>
                  <a:lumOff val="15000"/>
                </a:schemeClr>
              </a:solidFill>
            </a:endParaRPr>
          </a:p>
        </p:txBody>
      </p:sp>
      <p:pic>
        <p:nvPicPr>
          <p:cNvPr id="48134" name="Picture 6"/>
          <p:cNvPicPr>
            <a:picLocks noChangeAspect="1" noChangeArrowheads="1"/>
          </p:cNvPicPr>
          <p:nvPr/>
        </p:nvPicPr>
        <p:blipFill>
          <a:blip r:embed="rId5" cstate="print"/>
          <a:srcRect/>
          <a:stretch>
            <a:fillRect/>
          </a:stretch>
        </p:blipFill>
        <p:spPr bwMode="auto">
          <a:xfrm>
            <a:off x="4728347" y="5795147"/>
            <a:ext cx="7019925" cy="466725"/>
          </a:xfrm>
          <a:prstGeom prst="rect">
            <a:avLst/>
          </a:prstGeom>
          <a:noFill/>
          <a:ln w="9525">
            <a:noFill/>
            <a:miter lim="800000"/>
            <a:headEnd/>
            <a:tailEnd/>
          </a:ln>
        </p:spPr>
      </p:pic>
      <p:sp>
        <p:nvSpPr>
          <p:cNvPr id="11" name="TextBox 10"/>
          <p:cNvSpPr txBox="1"/>
          <p:nvPr/>
        </p:nvSpPr>
        <p:spPr>
          <a:xfrm>
            <a:off x="7572100" y="5429794"/>
            <a:ext cx="2629991" cy="307777"/>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1400" b="1" dirty="0" smtClean="0">
                <a:solidFill>
                  <a:schemeClr val="tx1">
                    <a:lumMod val="85000"/>
                    <a:lumOff val="15000"/>
                  </a:schemeClr>
                </a:solidFill>
              </a:rPr>
              <a:t>MAPE For Forecasted Values</a:t>
            </a:r>
            <a:endParaRPr lang="en-US" sz="1400" b="1" dirty="0">
              <a:solidFill>
                <a:schemeClr val="tx1">
                  <a:lumMod val="85000"/>
                  <a:lumOff val="15000"/>
                </a:schemeClr>
              </a:solidFill>
            </a:endParaRPr>
          </a:p>
        </p:txBody>
      </p:sp>
      <p:cxnSp>
        <p:nvCxnSpPr>
          <p:cNvPr id="15" name="Straight Arrow Connector 14"/>
          <p:cNvCxnSpPr>
            <a:endCxn id="48132" idx="1"/>
          </p:cNvCxnSpPr>
          <p:nvPr/>
        </p:nvCxnSpPr>
        <p:spPr>
          <a:xfrm flipV="1">
            <a:off x="3827417" y="2711289"/>
            <a:ext cx="799030" cy="9855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7" name="Straight Arrow Connector 16"/>
          <p:cNvCxnSpPr>
            <a:endCxn id="48133" idx="1"/>
          </p:cNvCxnSpPr>
          <p:nvPr/>
        </p:nvCxnSpPr>
        <p:spPr>
          <a:xfrm>
            <a:off x="3840480" y="3683726"/>
            <a:ext cx="783772" cy="9144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pic>
        <p:nvPicPr>
          <p:cNvPr id="48135" name="Picture 7"/>
          <p:cNvPicPr>
            <a:picLocks noChangeAspect="1" noChangeArrowheads="1"/>
          </p:cNvPicPr>
          <p:nvPr/>
        </p:nvPicPr>
        <p:blipFill>
          <a:blip r:embed="rId6" cstate="print"/>
          <a:srcRect/>
          <a:stretch>
            <a:fillRect/>
          </a:stretch>
        </p:blipFill>
        <p:spPr bwMode="auto">
          <a:xfrm>
            <a:off x="0" y="1592853"/>
            <a:ext cx="4486275" cy="171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Rolling Forecast</a:t>
            </a:r>
            <a:br>
              <a:rPr lang="en-US" dirty="0" smtClean="0"/>
            </a:br>
            <a:r>
              <a:rPr lang="en-US" sz="2400" dirty="0" smtClean="0"/>
              <a:t>Comparing Various Methods</a:t>
            </a:r>
            <a:endParaRPr lang="en-US" dirty="0"/>
          </a:p>
        </p:txBody>
      </p:sp>
      <p:pic>
        <p:nvPicPr>
          <p:cNvPr id="49155" name="Picture 3"/>
          <p:cNvPicPr>
            <a:picLocks noChangeAspect="1" noChangeArrowheads="1"/>
          </p:cNvPicPr>
          <p:nvPr/>
        </p:nvPicPr>
        <p:blipFill>
          <a:blip r:embed="rId2" cstate="print"/>
          <a:srcRect/>
          <a:stretch>
            <a:fillRect/>
          </a:stretch>
        </p:blipFill>
        <p:spPr bwMode="auto">
          <a:xfrm>
            <a:off x="126125" y="1879010"/>
            <a:ext cx="7658100" cy="3857625"/>
          </a:xfrm>
          <a:prstGeom prst="rect">
            <a:avLst/>
          </a:prstGeom>
          <a:noFill/>
          <a:ln w="9525">
            <a:noFill/>
            <a:miter lim="800000"/>
            <a:headEnd/>
            <a:tailEnd/>
          </a:ln>
        </p:spPr>
      </p:pic>
      <p:pic>
        <p:nvPicPr>
          <p:cNvPr id="49156" name="Picture 4"/>
          <p:cNvPicPr>
            <a:picLocks noChangeAspect="1" noChangeArrowheads="1"/>
          </p:cNvPicPr>
          <p:nvPr/>
        </p:nvPicPr>
        <p:blipFill>
          <a:blip r:embed="rId3" cstate="print"/>
          <a:srcRect/>
          <a:stretch>
            <a:fillRect/>
          </a:stretch>
        </p:blipFill>
        <p:spPr bwMode="auto">
          <a:xfrm>
            <a:off x="4637314" y="3236323"/>
            <a:ext cx="7554686" cy="1143000"/>
          </a:xfrm>
          <a:prstGeom prst="rect">
            <a:avLst/>
          </a:prstGeom>
          <a:noFill/>
          <a:ln w="9525">
            <a:noFill/>
            <a:miter lim="800000"/>
            <a:headEnd/>
            <a:tailEnd/>
          </a:ln>
        </p:spPr>
      </p:pic>
      <p:sp>
        <p:nvSpPr>
          <p:cNvPr id="7" name="TextBox 6"/>
          <p:cNvSpPr txBox="1"/>
          <p:nvPr/>
        </p:nvSpPr>
        <p:spPr>
          <a:xfrm>
            <a:off x="6737880" y="2843349"/>
            <a:ext cx="4271555" cy="307777"/>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1400" b="1" dirty="0" smtClean="0">
                <a:solidFill>
                  <a:schemeClr val="tx1">
                    <a:lumMod val="85000"/>
                    <a:lumOff val="15000"/>
                  </a:schemeClr>
                </a:solidFill>
              </a:rPr>
              <a:t>Forecast Accuracy of Various Methods</a:t>
            </a:r>
            <a:endParaRPr lang="en-US" sz="1400" b="1" dirty="0">
              <a:solidFill>
                <a:schemeClr val="tx1">
                  <a:lumMod val="85000"/>
                  <a:lumOff val="15000"/>
                </a:schemeClr>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itchFamily="34" charset="0"/>
              <a:buChar char="•"/>
            </a:pPr>
            <a:r>
              <a:rPr lang="en-US" dirty="0" smtClean="0">
                <a:solidFill>
                  <a:schemeClr val="tx1"/>
                </a:solidFill>
              </a:rPr>
              <a:t>Code snippet and sample data available at below link:</a:t>
            </a:r>
          </a:p>
          <a:p>
            <a:pPr marL="0" indent="0"/>
            <a:endParaRPr lang="en-US" dirty="0" smtClean="0">
              <a:solidFill>
                <a:schemeClr val="tx1"/>
              </a:solidFill>
              <a:hlinkClick r:id="rId2"/>
            </a:endParaRPr>
          </a:p>
          <a:p>
            <a:pPr marL="0" indent="0" algn="ctr"/>
            <a:endParaRPr lang="en-US" dirty="0">
              <a:solidFill>
                <a:schemeClr val="tx1"/>
              </a:solidFill>
              <a:hlinkClick r:id="rId2"/>
            </a:endParaRPr>
          </a:p>
          <a:p>
            <a:pPr marL="0" indent="0" algn="ctr"/>
            <a:endParaRPr lang="en-US" dirty="0" smtClean="0">
              <a:solidFill>
                <a:srgbClr val="C00000"/>
              </a:solidFill>
              <a:hlinkClick r:id="rId2"/>
            </a:endParaRPr>
          </a:p>
          <a:p>
            <a:pPr marL="0" indent="0" algn="ctr"/>
            <a:r>
              <a:rPr lang="en-US" sz="2400" b="1" dirty="0" smtClean="0">
                <a:solidFill>
                  <a:srgbClr val="C00000"/>
                </a:solidFill>
              </a:rPr>
              <a:t>https</a:t>
            </a:r>
            <a:r>
              <a:rPr lang="en-US" sz="2400" b="1" dirty="0">
                <a:solidFill>
                  <a:srgbClr val="C00000"/>
                </a:solidFill>
              </a:rPr>
              <a:t>://bitbucket.org/prateeknagariaDT/strata_demo/</a:t>
            </a:r>
          </a:p>
        </p:txBody>
      </p:sp>
      <p:sp>
        <p:nvSpPr>
          <p:cNvPr id="3" name="Title 2"/>
          <p:cNvSpPr>
            <a:spLocks noGrp="1"/>
          </p:cNvSpPr>
          <p:nvPr>
            <p:ph type="title"/>
          </p:nvPr>
        </p:nvSpPr>
        <p:spPr/>
        <p:txBody>
          <a:bodyPr/>
          <a:lstStyle/>
          <a:p>
            <a:r>
              <a:rPr lang="en-US" dirty="0" smtClean="0"/>
              <a:t>Try it Yourself</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buFont typeface="Arial" pitchFamily="34" charset="0"/>
              <a:buChar char="•"/>
            </a:pPr>
            <a:r>
              <a:rPr lang="en-US" dirty="0" smtClean="0">
                <a:solidFill>
                  <a:schemeClr val="tx1"/>
                </a:solidFill>
              </a:rPr>
              <a:t>Methods such as </a:t>
            </a:r>
            <a:r>
              <a:rPr lang="en-US" dirty="0" err="1" smtClean="0">
                <a:solidFill>
                  <a:schemeClr val="tx1"/>
                </a:solidFill>
              </a:rPr>
              <a:t>Croston</a:t>
            </a:r>
            <a:r>
              <a:rPr lang="en-US" dirty="0" smtClean="0">
                <a:solidFill>
                  <a:schemeClr val="tx1"/>
                </a:solidFill>
              </a:rPr>
              <a:t> may provide a better forecast accuracy than traditional methods for intermittent demand forecasting.</a:t>
            </a:r>
          </a:p>
          <a:p>
            <a:pPr algn="just">
              <a:buFont typeface="Arial" pitchFamily="34" charset="0"/>
              <a:buChar char="•"/>
            </a:pPr>
            <a:endParaRPr lang="en-US" dirty="0" smtClean="0">
              <a:solidFill>
                <a:schemeClr val="tx1"/>
              </a:solidFill>
            </a:endParaRPr>
          </a:p>
          <a:p>
            <a:pPr algn="just">
              <a:buFont typeface="Arial" pitchFamily="34" charset="0"/>
              <a:buChar char="•"/>
            </a:pPr>
            <a:r>
              <a:rPr lang="en-US" dirty="0" smtClean="0">
                <a:solidFill>
                  <a:schemeClr val="tx1"/>
                </a:solidFill>
              </a:rPr>
              <a:t>Several variants of </a:t>
            </a:r>
            <a:r>
              <a:rPr lang="en-US" dirty="0" err="1" smtClean="0">
                <a:solidFill>
                  <a:schemeClr val="tx1"/>
                </a:solidFill>
              </a:rPr>
              <a:t>Croston</a:t>
            </a:r>
            <a:r>
              <a:rPr lang="en-US" dirty="0" smtClean="0">
                <a:solidFill>
                  <a:schemeClr val="tx1"/>
                </a:solidFill>
              </a:rPr>
              <a:t> and Cost Functions may be evaluated for setting up optimal model parameters.</a:t>
            </a:r>
          </a:p>
          <a:p>
            <a:pPr algn="just">
              <a:buFont typeface="Arial" pitchFamily="34" charset="0"/>
              <a:buChar char="•"/>
            </a:pPr>
            <a:endParaRPr lang="en-US" dirty="0" smtClean="0">
              <a:solidFill>
                <a:schemeClr val="tx1"/>
              </a:solidFill>
            </a:endParaRPr>
          </a:p>
          <a:p>
            <a:pPr algn="just">
              <a:buFont typeface="Arial" pitchFamily="34" charset="0"/>
              <a:buChar char="•"/>
            </a:pPr>
            <a:r>
              <a:rPr lang="en-US" dirty="0" smtClean="0">
                <a:solidFill>
                  <a:schemeClr val="tx1"/>
                </a:solidFill>
              </a:rPr>
              <a:t>Although </a:t>
            </a:r>
            <a:r>
              <a:rPr lang="en-US" dirty="0" err="1" smtClean="0">
                <a:solidFill>
                  <a:schemeClr val="tx1"/>
                </a:solidFill>
              </a:rPr>
              <a:t>Croston</a:t>
            </a:r>
            <a:r>
              <a:rPr lang="en-US" dirty="0" smtClean="0">
                <a:solidFill>
                  <a:schemeClr val="tx1"/>
                </a:solidFill>
              </a:rPr>
              <a:t> may not provide </a:t>
            </a:r>
            <a:r>
              <a:rPr lang="en-US" dirty="0" smtClean="0">
                <a:solidFill>
                  <a:schemeClr val="tx1"/>
                </a:solidFill>
              </a:rPr>
              <a:t>a </a:t>
            </a:r>
            <a:r>
              <a:rPr lang="en-US" dirty="0" smtClean="0">
                <a:solidFill>
                  <a:schemeClr val="tx1"/>
                </a:solidFill>
              </a:rPr>
              <a:t>point forecast, its still of great value for inventory optimization.</a:t>
            </a:r>
          </a:p>
          <a:p>
            <a:pPr algn="just">
              <a:buFont typeface="Arial" pitchFamily="34" charset="0"/>
              <a:buChar char="•"/>
            </a:pPr>
            <a:endParaRPr lang="en-US" dirty="0">
              <a:solidFill>
                <a:schemeClr val="tx1"/>
              </a:solidFill>
            </a:endParaRPr>
          </a:p>
          <a:p>
            <a:pPr algn="just">
              <a:buFont typeface="Arial" pitchFamily="34" charset="0"/>
              <a:buChar char="•"/>
            </a:pPr>
            <a:r>
              <a:rPr lang="en-US" dirty="0" smtClean="0">
                <a:solidFill>
                  <a:schemeClr val="tx1"/>
                </a:solidFill>
              </a:rPr>
              <a:t>Significant cost savings can be achieved if appropriate forecasting method is used for a given data.</a:t>
            </a:r>
          </a:p>
          <a:p>
            <a:pPr>
              <a:buFont typeface="Arial" pitchFamily="34" charset="0"/>
              <a:buChar char="•"/>
            </a:pPr>
            <a:endParaRPr lang="en-US" dirty="0">
              <a:solidFill>
                <a:schemeClr val="tx1"/>
              </a:solidFill>
            </a:endParaRPr>
          </a:p>
        </p:txBody>
      </p:sp>
      <p:sp>
        <p:nvSpPr>
          <p:cNvPr id="3" name="Title 2"/>
          <p:cNvSpPr>
            <a:spLocks noGrp="1"/>
          </p:cNvSpPr>
          <p:nvPr>
            <p:ph type="title"/>
          </p:nvPr>
        </p:nvSpPr>
        <p:spPr/>
        <p:txBody>
          <a:bodyPr/>
          <a:lstStyle/>
          <a:p>
            <a:r>
              <a:rPr lang="en-US" dirty="0" smtClean="0"/>
              <a:t>Key Takeaways</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08111" y="1587140"/>
            <a:ext cx="9976152" cy="4525963"/>
          </a:xfrm>
        </p:spPr>
        <p:txBody>
          <a:bodyPr/>
          <a:lstStyle/>
          <a:p>
            <a:pPr marL="457200" indent="-457200">
              <a:buFont typeface="+mj-lt"/>
              <a:buAutoNum type="arabicPeriod"/>
            </a:pPr>
            <a:r>
              <a:rPr lang="en-US" dirty="0" smtClean="0">
                <a:solidFill>
                  <a:schemeClr val="tx1"/>
                </a:solidFill>
                <a:hlinkClick r:id="rId2"/>
              </a:rPr>
              <a:t>Syntetos,A.A.,Boylan,J.E.,2001. On the bias of intermittent demand estimates .Int. J. Prod.Econ.71(May(1–3)), 457–466.</a:t>
            </a:r>
            <a:r>
              <a:rPr lang="en-US" dirty="0" smtClean="0">
                <a:solidFill>
                  <a:schemeClr val="tx1"/>
                </a:solidFill>
              </a:rPr>
              <a:t> </a:t>
            </a:r>
          </a:p>
          <a:p>
            <a:pPr marL="457200" indent="-457200">
              <a:buFont typeface="+mj-lt"/>
              <a:buAutoNum type="arabicPeriod"/>
            </a:pPr>
            <a:r>
              <a:rPr lang="en-US" dirty="0" smtClean="0">
                <a:hlinkClick r:id="rId3"/>
              </a:rPr>
              <a:t>Shale, E.A.,Boylan,J.E.,Johnston,F.R.,2006.Forecasting for intermittent demand: the estimation of an unbiased average.J.Oper.Res.Soc.57,588–592.</a:t>
            </a:r>
            <a:endParaRPr lang="en-US" dirty="0" smtClean="0">
              <a:solidFill>
                <a:schemeClr val="tx1"/>
              </a:solidFill>
            </a:endParaRPr>
          </a:p>
          <a:p>
            <a:pPr marL="457200" indent="-457200">
              <a:buFont typeface="+mj-lt"/>
              <a:buAutoNum type="arabicPeriod"/>
            </a:pPr>
            <a:r>
              <a:rPr lang="en-IN" dirty="0" smtClean="0">
                <a:solidFill>
                  <a:schemeClr val="tx1"/>
                </a:solidFill>
                <a:hlinkClick r:id="rId4"/>
              </a:rPr>
              <a:t>Teunter,R.H.,Syntetos,A.A.,Babai,M.Z.,2011.Intermittentdemand: linking forecasting to inventory obsolescence. Eur.J.Oper.Res.214(3),606–615. </a:t>
            </a:r>
            <a:endParaRPr lang="en-IN" dirty="0" smtClean="0">
              <a:solidFill>
                <a:schemeClr val="tx1"/>
              </a:solidFill>
            </a:endParaRPr>
          </a:p>
          <a:p>
            <a:pPr marL="457200" indent="-457200">
              <a:buFont typeface="+mj-lt"/>
              <a:buAutoNum type="arabicPeriod"/>
            </a:pPr>
            <a:r>
              <a:rPr lang="en-IN" dirty="0" smtClean="0">
                <a:hlinkClick r:id="rId5"/>
              </a:rPr>
              <a:t>Methods for Intermittent Demand Forecasting - </a:t>
            </a:r>
            <a:r>
              <a:rPr lang="en-US" dirty="0" smtClean="0">
                <a:hlinkClick r:id="rId5"/>
              </a:rPr>
              <a:t>Daniel Waller</a:t>
            </a:r>
            <a:endParaRPr lang="en-US" dirty="0" smtClean="0"/>
          </a:p>
          <a:p>
            <a:pPr marL="457200" indent="-457200">
              <a:buFont typeface="+mj-lt"/>
              <a:buAutoNum type="arabicPeriod"/>
            </a:pPr>
            <a:r>
              <a:rPr lang="en-IN" dirty="0" smtClean="0">
                <a:hlinkClick r:id="rId6"/>
              </a:rPr>
              <a:t>On Intermittent Demand Model Optimisation and Selection</a:t>
            </a:r>
            <a:r>
              <a:rPr lang="en-US" dirty="0" smtClean="0">
                <a:solidFill>
                  <a:schemeClr val="tx1"/>
                </a:solidFill>
                <a:hlinkClick r:id="rId6"/>
              </a:rPr>
              <a:t> - </a:t>
            </a:r>
            <a:r>
              <a:rPr lang="en-US" dirty="0" smtClean="0">
                <a:hlinkClick r:id="rId6"/>
              </a:rPr>
              <a:t>N. </a:t>
            </a:r>
            <a:r>
              <a:rPr lang="en-US" dirty="0" err="1" smtClean="0">
                <a:hlinkClick r:id="rId6"/>
              </a:rPr>
              <a:t>Kourentzes</a:t>
            </a:r>
            <a:r>
              <a:rPr lang="en-US" dirty="0" smtClean="0">
                <a:hlinkClick r:id="rId6"/>
              </a:rPr>
              <a:t>, 2014, International Journal of Production Economics, 156: 180-190. </a:t>
            </a:r>
            <a:endParaRPr lang="en-US" dirty="0" smtClean="0"/>
          </a:p>
          <a:p>
            <a:pPr marL="457200" indent="-457200">
              <a:buFont typeface="+mj-lt"/>
              <a:buAutoNum type="arabicPeriod"/>
            </a:pPr>
            <a:r>
              <a:rPr lang="en-US" dirty="0" smtClean="0">
                <a:hlinkClick r:id="rId7"/>
              </a:rPr>
              <a:t>Package ‘</a:t>
            </a:r>
            <a:r>
              <a:rPr lang="en-US" dirty="0" err="1" smtClean="0">
                <a:hlinkClick r:id="rId7"/>
              </a:rPr>
              <a:t>tsintermittent</a:t>
            </a:r>
            <a:r>
              <a:rPr lang="en-US" dirty="0" smtClean="0">
                <a:hlinkClick r:id="rId7"/>
              </a:rPr>
              <a:t>’ in R.</a:t>
            </a:r>
            <a:endParaRPr lang="en-IN" dirty="0" smtClean="0"/>
          </a:p>
        </p:txBody>
      </p:sp>
      <p:sp>
        <p:nvSpPr>
          <p:cNvPr id="3" name="Title 2"/>
          <p:cNvSpPr>
            <a:spLocks noGrp="1"/>
          </p:cNvSpPr>
          <p:nvPr>
            <p:ph type="title"/>
          </p:nvPr>
        </p:nvSpPr>
        <p:spPr/>
        <p:txBody>
          <a:bodyPr/>
          <a:lstStyle/>
          <a:p>
            <a:r>
              <a:rPr lang="en-US" smtClean="0"/>
              <a:t>References</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29" y="3463834"/>
            <a:ext cx="10972800" cy="1143000"/>
          </a:xfrm>
        </p:spPr>
        <p:txBody>
          <a:bodyPr/>
          <a:lstStyle/>
          <a:p>
            <a:r>
              <a:rPr lang="en-US" dirty="0" smtClean="0">
                <a:solidFill>
                  <a:schemeClr val="bg1"/>
                </a:solidFill>
              </a:rPr>
              <a:t>Thank You</a:t>
            </a:r>
            <a:endParaRPr lang="en-US" dirty="0">
              <a:solidFill>
                <a:schemeClr val="bg1"/>
              </a:solidFill>
            </a:endParaRPr>
          </a:p>
        </p:txBody>
      </p:sp>
      <p:sp>
        <p:nvSpPr>
          <p:cNvPr id="3" name="Text Placeholder 2"/>
          <p:cNvSpPr>
            <a:spLocks noGrp="1"/>
          </p:cNvSpPr>
          <p:nvPr>
            <p:ph type="body" sz="quarter" idx="10"/>
          </p:nvPr>
        </p:nvSpPr>
        <p:spPr>
          <a:xfrm>
            <a:off x="152400" y="5146766"/>
            <a:ext cx="10210800" cy="1582650"/>
          </a:xfrm>
        </p:spPr>
        <p:txBody>
          <a:bodyPr/>
          <a:lstStyle/>
          <a:p>
            <a:r>
              <a:rPr lang="en-US" b="1" dirty="0" smtClean="0">
                <a:solidFill>
                  <a:schemeClr val="tx1"/>
                </a:solidFill>
              </a:rPr>
              <a:t>Prateek Nagaria</a:t>
            </a:r>
          </a:p>
          <a:p>
            <a:r>
              <a:rPr lang="en-US" b="1" dirty="0" smtClean="0">
                <a:solidFill>
                  <a:schemeClr val="tx1"/>
                </a:solidFill>
              </a:rPr>
              <a:t>prateek.nagaria@thedatateam.net</a:t>
            </a:r>
            <a:endParaRPr lang="en-US" b="1" dirty="0">
              <a:solidFill>
                <a:schemeClr val="tx1"/>
              </a:solidFill>
            </a:endParaRPr>
          </a:p>
        </p:txBody>
      </p:sp>
      <p:sp>
        <p:nvSpPr>
          <p:cNvPr id="4" name="Rectangle 3"/>
          <p:cNvSpPr/>
          <p:nvPr/>
        </p:nvSpPr>
        <p:spPr>
          <a:xfrm>
            <a:off x="832013" y="6183477"/>
            <a:ext cx="5314083" cy="400110"/>
          </a:xfrm>
          <a:prstGeom prst="rect">
            <a:avLst/>
          </a:prstGeom>
        </p:spPr>
        <p:txBody>
          <a:bodyPr wrap="none">
            <a:spAutoFit/>
          </a:bodyPr>
          <a:lstStyle/>
          <a:p>
            <a:r>
              <a:rPr lang="en-US" sz="2000" b="1" dirty="0" smtClean="0"/>
              <a:t>https://www.linkedin.com/in/prateeknagaria/</a:t>
            </a:r>
            <a:endParaRPr lang="en-US" sz="2000" b="1" dirty="0"/>
          </a:p>
        </p:txBody>
      </p:sp>
      <p:pic>
        <p:nvPicPr>
          <p:cNvPr id="1028" name="Picture 4" descr="Image result for linkedin"/>
          <p:cNvPicPr>
            <a:picLocks noChangeAspect="1" noChangeArrowheads="1"/>
          </p:cNvPicPr>
          <p:nvPr/>
        </p:nvPicPr>
        <p:blipFill>
          <a:blip r:embed="rId2" cstate="print"/>
          <a:srcRect/>
          <a:stretch>
            <a:fillRect/>
          </a:stretch>
        </p:blipFill>
        <p:spPr bwMode="auto">
          <a:xfrm>
            <a:off x="261257" y="6082485"/>
            <a:ext cx="579573" cy="579573"/>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b="1" dirty="0" err="1" smtClean="0">
                <a:solidFill>
                  <a:schemeClr val="tx1">
                    <a:lumMod val="85000"/>
                    <a:lumOff val="15000"/>
                  </a:schemeClr>
                </a:solidFill>
              </a:rPr>
              <a:t>Syntetos</a:t>
            </a:r>
            <a:r>
              <a:rPr lang="en-IN" b="1" dirty="0" smtClean="0">
                <a:solidFill>
                  <a:schemeClr val="tx1">
                    <a:lumMod val="85000"/>
                    <a:lumOff val="15000"/>
                  </a:schemeClr>
                </a:solidFill>
              </a:rPr>
              <a:t> and </a:t>
            </a:r>
            <a:r>
              <a:rPr lang="en-IN" b="1" dirty="0" err="1" smtClean="0">
                <a:solidFill>
                  <a:schemeClr val="tx1">
                    <a:lumMod val="85000"/>
                    <a:lumOff val="15000"/>
                  </a:schemeClr>
                </a:solidFill>
              </a:rPr>
              <a:t>Boylan</a:t>
            </a:r>
            <a:r>
              <a:rPr lang="en-IN" b="1" dirty="0" smtClean="0">
                <a:solidFill>
                  <a:schemeClr val="tx1">
                    <a:lumMod val="85000"/>
                    <a:lumOff val="15000"/>
                  </a:schemeClr>
                </a:solidFill>
              </a:rPr>
              <a:t> </a:t>
            </a:r>
            <a:r>
              <a:rPr lang="en-IN" dirty="0" smtClean="0">
                <a:solidFill>
                  <a:schemeClr val="tx1">
                    <a:lumMod val="85000"/>
                    <a:lumOff val="15000"/>
                  </a:schemeClr>
                </a:solidFill>
              </a:rPr>
              <a:t>reported an error in </a:t>
            </a:r>
            <a:r>
              <a:rPr lang="en-IN" dirty="0" err="1" smtClean="0">
                <a:solidFill>
                  <a:schemeClr val="tx1">
                    <a:lumMod val="85000"/>
                    <a:lumOff val="15000"/>
                  </a:schemeClr>
                </a:solidFill>
              </a:rPr>
              <a:t>Croston's</a:t>
            </a:r>
            <a:r>
              <a:rPr lang="en-IN" dirty="0" smtClean="0">
                <a:solidFill>
                  <a:schemeClr val="tx1">
                    <a:lumMod val="85000"/>
                    <a:lumOff val="15000"/>
                  </a:schemeClr>
                </a:solidFill>
              </a:rPr>
              <a:t> mathematical derivation of expected demand, and proposed an approximate correction now usually referred to as the </a:t>
            </a:r>
            <a:r>
              <a:rPr lang="en-IN" dirty="0" err="1" smtClean="0">
                <a:solidFill>
                  <a:schemeClr val="tx1">
                    <a:lumMod val="85000"/>
                    <a:lumOff val="15000"/>
                  </a:schemeClr>
                </a:solidFill>
              </a:rPr>
              <a:t>Syntetos-Boylan</a:t>
            </a:r>
            <a:r>
              <a:rPr lang="en-IN" dirty="0" smtClean="0">
                <a:solidFill>
                  <a:schemeClr val="tx1">
                    <a:lumMod val="85000"/>
                    <a:lumOff val="15000"/>
                  </a:schemeClr>
                </a:solidFill>
              </a:rPr>
              <a:t> approximation. </a:t>
            </a:r>
          </a:p>
          <a:p>
            <a:endParaRPr lang="en-IN" dirty="0" smtClean="0">
              <a:solidFill>
                <a:schemeClr val="tx1">
                  <a:lumMod val="85000"/>
                  <a:lumOff val="15000"/>
                </a:schemeClr>
              </a:solidFill>
            </a:endParaRPr>
          </a:p>
          <a:p>
            <a:r>
              <a:rPr lang="en-IN" b="1" dirty="0" smtClean="0">
                <a:solidFill>
                  <a:schemeClr val="tx1">
                    <a:lumMod val="85000"/>
                    <a:lumOff val="15000"/>
                  </a:schemeClr>
                </a:solidFill>
              </a:rPr>
              <a:t>Shale, </a:t>
            </a:r>
            <a:r>
              <a:rPr lang="en-IN" b="1" dirty="0" err="1" smtClean="0">
                <a:solidFill>
                  <a:schemeClr val="tx1">
                    <a:lumMod val="85000"/>
                    <a:lumOff val="15000"/>
                  </a:schemeClr>
                </a:solidFill>
              </a:rPr>
              <a:t>Boylan</a:t>
            </a:r>
            <a:r>
              <a:rPr lang="en-IN" b="1" dirty="0" smtClean="0">
                <a:solidFill>
                  <a:schemeClr val="tx1">
                    <a:lumMod val="85000"/>
                    <a:lumOff val="15000"/>
                  </a:schemeClr>
                </a:solidFill>
              </a:rPr>
              <a:t>, and Johnston </a:t>
            </a:r>
            <a:r>
              <a:rPr lang="en-IN" dirty="0" smtClean="0">
                <a:solidFill>
                  <a:schemeClr val="tx1">
                    <a:lumMod val="85000"/>
                    <a:lumOff val="15000"/>
                  </a:schemeClr>
                </a:solidFill>
              </a:rPr>
              <a:t>derived the expected bias in </a:t>
            </a:r>
            <a:r>
              <a:rPr lang="en-IN" dirty="0" err="1" smtClean="0">
                <a:solidFill>
                  <a:schemeClr val="tx1">
                    <a:lumMod val="85000"/>
                    <a:lumOff val="15000"/>
                  </a:schemeClr>
                </a:solidFill>
              </a:rPr>
              <a:t>Croston's</a:t>
            </a:r>
            <a:r>
              <a:rPr lang="en-IN" dirty="0" smtClean="0">
                <a:solidFill>
                  <a:schemeClr val="tx1">
                    <a:lumMod val="85000"/>
                    <a:lumOff val="15000"/>
                  </a:schemeClr>
                </a:solidFill>
              </a:rPr>
              <a:t> method and proposed an 'exact' correction factor. </a:t>
            </a:r>
          </a:p>
          <a:p>
            <a:endParaRPr lang="en-IN" dirty="0" smtClean="0">
              <a:solidFill>
                <a:schemeClr val="tx1">
                  <a:lumMod val="85000"/>
                  <a:lumOff val="15000"/>
                </a:schemeClr>
              </a:solidFill>
            </a:endParaRPr>
          </a:p>
          <a:p>
            <a:r>
              <a:rPr lang="da-DK" b="1" dirty="0" smtClean="0">
                <a:solidFill>
                  <a:schemeClr val="tx1">
                    <a:lumMod val="85000"/>
                    <a:lumOff val="15000"/>
                  </a:schemeClr>
                </a:solidFill>
              </a:rPr>
              <a:t>Boylan and Syntetos, Teunter  </a:t>
            </a:r>
            <a:r>
              <a:rPr lang="da-DK" dirty="0" smtClean="0">
                <a:solidFill>
                  <a:schemeClr val="tx1">
                    <a:lumMod val="85000"/>
                    <a:lumOff val="15000"/>
                  </a:schemeClr>
                </a:solidFill>
              </a:rPr>
              <a:t>proposed method </a:t>
            </a:r>
            <a:r>
              <a:rPr lang="en-IN" dirty="0" smtClean="0">
                <a:solidFill>
                  <a:schemeClr val="tx1">
                    <a:lumMod val="85000"/>
                    <a:lumOff val="15000"/>
                  </a:schemeClr>
                </a:solidFill>
              </a:rPr>
              <a:t>to deal with obsolescence issues. To address this, they proposed a new method that estimates the probability of non-zero demand (rather than interval size), and in that the estimates are updated every period, rather than just when demand occurs. In this method, different smoothing parameters are used here for smoothing demand size and demand probability.</a:t>
            </a:r>
            <a:endParaRPr lang="en-US" dirty="0" smtClean="0">
              <a:solidFill>
                <a:schemeClr val="tx1">
                  <a:lumMod val="85000"/>
                  <a:lumOff val="15000"/>
                </a:schemeClr>
              </a:solidFill>
            </a:endParaRPr>
          </a:p>
          <a:p>
            <a:endParaRPr lang="en-US" dirty="0"/>
          </a:p>
        </p:txBody>
      </p:sp>
      <p:sp>
        <p:nvSpPr>
          <p:cNvPr id="3" name="Title 2"/>
          <p:cNvSpPr>
            <a:spLocks noGrp="1"/>
          </p:cNvSpPr>
          <p:nvPr>
            <p:ph type="title"/>
          </p:nvPr>
        </p:nvSpPr>
        <p:spPr/>
        <p:txBody>
          <a:bodyPr/>
          <a:lstStyle/>
          <a:p>
            <a:r>
              <a:rPr lang="en-US" dirty="0" err="1" smtClean="0"/>
              <a:t>Croston</a:t>
            </a:r>
            <a:r>
              <a:rPr lang="en-US" dirty="0" smtClean="0"/>
              <a:t> Variations Detail - Additional</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b="1" dirty="0" smtClean="0">
                <a:solidFill>
                  <a:schemeClr val="tx1"/>
                </a:solidFill>
              </a:rPr>
              <a:t>Bias:</a:t>
            </a:r>
          </a:p>
          <a:p>
            <a:pPr>
              <a:buFont typeface="Arial" pitchFamily="34" charset="0"/>
              <a:buChar char="•"/>
            </a:pPr>
            <a:r>
              <a:rPr lang="en-US" dirty="0" err="1" smtClean="0">
                <a:solidFill>
                  <a:schemeClr val="tx1"/>
                </a:solidFill>
              </a:rPr>
              <a:t>Syntetos</a:t>
            </a:r>
            <a:r>
              <a:rPr lang="en-US" dirty="0" smtClean="0">
                <a:solidFill>
                  <a:schemeClr val="tx1"/>
                </a:solidFill>
              </a:rPr>
              <a:t> and </a:t>
            </a:r>
            <a:r>
              <a:rPr lang="en-US" dirty="0" err="1" smtClean="0">
                <a:solidFill>
                  <a:schemeClr val="tx1"/>
                </a:solidFill>
              </a:rPr>
              <a:t>Boylan</a:t>
            </a:r>
            <a:r>
              <a:rPr lang="en-US" dirty="0" smtClean="0">
                <a:solidFill>
                  <a:schemeClr val="tx1"/>
                </a:solidFill>
              </a:rPr>
              <a:t> showed that demand predicted by </a:t>
            </a:r>
            <a:r>
              <a:rPr lang="en-US" dirty="0" err="1" smtClean="0">
                <a:solidFill>
                  <a:schemeClr val="tx1"/>
                </a:solidFill>
              </a:rPr>
              <a:t>croston</a:t>
            </a:r>
            <a:r>
              <a:rPr lang="en-US" dirty="0" smtClean="0">
                <a:solidFill>
                  <a:schemeClr val="tx1"/>
                </a:solidFill>
              </a:rPr>
              <a:t> is Biased and the </a:t>
            </a:r>
            <a:r>
              <a:rPr lang="en-US" dirty="0" err="1" smtClean="0">
                <a:solidFill>
                  <a:schemeClr val="tx1"/>
                </a:solidFill>
              </a:rPr>
              <a:t>croston</a:t>
            </a:r>
            <a:r>
              <a:rPr lang="en-US" dirty="0" smtClean="0">
                <a:solidFill>
                  <a:schemeClr val="tx1"/>
                </a:solidFill>
              </a:rPr>
              <a:t> forecast should be multiplied by factor of (1-</a:t>
            </a:r>
            <a:r>
              <a:rPr lang="el-GR" dirty="0" smtClean="0">
                <a:solidFill>
                  <a:schemeClr val="tx1"/>
                </a:solidFill>
              </a:rPr>
              <a:t>α</a:t>
            </a:r>
            <a:r>
              <a:rPr lang="en-US" dirty="0" smtClean="0">
                <a:solidFill>
                  <a:schemeClr val="tx1"/>
                </a:solidFill>
              </a:rPr>
              <a:t>/2) to make it unbiased.</a:t>
            </a:r>
          </a:p>
          <a:p>
            <a:endParaRPr lang="en-US" dirty="0" smtClean="0">
              <a:solidFill>
                <a:schemeClr val="tx1"/>
              </a:solidFill>
            </a:endParaRPr>
          </a:p>
          <a:p>
            <a:r>
              <a:rPr lang="en-US" b="1" dirty="0" smtClean="0">
                <a:solidFill>
                  <a:schemeClr val="tx1"/>
                </a:solidFill>
              </a:rPr>
              <a:t>Dealing with Product obsolescence:</a:t>
            </a:r>
            <a:endParaRPr lang="en-US" dirty="0" smtClean="0">
              <a:solidFill>
                <a:schemeClr val="tx1"/>
              </a:solidFill>
            </a:endParaRPr>
          </a:p>
          <a:p>
            <a:pPr>
              <a:buFont typeface="Arial" pitchFamily="34" charset="0"/>
              <a:buChar char="•"/>
            </a:pPr>
            <a:r>
              <a:rPr lang="en-US" dirty="0" smtClean="0">
                <a:solidFill>
                  <a:schemeClr val="tx1"/>
                </a:solidFill>
              </a:rPr>
              <a:t>Original </a:t>
            </a:r>
            <a:r>
              <a:rPr lang="en-US" dirty="0" err="1" smtClean="0">
                <a:solidFill>
                  <a:schemeClr val="tx1"/>
                </a:solidFill>
              </a:rPr>
              <a:t>Croston</a:t>
            </a:r>
            <a:r>
              <a:rPr lang="en-US" dirty="0" smtClean="0">
                <a:solidFill>
                  <a:schemeClr val="tx1"/>
                </a:solidFill>
              </a:rPr>
              <a:t> Method assumed that </a:t>
            </a:r>
            <a:r>
              <a:rPr lang="en-IN" dirty="0" smtClean="0">
                <a:solidFill>
                  <a:schemeClr val="tx1"/>
                </a:solidFill>
              </a:rPr>
              <a:t>demand size and demand interval are independent of each other.</a:t>
            </a:r>
          </a:p>
          <a:p>
            <a:pPr>
              <a:buFont typeface="Arial" pitchFamily="34" charset="0"/>
              <a:buChar char="•"/>
            </a:pPr>
            <a:endParaRPr lang="en-IN" dirty="0" smtClean="0">
              <a:solidFill>
                <a:schemeClr val="tx1"/>
              </a:solidFill>
            </a:endParaRPr>
          </a:p>
          <a:p>
            <a:pPr>
              <a:buFont typeface="Arial" pitchFamily="34" charset="0"/>
              <a:buChar char="•"/>
            </a:pPr>
            <a:r>
              <a:rPr lang="en-US" dirty="0" err="1" smtClean="0">
                <a:solidFill>
                  <a:schemeClr val="tx1"/>
                </a:solidFill>
              </a:rPr>
              <a:t>Teunter</a:t>
            </a:r>
            <a:r>
              <a:rPr lang="en-US" dirty="0" smtClean="0">
                <a:solidFill>
                  <a:schemeClr val="tx1"/>
                </a:solidFill>
              </a:rPr>
              <a:t>, </a:t>
            </a:r>
            <a:r>
              <a:rPr lang="en-IN" dirty="0" err="1" smtClean="0">
                <a:solidFill>
                  <a:schemeClr val="tx1"/>
                </a:solidFill>
              </a:rPr>
              <a:t>Syntetos</a:t>
            </a:r>
            <a:r>
              <a:rPr lang="en-IN" dirty="0" smtClean="0">
                <a:solidFill>
                  <a:schemeClr val="tx1"/>
                </a:solidFill>
              </a:rPr>
              <a:t> and </a:t>
            </a:r>
            <a:r>
              <a:rPr lang="en-IN" dirty="0" err="1" smtClean="0">
                <a:solidFill>
                  <a:schemeClr val="tx1"/>
                </a:solidFill>
              </a:rPr>
              <a:t>Babai</a:t>
            </a:r>
            <a:r>
              <a:rPr lang="en-IN" dirty="0" smtClean="0">
                <a:solidFill>
                  <a:schemeClr val="tx1"/>
                </a:solidFill>
              </a:rPr>
              <a:t> (TSB) method overcomes this limitation by predicting the probability of non-zero demand (rather than interval size), and in that the estimates are updated every period, rather than just when demand occurs.</a:t>
            </a:r>
          </a:p>
          <a:p>
            <a:pPr>
              <a:buFont typeface="Arial" pitchFamily="34" charset="0"/>
              <a:buChar char="•"/>
            </a:pPr>
            <a:endParaRPr lang="en-US" dirty="0" smtClean="0">
              <a:solidFill>
                <a:schemeClr val="tx1"/>
              </a:solidFill>
            </a:endParaRPr>
          </a:p>
        </p:txBody>
      </p:sp>
      <p:sp>
        <p:nvSpPr>
          <p:cNvPr id="3" name="Title 2"/>
          <p:cNvSpPr>
            <a:spLocks noGrp="1"/>
          </p:cNvSpPr>
          <p:nvPr>
            <p:ph type="title"/>
          </p:nvPr>
        </p:nvSpPr>
        <p:spPr/>
        <p:txBody>
          <a:bodyPr/>
          <a:lstStyle/>
          <a:p>
            <a:r>
              <a:rPr lang="en-US" dirty="0" err="1" smtClean="0"/>
              <a:t>Croston</a:t>
            </a:r>
            <a:r>
              <a:rPr lang="en-US" dirty="0" smtClean="0"/>
              <a:t> Method Issues - Additional</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50000"/>
              </a:lnSpc>
              <a:buFont typeface="Wingdings" pitchFamily="2" charset="2"/>
              <a:buChar char="ü"/>
            </a:pPr>
            <a:r>
              <a:rPr lang="en-US" dirty="0" smtClean="0">
                <a:solidFill>
                  <a:schemeClr val="tx1"/>
                </a:solidFill>
              </a:rPr>
              <a:t>What is Intermittent demand?</a:t>
            </a:r>
          </a:p>
          <a:p>
            <a:pPr>
              <a:lnSpc>
                <a:spcPct val="150000"/>
              </a:lnSpc>
              <a:buFont typeface="Wingdings" pitchFamily="2" charset="2"/>
              <a:buChar char="ü"/>
            </a:pPr>
            <a:r>
              <a:rPr lang="en-IN" dirty="0" smtClean="0">
                <a:solidFill>
                  <a:schemeClr val="tx1"/>
                </a:solidFill>
              </a:rPr>
              <a:t>Why is it difficult to forecast intermittent demand using Traditional Methods?</a:t>
            </a:r>
          </a:p>
          <a:p>
            <a:pPr>
              <a:lnSpc>
                <a:spcPct val="150000"/>
              </a:lnSpc>
              <a:buFont typeface="Wingdings" pitchFamily="2" charset="2"/>
              <a:buChar char="ü"/>
            </a:pPr>
            <a:r>
              <a:rPr lang="en-US" dirty="0" smtClean="0">
                <a:solidFill>
                  <a:schemeClr val="tx1"/>
                </a:solidFill>
              </a:rPr>
              <a:t>Methods for Intermittent demand forecasting.</a:t>
            </a:r>
          </a:p>
          <a:p>
            <a:pPr>
              <a:lnSpc>
                <a:spcPct val="150000"/>
              </a:lnSpc>
              <a:buFont typeface="Wingdings" pitchFamily="2" charset="2"/>
              <a:buChar char="ü"/>
            </a:pPr>
            <a:r>
              <a:rPr lang="en-US" dirty="0" smtClean="0">
                <a:solidFill>
                  <a:schemeClr val="tx1"/>
                </a:solidFill>
              </a:rPr>
              <a:t>How to apply and interpret </a:t>
            </a:r>
            <a:r>
              <a:rPr lang="en-US" dirty="0" err="1" smtClean="0">
                <a:solidFill>
                  <a:schemeClr val="tx1"/>
                </a:solidFill>
              </a:rPr>
              <a:t>Croston</a:t>
            </a:r>
            <a:r>
              <a:rPr lang="en-US" dirty="0" smtClean="0">
                <a:solidFill>
                  <a:schemeClr val="tx1"/>
                </a:solidFill>
              </a:rPr>
              <a:t> method.</a:t>
            </a:r>
          </a:p>
          <a:p>
            <a:pPr>
              <a:lnSpc>
                <a:spcPct val="150000"/>
              </a:lnSpc>
              <a:buFont typeface="Wingdings" pitchFamily="2" charset="2"/>
              <a:buChar char="ü"/>
            </a:pPr>
            <a:r>
              <a:rPr lang="en-US" dirty="0" smtClean="0">
                <a:solidFill>
                  <a:schemeClr val="tx1"/>
                </a:solidFill>
              </a:rPr>
              <a:t>Comparative analysis on Real-World SKUs data in R.</a:t>
            </a:r>
          </a:p>
          <a:p>
            <a:pPr>
              <a:lnSpc>
                <a:spcPct val="150000"/>
              </a:lnSpc>
              <a:buFont typeface="Wingdings" pitchFamily="2" charset="2"/>
              <a:buChar char="ü"/>
            </a:pPr>
            <a:r>
              <a:rPr lang="en-US" dirty="0" smtClean="0">
                <a:solidFill>
                  <a:schemeClr val="tx1"/>
                </a:solidFill>
              </a:rPr>
              <a:t>What is the Impact of better forecast on your business?</a:t>
            </a:r>
          </a:p>
          <a:p>
            <a:pPr>
              <a:lnSpc>
                <a:spcPct val="150000"/>
              </a:lnSpc>
              <a:buFont typeface="Wingdings" pitchFamily="2" charset="2"/>
              <a:buChar char="ü"/>
            </a:pPr>
            <a:endParaRPr lang="en-US" dirty="0" smtClean="0">
              <a:solidFill>
                <a:schemeClr val="tx1"/>
              </a:solidFill>
            </a:endParaRPr>
          </a:p>
          <a:p>
            <a:pPr>
              <a:lnSpc>
                <a:spcPct val="150000"/>
              </a:lnSpc>
              <a:buFont typeface="Wingdings" pitchFamily="2" charset="2"/>
              <a:buChar char="ü"/>
            </a:pPr>
            <a:endParaRPr lang="en-US" dirty="0" smtClean="0">
              <a:solidFill>
                <a:schemeClr val="tx1"/>
              </a:solidFill>
            </a:endParaRPr>
          </a:p>
        </p:txBody>
      </p:sp>
      <p:sp>
        <p:nvSpPr>
          <p:cNvPr id="3" name="Title 2"/>
          <p:cNvSpPr>
            <a:spLocks noGrp="1"/>
          </p:cNvSpPr>
          <p:nvPr>
            <p:ph type="title"/>
          </p:nvPr>
        </p:nvSpPr>
        <p:spPr/>
        <p:txBody>
          <a:bodyPr/>
          <a:lstStyle/>
          <a:p>
            <a:r>
              <a:rPr lang="en-US" dirty="0" smtClean="0"/>
              <a:t>What will we learn today </a:t>
            </a:r>
            <a:r>
              <a:rPr lang="en-US" dirty="0" smtClean="0">
                <a:sym typeface="Wingdings" pitchFamily="2" charset="2"/>
              </a:rPr>
              <a:t></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solidFill>
                  <a:schemeClr val="tx1">
                    <a:lumMod val="85000"/>
                    <a:lumOff val="15000"/>
                  </a:schemeClr>
                </a:solidFill>
              </a:rPr>
              <a:t>DARMA models:</a:t>
            </a:r>
          </a:p>
          <a:p>
            <a:pPr>
              <a:buFont typeface="Arial" pitchFamily="34" charset="0"/>
              <a:buChar char="•"/>
            </a:pPr>
            <a:r>
              <a:rPr lang="en-IN" dirty="0" smtClean="0">
                <a:solidFill>
                  <a:schemeClr val="tx1">
                    <a:lumMod val="85000"/>
                    <a:lumOff val="15000"/>
                  </a:schemeClr>
                </a:solidFill>
              </a:rPr>
              <a:t>Discrete ARMA (DARMA) models take values on a discrete set, according to the results of some random variables.</a:t>
            </a:r>
          </a:p>
          <a:p>
            <a:endParaRPr lang="en-IN" b="1" dirty="0" smtClean="0">
              <a:solidFill>
                <a:schemeClr val="tx1">
                  <a:lumMod val="85000"/>
                  <a:lumOff val="15000"/>
                </a:schemeClr>
              </a:solidFill>
            </a:endParaRPr>
          </a:p>
          <a:p>
            <a:r>
              <a:rPr lang="en-US" b="1" dirty="0" smtClean="0">
                <a:solidFill>
                  <a:schemeClr val="tx1">
                    <a:lumMod val="85000"/>
                    <a:lumOff val="15000"/>
                  </a:schemeClr>
                </a:solidFill>
              </a:rPr>
              <a:t>INARMA models:</a:t>
            </a:r>
          </a:p>
          <a:p>
            <a:pPr>
              <a:buFont typeface="Arial" pitchFamily="34" charset="0"/>
              <a:buChar char="•"/>
            </a:pPr>
            <a:r>
              <a:rPr lang="en-IN" dirty="0" smtClean="0">
                <a:solidFill>
                  <a:schemeClr val="tx1">
                    <a:lumMod val="85000"/>
                    <a:lumOff val="15000"/>
                  </a:schemeClr>
                </a:solidFill>
              </a:rPr>
              <a:t>Integer-valued ARMA (INARMA) models take previous autoregressive and moving average terms, `thin' them, and </a:t>
            </a:r>
            <a:r>
              <a:rPr lang="en-US" dirty="0" smtClean="0">
                <a:solidFill>
                  <a:schemeClr val="tx1">
                    <a:lumMod val="85000"/>
                    <a:lumOff val="15000"/>
                  </a:schemeClr>
                </a:solidFill>
              </a:rPr>
              <a:t>add some random non-negative integer.</a:t>
            </a:r>
            <a:endParaRPr lang="en-US" b="1" dirty="0">
              <a:solidFill>
                <a:schemeClr val="tx1">
                  <a:lumMod val="85000"/>
                  <a:lumOff val="15000"/>
                </a:schemeClr>
              </a:solidFill>
            </a:endParaRPr>
          </a:p>
        </p:txBody>
      </p:sp>
      <p:sp>
        <p:nvSpPr>
          <p:cNvPr id="3" name="Title 2"/>
          <p:cNvSpPr>
            <a:spLocks noGrp="1"/>
          </p:cNvSpPr>
          <p:nvPr>
            <p:ph type="title"/>
          </p:nvPr>
        </p:nvSpPr>
        <p:spPr/>
        <p:txBody>
          <a:bodyPr/>
          <a:lstStyle/>
          <a:p>
            <a:r>
              <a:rPr lang="en-US" dirty="0" smtClean="0"/>
              <a:t>Model Based Methods - Additional</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b="1" dirty="0" smtClean="0">
                <a:solidFill>
                  <a:schemeClr val="tx1">
                    <a:lumMod val="85000"/>
                    <a:lumOff val="15000"/>
                  </a:schemeClr>
                </a:solidFill>
              </a:rPr>
              <a:t>Bootstrapping:</a:t>
            </a:r>
          </a:p>
          <a:p>
            <a:pPr>
              <a:buFont typeface="Arial" pitchFamily="34" charset="0"/>
              <a:buChar char="•"/>
            </a:pPr>
            <a:r>
              <a:rPr lang="en-IN" dirty="0" smtClean="0">
                <a:solidFill>
                  <a:schemeClr val="tx1">
                    <a:lumMod val="85000"/>
                    <a:lumOff val="15000"/>
                  </a:schemeClr>
                </a:solidFill>
              </a:rPr>
              <a:t>Bootstrapping is a statistical technique involving random sampling with replacement.</a:t>
            </a:r>
          </a:p>
          <a:p>
            <a:pPr>
              <a:buFont typeface="Arial" pitchFamily="34" charset="0"/>
              <a:buChar char="•"/>
            </a:pPr>
            <a:r>
              <a:rPr lang="en-IN" dirty="0" smtClean="0">
                <a:solidFill>
                  <a:schemeClr val="tx1">
                    <a:lumMod val="85000"/>
                    <a:lumOff val="15000"/>
                  </a:schemeClr>
                </a:solidFill>
              </a:rPr>
              <a:t>Method uses bootstrapping on previous observations of non-zero demand to forecast demand over some </a:t>
            </a:r>
            <a:r>
              <a:rPr lang="en-US" dirty="0" smtClean="0">
                <a:solidFill>
                  <a:schemeClr val="tx1">
                    <a:lumMod val="85000"/>
                    <a:lumOff val="15000"/>
                  </a:schemeClr>
                </a:solidFill>
              </a:rPr>
              <a:t>lead time.</a:t>
            </a:r>
          </a:p>
          <a:p>
            <a:endParaRPr lang="en-US" sz="1800" b="1" dirty="0" smtClean="0">
              <a:solidFill>
                <a:schemeClr val="tx1">
                  <a:lumMod val="85000"/>
                  <a:lumOff val="15000"/>
                </a:schemeClr>
              </a:solidFill>
            </a:endParaRPr>
          </a:p>
          <a:p>
            <a:r>
              <a:rPr lang="en-US" b="1" dirty="0" smtClean="0">
                <a:solidFill>
                  <a:schemeClr val="tx1">
                    <a:lumMod val="85000"/>
                    <a:lumOff val="15000"/>
                  </a:schemeClr>
                </a:solidFill>
              </a:rPr>
              <a:t>Temporal aggregation:</a:t>
            </a:r>
          </a:p>
          <a:p>
            <a:pPr>
              <a:buFont typeface="Arial" pitchFamily="34" charset="0"/>
              <a:buChar char="•"/>
            </a:pPr>
            <a:r>
              <a:rPr lang="en-IN" dirty="0" smtClean="0">
                <a:solidFill>
                  <a:schemeClr val="tx1">
                    <a:lumMod val="85000"/>
                    <a:lumOff val="15000"/>
                  </a:schemeClr>
                </a:solidFill>
              </a:rPr>
              <a:t>Basic idea of temporal aggregation is to combine time periods into blocks.</a:t>
            </a:r>
          </a:p>
          <a:p>
            <a:pPr>
              <a:buFont typeface="Arial" pitchFamily="34" charset="0"/>
              <a:buChar char="•"/>
            </a:pPr>
            <a:r>
              <a:rPr lang="en-IN" dirty="0" smtClean="0">
                <a:solidFill>
                  <a:schemeClr val="tx1">
                    <a:lumMod val="85000"/>
                    <a:lumOff val="15000"/>
                  </a:schemeClr>
                </a:solidFill>
              </a:rPr>
              <a:t>This has the advantage that it could remove zeros in the series, but also the disadvantage that the number of historical observations is greatly reduced.</a:t>
            </a:r>
            <a:endParaRPr lang="en-US" b="1" dirty="0" smtClean="0">
              <a:solidFill>
                <a:schemeClr val="tx1">
                  <a:lumMod val="85000"/>
                  <a:lumOff val="15000"/>
                </a:schemeClr>
              </a:solidFill>
            </a:endParaRPr>
          </a:p>
        </p:txBody>
      </p:sp>
      <p:sp>
        <p:nvSpPr>
          <p:cNvPr id="3" name="Title 2"/>
          <p:cNvSpPr>
            <a:spLocks noGrp="1"/>
          </p:cNvSpPr>
          <p:nvPr>
            <p:ph type="title"/>
          </p:nvPr>
        </p:nvSpPr>
        <p:spPr/>
        <p:txBody>
          <a:bodyPr/>
          <a:lstStyle/>
          <a:p>
            <a:r>
              <a:rPr lang="en-US" dirty="0" smtClean="0"/>
              <a:t>Alternative Methods - Additional</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cstate="print"/>
          <a:srcRect/>
          <a:stretch>
            <a:fillRect/>
          </a:stretch>
        </p:blipFill>
        <p:spPr bwMode="auto">
          <a:xfrm>
            <a:off x="5329644" y="2116184"/>
            <a:ext cx="6653349" cy="3748768"/>
          </a:xfrm>
          <a:prstGeom prst="rect">
            <a:avLst/>
          </a:prstGeom>
          <a:noFill/>
          <a:ln w="9525">
            <a:noFill/>
            <a:miter lim="800000"/>
            <a:headEnd/>
            <a:tailEnd/>
          </a:ln>
        </p:spPr>
      </p:pic>
      <p:sp>
        <p:nvSpPr>
          <p:cNvPr id="2" name="Content Placeholder 1"/>
          <p:cNvSpPr>
            <a:spLocks noGrp="1"/>
          </p:cNvSpPr>
          <p:nvPr>
            <p:ph idx="1"/>
          </p:nvPr>
        </p:nvSpPr>
        <p:spPr>
          <a:xfrm>
            <a:off x="548639" y="1645920"/>
            <a:ext cx="5277395" cy="4441371"/>
          </a:xfrm>
        </p:spPr>
        <p:txBody>
          <a:bodyPr/>
          <a:lstStyle/>
          <a:p>
            <a:pPr>
              <a:buFont typeface="Arial" pitchFamily="34" charset="0"/>
              <a:buChar char="•"/>
            </a:pPr>
            <a:r>
              <a:rPr lang="en-IN" dirty="0" smtClean="0">
                <a:solidFill>
                  <a:schemeClr val="tx1"/>
                </a:solidFill>
              </a:rPr>
              <a:t>When a product experiences several periods </a:t>
            </a:r>
            <a:r>
              <a:rPr lang="en-US" dirty="0" smtClean="0">
                <a:solidFill>
                  <a:schemeClr val="tx1"/>
                </a:solidFill>
              </a:rPr>
              <a:t>of zero demand.</a:t>
            </a:r>
          </a:p>
          <a:p>
            <a:endParaRPr lang="en-US" dirty="0" smtClean="0">
              <a:solidFill>
                <a:schemeClr val="tx1"/>
              </a:solidFill>
            </a:endParaRPr>
          </a:p>
          <a:p>
            <a:pPr>
              <a:buFont typeface="Arial" pitchFamily="34" charset="0"/>
              <a:buChar char="•"/>
            </a:pPr>
            <a:r>
              <a:rPr lang="en-US" dirty="0" smtClean="0">
                <a:solidFill>
                  <a:schemeClr val="tx1"/>
                </a:solidFill>
              </a:rPr>
              <a:t>Often </a:t>
            </a:r>
            <a:r>
              <a:rPr lang="en-IN" dirty="0" smtClean="0">
                <a:solidFill>
                  <a:schemeClr val="tx1"/>
                </a:solidFill>
              </a:rPr>
              <a:t>demand is small, and sometimes highly variable in size.</a:t>
            </a:r>
          </a:p>
          <a:p>
            <a:pPr>
              <a:buFont typeface="Arial" pitchFamily="34" charset="0"/>
              <a:buChar char="•"/>
            </a:pPr>
            <a:endParaRPr lang="en-IN" dirty="0" smtClean="0">
              <a:solidFill>
                <a:schemeClr val="tx1"/>
              </a:solidFill>
            </a:endParaRPr>
          </a:p>
          <a:p>
            <a:pPr>
              <a:buFont typeface="Arial" pitchFamily="34" charset="0"/>
              <a:buChar char="•"/>
            </a:pPr>
            <a:r>
              <a:rPr lang="en-IN" dirty="0" smtClean="0">
                <a:solidFill>
                  <a:schemeClr val="tx1"/>
                </a:solidFill>
              </a:rPr>
              <a:t>Very common in industries such as aviation, automotive, defence, manufacturing and retail.</a:t>
            </a:r>
          </a:p>
          <a:p>
            <a:pPr>
              <a:buFont typeface="Arial" pitchFamily="34" charset="0"/>
              <a:buChar char="•"/>
            </a:pPr>
            <a:endParaRPr lang="en-IN" dirty="0" smtClean="0">
              <a:solidFill>
                <a:schemeClr val="tx1"/>
              </a:solidFill>
            </a:endParaRPr>
          </a:p>
          <a:p>
            <a:pPr>
              <a:buFont typeface="Arial" pitchFamily="34" charset="0"/>
              <a:buChar char="•"/>
            </a:pPr>
            <a:r>
              <a:rPr lang="en-IN" dirty="0" smtClean="0">
                <a:solidFill>
                  <a:schemeClr val="tx1"/>
                </a:solidFill>
              </a:rPr>
              <a:t>Also seen for products nearing end of their life cycle.</a:t>
            </a:r>
            <a:endParaRPr lang="en-US" dirty="0" smtClean="0">
              <a:solidFill>
                <a:schemeClr val="tx1"/>
              </a:solidFill>
            </a:endParaRPr>
          </a:p>
        </p:txBody>
      </p:sp>
      <p:sp>
        <p:nvSpPr>
          <p:cNvPr id="3" name="Title 2"/>
          <p:cNvSpPr>
            <a:spLocks noGrp="1"/>
          </p:cNvSpPr>
          <p:nvPr>
            <p:ph type="title"/>
          </p:nvPr>
        </p:nvSpPr>
        <p:spPr/>
        <p:txBody>
          <a:bodyPr/>
          <a:lstStyle/>
          <a:p>
            <a:r>
              <a:rPr lang="en-US" dirty="0" smtClean="0"/>
              <a:t>What is Intermittent Demand?</a:t>
            </a:r>
            <a:endParaRPr lang="en-US" dirty="0"/>
          </a:p>
        </p:txBody>
      </p:sp>
      <p:sp>
        <p:nvSpPr>
          <p:cNvPr id="8" name="TextBox 7"/>
          <p:cNvSpPr txBox="1"/>
          <p:nvPr/>
        </p:nvSpPr>
        <p:spPr>
          <a:xfrm>
            <a:off x="6204855" y="2769325"/>
            <a:ext cx="3317968" cy="276999"/>
          </a:xfrm>
          <a:prstGeom prst="rect">
            <a:avLst/>
          </a:prstGeom>
          <a:noFill/>
          <a:ln w="28575">
            <a:solidFill>
              <a:schemeClr val="tx1"/>
            </a:solidFill>
          </a:ln>
        </p:spPr>
        <p:txBody>
          <a:bodyPr wrap="square" rtlCol="0">
            <a:spAutoFit/>
          </a:bodyPr>
          <a:lstStyle/>
          <a:p>
            <a:r>
              <a:rPr lang="en-US" sz="1200" b="1" dirty="0" smtClean="0">
                <a:solidFill>
                  <a:srgbClr val="C00000"/>
                </a:solidFill>
              </a:rPr>
              <a:t>288 Days of zero demand over 1.8 years</a:t>
            </a:r>
            <a:endParaRPr lang="en-US" sz="1200" b="1" dirty="0">
              <a:solidFill>
                <a:srgbClr val="C00000"/>
              </a:solidFill>
            </a:endParaRPr>
          </a:p>
        </p:txBody>
      </p:sp>
      <p:sp>
        <p:nvSpPr>
          <p:cNvPr id="9" name="Rectangle 8"/>
          <p:cNvSpPr/>
          <p:nvPr/>
        </p:nvSpPr>
        <p:spPr>
          <a:xfrm>
            <a:off x="6222275" y="3265714"/>
            <a:ext cx="2190205" cy="276999"/>
          </a:xfrm>
          <a:prstGeom prst="rect">
            <a:avLst/>
          </a:prstGeom>
          <a:noFill/>
          <a:ln w="28575">
            <a:solidFill>
              <a:schemeClr val="tx1"/>
            </a:solidFill>
          </a:ln>
        </p:spPr>
        <p:txBody>
          <a:bodyPr wrap="square">
            <a:spAutoFit/>
          </a:bodyPr>
          <a:lstStyle/>
          <a:p>
            <a:r>
              <a:rPr lang="en-US" sz="1200" b="1" dirty="0" smtClean="0">
                <a:solidFill>
                  <a:srgbClr val="C00000"/>
                </a:solidFill>
              </a:rPr>
              <a:t>Highly Irregular</a:t>
            </a:r>
            <a:endParaRPr lang="en-US" sz="1200" b="1" dirty="0">
              <a:solidFill>
                <a:srgbClr val="C000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22961" y="4641995"/>
            <a:ext cx="10162903" cy="143691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lvl="1">
              <a:buNone/>
            </a:pPr>
            <a:endParaRPr lang="en-IN" dirty="0" smtClean="0"/>
          </a:p>
          <a:p>
            <a:pPr lvl="1">
              <a:buNone/>
            </a:pPr>
            <a:endParaRPr lang="en-US" b="1" dirty="0" smtClean="0"/>
          </a:p>
          <a:p>
            <a:pPr algn="ctr"/>
            <a:endParaRPr lang="en-US" dirty="0"/>
          </a:p>
        </p:txBody>
      </p:sp>
      <p:sp>
        <p:nvSpPr>
          <p:cNvPr id="2" name="Content Placeholder 1"/>
          <p:cNvSpPr>
            <a:spLocks noGrp="1"/>
          </p:cNvSpPr>
          <p:nvPr>
            <p:ph idx="1"/>
          </p:nvPr>
        </p:nvSpPr>
        <p:spPr>
          <a:xfrm>
            <a:off x="260623" y="1477375"/>
            <a:ext cx="3847353" cy="2671351"/>
          </a:xfrm>
        </p:spPr>
        <p:txBody>
          <a:bodyPr/>
          <a:lstStyle/>
          <a:p>
            <a:r>
              <a:rPr lang="en-US" b="1" dirty="0" smtClean="0"/>
              <a:t>Simple Moving Average:</a:t>
            </a:r>
          </a:p>
          <a:p>
            <a:pPr lvl="1">
              <a:buFont typeface="Arial" pitchFamily="34" charset="0"/>
              <a:buChar char="•"/>
            </a:pPr>
            <a:r>
              <a:rPr lang="en-US" sz="1800" dirty="0" smtClean="0"/>
              <a:t>Forecast based on mean computed for most recent observations.</a:t>
            </a:r>
          </a:p>
          <a:p>
            <a:pPr lvl="1">
              <a:buFont typeface="Arial" pitchFamily="34" charset="0"/>
              <a:buChar char="•"/>
            </a:pPr>
            <a:r>
              <a:rPr lang="en-US" sz="1800" dirty="0" smtClean="0"/>
              <a:t>Equal weights is assigned to each past observation</a:t>
            </a:r>
            <a:r>
              <a:rPr lang="en-US" sz="2000" dirty="0" smtClean="0"/>
              <a:t>.</a:t>
            </a:r>
          </a:p>
          <a:p>
            <a:endParaRPr lang="en-US" b="1" dirty="0" smtClean="0"/>
          </a:p>
        </p:txBody>
      </p:sp>
      <p:sp>
        <p:nvSpPr>
          <p:cNvPr id="3" name="Title 2"/>
          <p:cNvSpPr>
            <a:spLocks noGrp="1"/>
          </p:cNvSpPr>
          <p:nvPr>
            <p:ph type="title"/>
          </p:nvPr>
        </p:nvSpPr>
        <p:spPr/>
        <p:txBody>
          <a:bodyPr/>
          <a:lstStyle/>
          <a:p>
            <a:r>
              <a:rPr lang="en-US" dirty="0" smtClean="0"/>
              <a:t>Difficulties with Traditional Forecasting</a:t>
            </a:r>
            <a:br>
              <a:rPr lang="en-US" dirty="0" smtClean="0"/>
            </a:br>
            <a:r>
              <a:rPr lang="en-US" sz="2000" dirty="0" smtClean="0"/>
              <a:t>For Intermittent data</a:t>
            </a:r>
            <a:endParaRPr lang="en-US" dirty="0"/>
          </a:p>
        </p:txBody>
      </p:sp>
      <p:sp>
        <p:nvSpPr>
          <p:cNvPr id="7" name="TextBox 6"/>
          <p:cNvSpPr txBox="1"/>
          <p:nvPr/>
        </p:nvSpPr>
        <p:spPr>
          <a:xfrm>
            <a:off x="4159644" y="1470839"/>
            <a:ext cx="4015365" cy="2560701"/>
          </a:xfrm>
          <a:prstGeom prst="rect">
            <a:avLst/>
          </a:prstGeom>
          <a:noFill/>
        </p:spPr>
        <p:txBody>
          <a:bodyPr wrap="square" rtlCol="0">
            <a:spAutoFit/>
          </a:bodyPr>
          <a:lstStyle/>
          <a:p>
            <a:r>
              <a:rPr lang="en-US" sz="2000" b="1" dirty="0" smtClean="0">
                <a:solidFill>
                  <a:schemeClr val="tx1">
                    <a:lumMod val="65000"/>
                    <a:lumOff val="35000"/>
                  </a:schemeClr>
                </a:solidFill>
                <a:latin typeface="Microsoft YaHei Light" panose="020B0502040204020203" pitchFamily="34" charset="-122"/>
                <a:ea typeface="Microsoft YaHei Light" panose="020B0502040204020203" pitchFamily="34" charset="-122"/>
              </a:rPr>
              <a:t>Exponential Smoothing:</a:t>
            </a:r>
          </a:p>
          <a:p>
            <a:pPr marL="557213" lvl="1" indent="-214313" defTabSz="685800">
              <a:spcBef>
                <a:spcPct val="20000"/>
              </a:spcBef>
              <a:buFont typeface="Arial" pitchFamily="34" charset="0"/>
              <a:buChar char="•"/>
            </a:pPr>
            <a:r>
              <a:rPr lang="en-IN" dirty="0" smtClean="0"/>
              <a:t>Recent observations have higher influence on the forecast.</a:t>
            </a:r>
            <a:endParaRPr lang="en-US" dirty="0" smtClean="0"/>
          </a:p>
          <a:p>
            <a:pPr marL="557213" lvl="1" indent="-214313" defTabSz="685800">
              <a:spcBef>
                <a:spcPct val="20000"/>
              </a:spcBef>
              <a:buFont typeface="Arial" pitchFamily="34" charset="0"/>
              <a:buChar char="•"/>
            </a:pPr>
            <a:r>
              <a:rPr lang="en-IN" dirty="0" smtClean="0"/>
              <a:t>Exponentially decreasing weights are assigned to observations.</a:t>
            </a:r>
          </a:p>
          <a:p>
            <a:pPr marL="557213" lvl="1" indent="-214313" defTabSz="685800">
              <a:spcBef>
                <a:spcPct val="20000"/>
              </a:spcBef>
              <a:buFont typeface="Arial" pitchFamily="34" charset="0"/>
              <a:buChar char="•"/>
            </a:pPr>
            <a:endParaRPr lang="en-US" sz="2100" dirty="0" smtClean="0"/>
          </a:p>
        </p:txBody>
      </p:sp>
      <p:sp>
        <p:nvSpPr>
          <p:cNvPr id="9" name="Rectangle 8"/>
          <p:cNvSpPr/>
          <p:nvPr/>
        </p:nvSpPr>
        <p:spPr>
          <a:xfrm>
            <a:off x="1232262" y="4668342"/>
            <a:ext cx="9270275" cy="1323439"/>
          </a:xfrm>
          <a:prstGeom prst="rect">
            <a:avLst/>
          </a:prstGeom>
        </p:spPr>
        <p:txBody>
          <a:bodyPr wrap="square">
            <a:spAutoFit/>
          </a:bodyPr>
          <a:lstStyle/>
          <a:p>
            <a:pPr algn="ctr"/>
            <a:r>
              <a:rPr lang="en-US" sz="2000" b="1" dirty="0" smtClean="0">
                <a:solidFill>
                  <a:schemeClr val="tx1">
                    <a:lumMod val="65000"/>
                    <a:lumOff val="35000"/>
                  </a:schemeClr>
                </a:solidFill>
                <a:latin typeface="Microsoft YaHei Light" panose="020B0502040204020203" pitchFamily="34" charset="-122"/>
                <a:ea typeface="Microsoft YaHei Light" panose="020B0502040204020203" pitchFamily="34" charset="-122"/>
              </a:rPr>
              <a:t>Difficulties with Intermittent Data</a:t>
            </a:r>
          </a:p>
          <a:p>
            <a:pPr lvl="1">
              <a:lnSpc>
                <a:spcPct val="150000"/>
              </a:lnSpc>
              <a:buFont typeface="Arial" pitchFamily="34" charset="0"/>
              <a:buChar char="•"/>
            </a:pPr>
            <a:r>
              <a:rPr lang="en-IN" sz="2000" dirty="0" smtClean="0"/>
              <a:t>There is an </a:t>
            </a:r>
            <a:r>
              <a:rPr lang="en-IN" sz="2000" b="1" dirty="0" smtClean="0">
                <a:solidFill>
                  <a:srgbClr val="C00000"/>
                </a:solidFill>
              </a:rPr>
              <a:t>upward bias in the forecast</a:t>
            </a:r>
            <a:r>
              <a:rPr lang="en-IN" sz="2000" dirty="0" smtClean="0"/>
              <a:t>, directly </a:t>
            </a:r>
            <a:r>
              <a:rPr lang="en-IN" sz="2000" b="1" dirty="0" smtClean="0">
                <a:solidFill>
                  <a:srgbClr val="C00000"/>
                </a:solidFill>
              </a:rPr>
              <a:t>after a non-zero demand</a:t>
            </a:r>
            <a:r>
              <a:rPr lang="en-IN" sz="2000" dirty="0" smtClean="0"/>
              <a:t>.</a:t>
            </a:r>
          </a:p>
          <a:p>
            <a:pPr lvl="1">
              <a:lnSpc>
                <a:spcPct val="150000"/>
              </a:lnSpc>
              <a:buFont typeface="Arial" pitchFamily="34" charset="0"/>
              <a:buChar char="•"/>
            </a:pPr>
            <a:r>
              <a:rPr lang="en-IN" sz="2000" dirty="0" smtClean="0"/>
              <a:t>Leads to a poor forecast for Intermittent data.</a:t>
            </a:r>
          </a:p>
        </p:txBody>
      </p:sp>
      <p:sp>
        <p:nvSpPr>
          <p:cNvPr id="8" name="TextBox 7"/>
          <p:cNvSpPr txBox="1"/>
          <p:nvPr/>
        </p:nvSpPr>
        <p:spPr>
          <a:xfrm>
            <a:off x="7806520" y="1473960"/>
            <a:ext cx="3948752" cy="2616101"/>
          </a:xfrm>
          <a:prstGeom prst="rect">
            <a:avLst/>
          </a:prstGeom>
          <a:noFill/>
        </p:spPr>
        <p:txBody>
          <a:bodyPr wrap="square" rtlCol="0">
            <a:spAutoFit/>
          </a:bodyPr>
          <a:lstStyle/>
          <a:p>
            <a:r>
              <a:rPr lang="en-US" sz="2000" b="1" dirty="0" smtClean="0">
                <a:solidFill>
                  <a:schemeClr val="tx1">
                    <a:lumMod val="65000"/>
                    <a:lumOff val="35000"/>
                  </a:schemeClr>
                </a:solidFill>
                <a:latin typeface="Microsoft YaHei Light" panose="020B0502040204020203" pitchFamily="34" charset="-122"/>
                <a:ea typeface="Microsoft YaHei Light" panose="020B0502040204020203" pitchFamily="34" charset="-122"/>
              </a:rPr>
              <a:t>ARIMA:</a:t>
            </a:r>
          </a:p>
          <a:p>
            <a:pPr lvl="1">
              <a:buFont typeface="Arial" pitchFamily="34" charset="0"/>
              <a:buChar char="•"/>
            </a:pPr>
            <a:r>
              <a:rPr lang="en-IN" dirty="0" smtClean="0"/>
              <a:t> Makes prediction based on previous p points (</a:t>
            </a:r>
            <a:r>
              <a:rPr lang="en-IN" i="1" dirty="0" smtClean="0"/>
              <a:t>auto-regressive</a:t>
            </a:r>
            <a:r>
              <a:rPr lang="en-IN" dirty="0" smtClean="0"/>
              <a:t>) and on the previous q residuals (</a:t>
            </a:r>
            <a:r>
              <a:rPr lang="en-IN" i="1" dirty="0" smtClean="0"/>
              <a:t>moving-average</a:t>
            </a:r>
            <a:r>
              <a:rPr lang="en-IN" dirty="0" smtClean="0"/>
              <a:t>).</a:t>
            </a:r>
          </a:p>
          <a:p>
            <a:pPr lvl="1">
              <a:buFont typeface="Arial" pitchFamily="34" charset="0"/>
              <a:buChar char="•"/>
            </a:pPr>
            <a:r>
              <a:rPr lang="en-IN" dirty="0" smtClean="0"/>
              <a:t> Inappropriate for Intermittent data as it allows values that aren't non-negative integers.</a:t>
            </a:r>
          </a:p>
          <a:p>
            <a:pPr lvl="1">
              <a:buFont typeface="Arial" pitchFamily="34" charset="0"/>
              <a:buChar char="•"/>
            </a:pPr>
            <a:endParaRPr lang="en-US" b="1" dirty="0" smtClean="0">
              <a:solidFill>
                <a:schemeClr val="tx1">
                  <a:lumMod val="65000"/>
                  <a:lumOff val="35000"/>
                </a:schemeClr>
              </a:solidFill>
              <a:latin typeface="Microsoft YaHei Light" panose="020B0502040204020203" pitchFamily="34" charset="-122"/>
              <a:ea typeface="Microsoft YaHei Light" panose="020B0502040204020203" pitchFamily="3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Methods – Forecasting Intermittent Demand</a:t>
            </a:r>
            <a:endParaRPr lang="en-US" dirty="0"/>
          </a:p>
        </p:txBody>
      </p:sp>
      <p:sp>
        <p:nvSpPr>
          <p:cNvPr id="4" name="Rectangle 3"/>
          <p:cNvSpPr/>
          <p:nvPr/>
        </p:nvSpPr>
        <p:spPr>
          <a:xfrm>
            <a:off x="4872446" y="1672045"/>
            <a:ext cx="2220686" cy="574765"/>
          </a:xfrm>
          <a:prstGeom prst="rect">
            <a:avLst/>
          </a:prstGeom>
          <a:solidFill>
            <a:schemeClr val="tx1">
              <a:lumMod val="75000"/>
              <a:lumOff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smtClean="0"/>
              <a:t>Methods</a:t>
            </a:r>
            <a:endParaRPr lang="en-US" sz="1600" dirty="0"/>
          </a:p>
        </p:txBody>
      </p:sp>
      <p:sp>
        <p:nvSpPr>
          <p:cNvPr id="6" name="Rectangle 5"/>
          <p:cNvSpPr/>
          <p:nvPr/>
        </p:nvSpPr>
        <p:spPr>
          <a:xfrm>
            <a:off x="365761" y="4606831"/>
            <a:ext cx="1802674" cy="653144"/>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dirty="0" err="1" smtClean="0"/>
              <a:t>Croston</a:t>
            </a:r>
            <a:r>
              <a:rPr lang="en-US" sz="1600" dirty="0" smtClean="0"/>
              <a:t> method</a:t>
            </a:r>
            <a:endParaRPr lang="en-US" sz="1600" dirty="0"/>
          </a:p>
        </p:txBody>
      </p:sp>
      <p:sp>
        <p:nvSpPr>
          <p:cNvPr id="7" name="Rectangle 6"/>
          <p:cNvSpPr/>
          <p:nvPr/>
        </p:nvSpPr>
        <p:spPr>
          <a:xfrm>
            <a:off x="1162595" y="3135087"/>
            <a:ext cx="2625634" cy="618308"/>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dirty="0" smtClean="0"/>
              <a:t>Ad-hoc methods</a:t>
            </a:r>
            <a:endParaRPr lang="en-US" sz="1600" dirty="0"/>
          </a:p>
        </p:txBody>
      </p:sp>
      <p:sp>
        <p:nvSpPr>
          <p:cNvPr id="8" name="Rectangle 7"/>
          <p:cNvSpPr/>
          <p:nvPr/>
        </p:nvSpPr>
        <p:spPr>
          <a:xfrm>
            <a:off x="9052559" y="3122022"/>
            <a:ext cx="2390503" cy="613955"/>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600" dirty="0" smtClean="0"/>
              <a:t>Alternative methods</a:t>
            </a:r>
            <a:endParaRPr lang="en-US" sz="1600" dirty="0"/>
          </a:p>
        </p:txBody>
      </p:sp>
      <p:sp>
        <p:nvSpPr>
          <p:cNvPr id="9" name="Rectangle 8"/>
          <p:cNvSpPr/>
          <p:nvPr/>
        </p:nvSpPr>
        <p:spPr>
          <a:xfrm>
            <a:off x="5277394" y="3135085"/>
            <a:ext cx="2586446" cy="60960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600" dirty="0" smtClean="0"/>
              <a:t>Model-based methods</a:t>
            </a:r>
            <a:endParaRPr lang="en-US" sz="1600" dirty="0"/>
          </a:p>
        </p:txBody>
      </p:sp>
      <p:sp>
        <p:nvSpPr>
          <p:cNvPr id="10" name="Rectangle 9"/>
          <p:cNvSpPr/>
          <p:nvPr/>
        </p:nvSpPr>
        <p:spPr>
          <a:xfrm>
            <a:off x="2443890" y="4615933"/>
            <a:ext cx="2101984" cy="661460"/>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dirty="0" smtClean="0">
                <a:solidFill>
                  <a:schemeClr val="lt1"/>
                </a:solidFill>
              </a:rPr>
              <a:t>Adjusted </a:t>
            </a:r>
            <a:r>
              <a:rPr lang="en-US" sz="1600" dirty="0" err="1" smtClean="0">
                <a:solidFill>
                  <a:schemeClr val="lt1"/>
                </a:solidFill>
              </a:rPr>
              <a:t>Croston</a:t>
            </a:r>
            <a:r>
              <a:rPr lang="en-US" sz="1600" dirty="0" smtClean="0">
                <a:solidFill>
                  <a:schemeClr val="lt1"/>
                </a:solidFill>
              </a:rPr>
              <a:t> methods</a:t>
            </a:r>
          </a:p>
        </p:txBody>
      </p:sp>
      <p:sp>
        <p:nvSpPr>
          <p:cNvPr id="11" name="Rectangle 10"/>
          <p:cNvSpPr/>
          <p:nvPr/>
        </p:nvSpPr>
        <p:spPr>
          <a:xfrm>
            <a:off x="5052107" y="4637705"/>
            <a:ext cx="1649138" cy="66146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600" dirty="0" smtClean="0"/>
              <a:t>Discrete ARMA</a:t>
            </a:r>
            <a:endParaRPr lang="en-US" sz="1600" dirty="0" smtClean="0">
              <a:solidFill>
                <a:schemeClr val="lt1"/>
              </a:solidFill>
            </a:endParaRPr>
          </a:p>
        </p:txBody>
      </p:sp>
      <p:sp>
        <p:nvSpPr>
          <p:cNvPr id="13" name="Rectangle 12"/>
          <p:cNvSpPr/>
          <p:nvPr/>
        </p:nvSpPr>
        <p:spPr>
          <a:xfrm>
            <a:off x="7007182" y="4633351"/>
            <a:ext cx="1157103" cy="66146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600" dirty="0" smtClean="0"/>
              <a:t>INARMA</a:t>
            </a:r>
            <a:endParaRPr lang="en-US" sz="1600" dirty="0" smtClean="0">
              <a:solidFill>
                <a:schemeClr val="lt1"/>
              </a:solidFill>
            </a:endParaRPr>
          </a:p>
        </p:txBody>
      </p:sp>
      <p:sp>
        <p:nvSpPr>
          <p:cNvPr id="14" name="Rectangle 13"/>
          <p:cNvSpPr/>
          <p:nvPr/>
        </p:nvSpPr>
        <p:spPr>
          <a:xfrm>
            <a:off x="10633164" y="4602871"/>
            <a:ext cx="1432712" cy="66146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sz="1600" dirty="0" smtClean="0"/>
          </a:p>
          <a:p>
            <a:pPr algn="ctr"/>
            <a:r>
              <a:rPr lang="en-US" sz="1600" dirty="0" smtClean="0"/>
              <a:t>Temporal Aggregation</a:t>
            </a:r>
            <a:endParaRPr lang="en-US" sz="1600" dirty="0"/>
          </a:p>
          <a:p>
            <a:pPr algn="ctr"/>
            <a:endParaRPr lang="en-US" sz="1600" dirty="0" smtClean="0">
              <a:solidFill>
                <a:schemeClr val="lt1"/>
              </a:solidFill>
            </a:endParaRPr>
          </a:p>
        </p:txBody>
      </p:sp>
      <p:sp>
        <p:nvSpPr>
          <p:cNvPr id="15" name="Rectangle 14"/>
          <p:cNvSpPr/>
          <p:nvPr/>
        </p:nvSpPr>
        <p:spPr>
          <a:xfrm>
            <a:off x="8661810" y="4602871"/>
            <a:ext cx="1649138" cy="66146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600" dirty="0" smtClean="0"/>
              <a:t>Bootstrapping</a:t>
            </a:r>
            <a:endParaRPr lang="en-US" sz="1600" dirty="0" smtClean="0">
              <a:solidFill>
                <a:schemeClr val="lt1"/>
              </a:solidFill>
            </a:endParaRPr>
          </a:p>
        </p:txBody>
      </p:sp>
      <p:cxnSp>
        <p:nvCxnSpPr>
          <p:cNvPr id="17" name="Elbow Connector 16"/>
          <p:cNvCxnSpPr>
            <a:stCxn id="4" idx="2"/>
            <a:endCxn id="7" idx="0"/>
          </p:cNvCxnSpPr>
          <p:nvPr/>
        </p:nvCxnSpPr>
        <p:spPr>
          <a:xfrm rot="5400000">
            <a:off x="3784963" y="937260"/>
            <a:ext cx="888277" cy="3507377"/>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21" name="Elbow Connector 20"/>
          <p:cNvCxnSpPr>
            <a:stCxn id="4" idx="2"/>
            <a:endCxn id="9" idx="0"/>
          </p:cNvCxnSpPr>
          <p:nvPr/>
        </p:nvCxnSpPr>
        <p:spPr>
          <a:xfrm rot="16200000" flipH="1">
            <a:off x="5832566" y="2397033"/>
            <a:ext cx="888275" cy="58782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23" name="Elbow Connector 22"/>
          <p:cNvCxnSpPr>
            <a:stCxn id="4" idx="2"/>
            <a:endCxn id="8" idx="0"/>
          </p:cNvCxnSpPr>
          <p:nvPr/>
        </p:nvCxnSpPr>
        <p:spPr>
          <a:xfrm rot="16200000" flipH="1">
            <a:off x="7677694" y="551905"/>
            <a:ext cx="875212" cy="4265022"/>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27" name="Elbow Connector 26"/>
          <p:cNvCxnSpPr>
            <a:stCxn id="7" idx="2"/>
            <a:endCxn id="6" idx="0"/>
          </p:cNvCxnSpPr>
          <p:nvPr/>
        </p:nvCxnSpPr>
        <p:spPr>
          <a:xfrm rot="5400000">
            <a:off x="1444537" y="3575956"/>
            <a:ext cx="853436" cy="1208314"/>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29" name="Elbow Connector 28"/>
          <p:cNvCxnSpPr>
            <a:stCxn id="7" idx="2"/>
            <a:endCxn id="10" idx="0"/>
          </p:cNvCxnSpPr>
          <p:nvPr/>
        </p:nvCxnSpPr>
        <p:spPr>
          <a:xfrm rot="16200000" flipH="1">
            <a:off x="2553878" y="3674929"/>
            <a:ext cx="862538" cy="1019470"/>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31" name="Elbow Connector 30"/>
          <p:cNvCxnSpPr>
            <a:stCxn id="9" idx="2"/>
            <a:endCxn id="11" idx="0"/>
          </p:cNvCxnSpPr>
          <p:nvPr/>
        </p:nvCxnSpPr>
        <p:spPr>
          <a:xfrm rot="5400000">
            <a:off x="5777137" y="3844225"/>
            <a:ext cx="893020" cy="693941"/>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33" name="Elbow Connector 32"/>
          <p:cNvCxnSpPr>
            <a:stCxn id="9" idx="2"/>
            <a:endCxn id="13" idx="0"/>
          </p:cNvCxnSpPr>
          <p:nvPr/>
        </p:nvCxnSpPr>
        <p:spPr>
          <a:xfrm rot="16200000" flipH="1">
            <a:off x="6633842" y="3681459"/>
            <a:ext cx="888666" cy="1015117"/>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35" name="Elbow Connector 34"/>
          <p:cNvCxnSpPr>
            <a:stCxn id="8" idx="2"/>
            <a:endCxn id="15" idx="0"/>
          </p:cNvCxnSpPr>
          <p:nvPr/>
        </p:nvCxnSpPr>
        <p:spPr>
          <a:xfrm rot="5400000">
            <a:off x="9433648" y="3788708"/>
            <a:ext cx="866894" cy="761432"/>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37" name="Elbow Connector 36"/>
          <p:cNvCxnSpPr>
            <a:stCxn id="8" idx="2"/>
            <a:endCxn id="14" idx="0"/>
          </p:cNvCxnSpPr>
          <p:nvPr/>
        </p:nvCxnSpPr>
        <p:spPr>
          <a:xfrm rot="16200000" flipH="1">
            <a:off x="10365218" y="3618569"/>
            <a:ext cx="866894" cy="1101709"/>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45" name="TextBox 44"/>
          <p:cNvSpPr txBox="1"/>
          <p:nvPr/>
        </p:nvSpPr>
        <p:spPr>
          <a:xfrm>
            <a:off x="1136470" y="5839096"/>
            <a:ext cx="2534193" cy="307777"/>
          </a:xfrm>
          <a:prstGeom prst="rect">
            <a:avLst/>
          </a:prstGeom>
          <a:noFill/>
          <a:ln>
            <a:noFill/>
            <a:prstDash val="dash"/>
          </a:ln>
        </p:spPr>
        <p:txBody>
          <a:bodyPr wrap="square" rtlCol="0">
            <a:spAutoFit/>
          </a:bodyPr>
          <a:lstStyle/>
          <a:p>
            <a:pPr algn="ctr"/>
            <a:r>
              <a:rPr lang="en-US" sz="1400" b="1" dirty="0" smtClean="0"/>
              <a:t>Most Widely Used</a:t>
            </a:r>
            <a:endParaRPr lang="en-US" sz="1400" b="1" dirty="0"/>
          </a:p>
        </p:txBody>
      </p:sp>
      <p:sp>
        <p:nvSpPr>
          <p:cNvPr id="46" name="Rectangle 45"/>
          <p:cNvSpPr/>
          <p:nvPr/>
        </p:nvSpPr>
        <p:spPr>
          <a:xfrm>
            <a:off x="300446" y="2325189"/>
            <a:ext cx="4389120" cy="384048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95048" y="1508763"/>
            <a:ext cx="9976152" cy="4748345"/>
          </a:xfrm>
        </p:spPr>
        <p:txBody>
          <a:bodyPr>
            <a:normAutofit/>
          </a:bodyPr>
          <a:lstStyle/>
          <a:p>
            <a:pPr>
              <a:buFont typeface="Arial" pitchFamily="34" charset="0"/>
              <a:buChar char="•"/>
            </a:pPr>
            <a:r>
              <a:rPr lang="en-US" dirty="0" smtClean="0">
                <a:solidFill>
                  <a:schemeClr val="tx1"/>
                </a:solidFill>
              </a:rPr>
              <a:t>Provides better results when the demand does not exhibit a strict seasonal pattern and have multiple periods of zero demand.</a:t>
            </a:r>
          </a:p>
          <a:p>
            <a:endParaRPr lang="en-US" dirty="0" smtClean="0">
              <a:solidFill>
                <a:schemeClr val="tx1"/>
              </a:solidFill>
            </a:endParaRPr>
          </a:p>
          <a:p>
            <a:pPr>
              <a:buFont typeface="Arial" pitchFamily="34" charset="0"/>
              <a:buChar char="•"/>
            </a:pPr>
            <a:r>
              <a:rPr lang="en-US" dirty="0" smtClean="0">
                <a:solidFill>
                  <a:schemeClr val="tx1"/>
                </a:solidFill>
              </a:rPr>
              <a:t>Separates intermittent data into two components:</a:t>
            </a:r>
          </a:p>
          <a:p>
            <a:pPr lvl="1">
              <a:buNone/>
            </a:pPr>
            <a:r>
              <a:rPr lang="en-US" sz="1800" dirty="0" smtClean="0"/>
              <a:t>		</a:t>
            </a:r>
            <a:endParaRPr lang="en-US" sz="1800" dirty="0" smtClean="0">
              <a:solidFill>
                <a:schemeClr val="tx1"/>
              </a:solidFill>
            </a:endParaRPr>
          </a:p>
          <a:p>
            <a:endParaRPr lang="en-US" dirty="0" smtClean="0">
              <a:solidFill>
                <a:schemeClr val="tx1"/>
              </a:solidFill>
            </a:endParaRPr>
          </a:p>
          <a:p>
            <a:pPr>
              <a:buFont typeface="Arial" pitchFamily="34" charset="0"/>
              <a:buChar char="•"/>
            </a:pPr>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p:txBody>
      </p:sp>
      <p:sp>
        <p:nvSpPr>
          <p:cNvPr id="3" name="Title 2"/>
          <p:cNvSpPr>
            <a:spLocks noGrp="1"/>
          </p:cNvSpPr>
          <p:nvPr>
            <p:ph type="title"/>
          </p:nvPr>
        </p:nvSpPr>
        <p:spPr/>
        <p:txBody>
          <a:bodyPr/>
          <a:lstStyle/>
          <a:p>
            <a:r>
              <a:rPr lang="en-US" dirty="0" err="1" smtClean="0"/>
              <a:t>Croston</a:t>
            </a:r>
            <a:r>
              <a:rPr lang="en-US" dirty="0" smtClean="0"/>
              <a:t> Method</a:t>
            </a:r>
            <a:endParaRPr lang="en-US" dirty="0"/>
          </a:p>
        </p:txBody>
      </p:sp>
      <p:sp>
        <p:nvSpPr>
          <p:cNvPr id="5" name="TextBox 4"/>
          <p:cNvSpPr txBox="1"/>
          <p:nvPr/>
        </p:nvSpPr>
        <p:spPr>
          <a:xfrm>
            <a:off x="1240971" y="3357154"/>
            <a:ext cx="3513909" cy="338554"/>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sz="1600" b="1" dirty="0" smtClean="0"/>
              <a:t>Non-zero demand time series</a:t>
            </a:r>
            <a:endParaRPr lang="en-US" sz="1600" b="1" dirty="0"/>
          </a:p>
        </p:txBody>
      </p:sp>
      <p:sp>
        <p:nvSpPr>
          <p:cNvPr id="6" name="TextBox 5"/>
          <p:cNvSpPr txBox="1"/>
          <p:nvPr/>
        </p:nvSpPr>
        <p:spPr>
          <a:xfrm>
            <a:off x="5691051" y="3339736"/>
            <a:ext cx="4249783" cy="338554"/>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sz="1600" b="1" dirty="0" smtClean="0"/>
              <a:t>Inter-demand interval time series</a:t>
            </a:r>
            <a:endParaRPr lang="en-US" sz="1600" b="1" dirty="0"/>
          </a:p>
        </p:txBody>
      </p:sp>
      <p:cxnSp>
        <p:nvCxnSpPr>
          <p:cNvPr id="8" name="Straight Arrow Connector 7"/>
          <p:cNvCxnSpPr/>
          <p:nvPr/>
        </p:nvCxnSpPr>
        <p:spPr>
          <a:xfrm flipH="1">
            <a:off x="3180806" y="2860765"/>
            <a:ext cx="1913708" cy="4572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a:off x="5055326" y="2860766"/>
            <a:ext cx="2808514" cy="44413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1" name="TextBox 20"/>
          <p:cNvSpPr txBox="1"/>
          <p:nvPr/>
        </p:nvSpPr>
        <p:spPr>
          <a:xfrm>
            <a:off x="1854926" y="4532811"/>
            <a:ext cx="2272937" cy="338554"/>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r>
              <a:rPr lang="en-US" sz="1600" b="1" dirty="0" smtClean="0"/>
              <a:t>Demand Size</a:t>
            </a:r>
            <a:endParaRPr lang="en-US" sz="1600" b="1" dirty="0"/>
          </a:p>
        </p:txBody>
      </p:sp>
      <p:sp>
        <p:nvSpPr>
          <p:cNvPr id="22" name="TextBox 21"/>
          <p:cNvSpPr txBox="1"/>
          <p:nvPr/>
        </p:nvSpPr>
        <p:spPr>
          <a:xfrm>
            <a:off x="6670765" y="4519749"/>
            <a:ext cx="2272937" cy="347263"/>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r>
              <a:rPr lang="en-US" sz="1600" b="1" dirty="0" smtClean="0"/>
              <a:t>Inter-arrival time</a:t>
            </a:r>
            <a:endParaRPr lang="en-US" sz="1600" b="1" dirty="0"/>
          </a:p>
        </p:txBody>
      </p:sp>
      <p:cxnSp>
        <p:nvCxnSpPr>
          <p:cNvPr id="25" name="Straight Arrow Connector 24"/>
          <p:cNvCxnSpPr>
            <a:stCxn id="5" idx="2"/>
            <a:endCxn id="21" idx="0"/>
          </p:cNvCxnSpPr>
          <p:nvPr/>
        </p:nvCxnSpPr>
        <p:spPr>
          <a:xfrm flipH="1">
            <a:off x="2991395" y="3695708"/>
            <a:ext cx="6531" cy="83710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8" name="Straight Arrow Connector 27"/>
          <p:cNvCxnSpPr>
            <a:stCxn id="6" idx="2"/>
            <a:endCxn id="22" idx="0"/>
          </p:cNvCxnSpPr>
          <p:nvPr/>
        </p:nvCxnSpPr>
        <p:spPr>
          <a:xfrm flipH="1">
            <a:off x="7807234" y="3678290"/>
            <a:ext cx="8709" cy="84145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4" name="TextBox 43"/>
          <p:cNvSpPr txBox="1"/>
          <p:nvPr/>
        </p:nvSpPr>
        <p:spPr>
          <a:xfrm>
            <a:off x="3304903" y="3827415"/>
            <a:ext cx="4310743" cy="584775"/>
          </a:xfrm>
          <a:prstGeom prst="rect">
            <a:avLst/>
          </a:prstGeom>
          <a:noFill/>
        </p:spPr>
        <p:txBody>
          <a:bodyPr wrap="square" rtlCol="0">
            <a:spAutoFit/>
          </a:bodyPr>
          <a:lstStyle/>
          <a:p>
            <a:pPr algn="ctr"/>
            <a:r>
              <a:rPr lang="en-US" sz="1600" dirty="0" smtClean="0"/>
              <a:t>Both series are forecasted independently using single exponential smoothing (SES)</a:t>
            </a:r>
          </a:p>
        </p:txBody>
      </p:sp>
      <p:sp>
        <p:nvSpPr>
          <p:cNvPr id="45" name="TextBox 44"/>
          <p:cNvSpPr txBox="1"/>
          <p:nvPr/>
        </p:nvSpPr>
        <p:spPr>
          <a:xfrm>
            <a:off x="4127863" y="6035039"/>
            <a:ext cx="2625634" cy="584775"/>
          </a:xfrm>
          <a:prstGeom prst="rect">
            <a:avLst/>
          </a:prstGeom>
          <a:solidFill>
            <a:srgbClr val="92D050"/>
          </a:solidFill>
          <a:ln>
            <a:noFill/>
          </a:ln>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sz="1600" b="1" dirty="0" smtClean="0">
                <a:solidFill>
                  <a:schemeClr val="tx1"/>
                </a:solidFill>
              </a:rPr>
              <a:t>Average</a:t>
            </a:r>
            <a:r>
              <a:rPr lang="en-US" sz="1600" dirty="0" smtClean="0">
                <a:solidFill>
                  <a:schemeClr val="tx1"/>
                </a:solidFill>
              </a:rPr>
              <a:t> </a:t>
            </a:r>
            <a:r>
              <a:rPr lang="en-US" sz="1600" b="1" dirty="0" smtClean="0">
                <a:solidFill>
                  <a:schemeClr val="tx1"/>
                </a:solidFill>
              </a:rPr>
              <a:t>Demand </a:t>
            </a:r>
            <a:r>
              <a:rPr lang="en-US" sz="1600" dirty="0" smtClean="0">
                <a:solidFill>
                  <a:schemeClr val="tx1"/>
                </a:solidFill>
              </a:rPr>
              <a:t>per time period</a:t>
            </a:r>
            <a:endParaRPr lang="en-US" sz="1600" dirty="0">
              <a:solidFill>
                <a:schemeClr val="tx1"/>
              </a:solidFill>
            </a:endParaRPr>
          </a:p>
        </p:txBody>
      </p:sp>
      <p:cxnSp>
        <p:nvCxnSpPr>
          <p:cNvPr id="47" name="Elbow Connector 46"/>
          <p:cNvCxnSpPr>
            <a:stCxn id="21" idx="2"/>
            <a:endCxn id="45" idx="0"/>
          </p:cNvCxnSpPr>
          <p:nvPr/>
        </p:nvCxnSpPr>
        <p:spPr>
          <a:xfrm rot="16200000" flipH="1">
            <a:off x="3634200" y="4228559"/>
            <a:ext cx="1163674" cy="2449285"/>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49" name="Elbow Connector 48"/>
          <p:cNvCxnSpPr>
            <a:stCxn id="22" idx="2"/>
            <a:endCxn id="45" idx="0"/>
          </p:cNvCxnSpPr>
          <p:nvPr/>
        </p:nvCxnSpPr>
        <p:spPr>
          <a:xfrm rot="5400000">
            <a:off x="6039944" y="4267748"/>
            <a:ext cx="1168027" cy="2366554"/>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59" name="TextBox 58"/>
          <p:cNvSpPr txBox="1"/>
          <p:nvPr/>
        </p:nvSpPr>
        <p:spPr>
          <a:xfrm>
            <a:off x="3291840" y="4898571"/>
            <a:ext cx="4245429" cy="584775"/>
          </a:xfrm>
          <a:prstGeom prst="rect">
            <a:avLst/>
          </a:prstGeom>
          <a:noFill/>
        </p:spPr>
        <p:txBody>
          <a:bodyPr wrap="square" rtlCol="0">
            <a:spAutoFit/>
          </a:bodyPr>
          <a:lstStyle/>
          <a:p>
            <a:pPr algn="ctr"/>
            <a:r>
              <a:rPr lang="en-US" sz="1600" dirty="0" smtClean="0"/>
              <a:t>Dividing resulting estimates produces the final forecast</a:t>
            </a:r>
            <a:endParaRPr lang="en-US" sz="1600" dirty="0"/>
          </a:p>
        </p:txBody>
      </p:sp>
      <p:sp>
        <p:nvSpPr>
          <p:cNvPr id="62" name="Rectangle 61"/>
          <p:cNvSpPr/>
          <p:nvPr/>
        </p:nvSpPr>
        <p:spPr>
          <a:xfrm>
            <a:off x="8151223" y="6048103"/>
            <a:ext cx="2181497" cy="561703"/>
          </a:xfrm>
          <a:prstGeom prst="rect">
            <a:avLst/>
          </a:prstGeom>
          <a:ln/>
        </p:spPr>
        <p:style>
          <a:lnRef idx="1">
            <a:schemeClr val="dk1"/>
          </a:lnRef>
          <a:fillRef idx="3">
            <a:schemeClr val="dk1"/>
          </a:fillRef>
          <a:effectRef idx="2">
            <a:schemeClr val="dk1"/>
          </a:effectRef>
          <a:fontRef idx="minor">
            <a:schemeClr val="lt1"/>
          </a:fontRef>
        </p:style>
        <p:txBody>
          <a:bodyPr rtlCol="0" anchor="ctr"/>
          <a:lstStyle/>
          <a:p>
            <a:pPr algn="ctr"/>
            <a:r>
              <a:rPr lang="en-US" sz="1600" b="1" dirty="0" smtClean="0"/>
              <a:t>Note:</a:t>
            </a:r>
            <a:r>
              <a:rPr lang="en-US" sz="1600" dirty="0" smtClean="0"/>
              <a:t> This is not a point forecast</a:t>
            </a:r>
            <a:endParaRPr lang="en-US" sz="1600" dirty="0"/>
          </a:p>
        </p:txBody>
      </p:sp>
      <p:cxnSp>
        <p:nvCxnSpPr>
          <p:cNvPr id="64" name="Straight Arrow Connector 63"/>
          <p:cNvCxnSpPr>
            <a:stCxn id="62" idx="1"/>
            <a:endCxn id="45" idx="3"/>
          </p:cNvCxnSpPr>
          <p:nvPr/>
        </p:nvCxnSpPr>
        <p:spPr>
          <a:xfrm flipH="1" flipV="1">
            <a:off x="6753497" y="6327427"/>
            <a:ext cx="1397726" cy="1528"/>
          </a:xfrm>
          <a:prstGeom prst="straightConnector1">
            <a:avLst/>
          </a:prstGeom>
          <a:ln>
            <a:prstDash val="dash"/>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Interpreting </a:t>
            </a:r>
            <a:r>
              <a:rPr lang="en-US" dirty="0" err="1" smtClean="0"/>
              <a:t>Croston</a:t>
            </a:r>
            <a:r>
              <a:rPr lang="en-US" dirty="0" smtClean="0"/>
              <a:t> Results</a:t>
            </a:r>
            <a:endParaRPr lang="en-US" dirty="0"/>
          </a:p>
        </p:txBody>
      </p:sp>
      <p:graphicFrame>
        <p:nvGraphicFramePr>
          <p:cNvPr id="4" name="Table 3"/>
          <p:cNvGraphicFramePr>
            <a:graphicFrameLocks noGrp="1"/>
          </p:cNvGraphicFramePr>
          <p:nvPr/>
        </p:nvGraphicFramePr>
        <p:xfrm>
          <a:off x="1188719" y="2651761"/>
          <a:ext cx="2638696" cy="594360"/>
        </p:xfrm>
        <a:graphic>
          <a:graphicData uri="http://schemas.openxmlformats.org/drawingml/2006/table">
            <a:tbl>
              <a:tblPr firstRow="1" bandRow="1">
                <a:tableStyleId>{5C22544A-7EE6-4342-B048-85BDC9FD1C3A}</a:tableStyleId>
              </a:tblPr>
              <a:tblGrid>
                <a:gridCol w="1319348">
                  <a:extLst>
                    <a:ext uri="{9D8B030D-6E8A-4147-A177-3AD203B41FA5}">
                      <a16:colId xmlns="" xmlns:a16="http://schemas.microsoft.com/office/drawing/2014/main" val="20000"/>
                    </a:ext>
                  </a:extLst>
                </a:gridCol>
                <a:gridCol w="1319348">
                  <a:extLst>
                    <a:ext uri="{9D8B030D-6E8A-4147-A177-3AD203B41FA5}">
                      <a16:colId xmlns="" xmlns:a16="http://schemas.microsoft.com/office/drawing/2014/main" val="20001"/>
                    </a:ext>
                  </a:extLst>
                </a:gridCol>
              </a:tblGrid>
              <a:tr h="249766">
                <a:tc>
                  <a:txBody>
                    <a:bodyPr/>
                    <a:lstStyle/>
                    <a:p>
                      <a:pPr algn="ctr"/>
                      <a:r>
                        <a:rPr lang="en-US" dirty="0" smtClean="0"/>
                        <a:t>Demand</a:t>
                      </a:r>
                      <a:endParaRPr lang="en-US" dirty="0"/>
                    </a:p>
                  </a:txBody>
                  <a:tcPr/>
                </a:tc>
                <a:tc>
                  <a:txBody>
                    <a:bodyPr/>
                    <a:lstStyle/>
                    <a:p>
                      <a:pPr algn="ctr"/>
                      <a:r>
                        <a:rPr lang="en-US" dirty="0" smtClean="0"/>
                        <a:t>Interval</a:t>
                      </a:r>
                      <a:endParaRPr lang="en-US" dirty="0"/>
                    </a:p>
                  </a:txBody>
                  <a:tcPr/>
                </a:tc>
                <a:extLst>
                  <a:ext uri="{0D108BD9-81ED-4DB2-BD59-A6C34878D82A}">
                    <a16:rowId xmlns="" xmlns:a16="http://schemas.microsoft.com/office/drawing/2014/main" val="10000"/>
                  </a:ext>
                </a:extLst>
              </a:tr>
              <a:tr h="0">
                <a:tc>
                  <a:txBody>
                    <a:bodyPr/>
                    <a:lstStyle/>
                    <a:p>
                      <a:pPr algn="ctr"/>
                      <a:r>
                        <a:rPr lang="en-US" b="1" dirty="0" smtClean="0"/>
                        <a:t>3.97</a:t>
                      </a:r>
                      <a:endParaRPr lang="en-US" b="1" dirty="0"/>
                    </a:p>
                  </a:txBody>
                  <a:tcPr/>
                </a:tc>
                <a:tc>
                  <a:txBody>
                    <a:bodyPr/>
                    <a:lstStyle/>
                    <a:p>
                      <a:pPr algn="ctr"/>
                      <a:r>
                        <a:rPr lang="en-US" b="1" dirty="0" smtClean="0"/>
                        <a:t>1.41</a:t>
                      </a:r>
                      <a:endParaRPr lang="en-US" b="1" dirty="0"/>
                    </a:p>
                  </a:txBody>
                  <a:tcPr/>
                </a:tc>
                <a:extLst>
                  <a:ext uri="{0D108BD9-81ED-4DB2-BD59-A6C34878D82A}">
                    <a16:rowId xmlns="" xmlns:a16="http://schemas.microsoft.com/office/drawing/2014/main" val="10001"/>
                  </a:ext>
                </a:extLst>
              </a:tr>
            </a:tbl>
          </a:graphicData>
        </a:graphic>
      </p:graphicFrame>
      <p:cxnSp>
        <p:nvCxnSpPr>
          <p:cNvPr id="8" name="Straight Arrow Connector 7"/>
          <p:cNvCxnSpPr/>
          <p:nvPr/>
        </p:nvCxnSpPr>
        <p:spPr>
          <a:xfrm flipV="1">
            <a:off x="1737358" y="3213462"/>
            <a:ext cx="0" cy="4702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3169918" y="3209107"/>
            <a:ext cx="0" cy="4702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031964" y="3735977"/>
            <a:ext cx="1371600" cy="523220"/>
          </a:xfrm>
          <a:prstGeom prst="rect">
            <a:avLst/>
          </a:prstGeom>
          <a:noFill/>
        </p:spPr>
        <p:txBody>
          <a:bodyPr wrap="square" rtlCol="0">
            <a:spAutoFit/>
          </a:bodyPr>
          <a:lstStyle/>
          <a:p>
            <a:pPr algn="ctr"/>
            <a:r>
              <a:rPr lang="en-US" sz="1400" dirty="0" smtClean="0"/>
              <a:t>Represents Demand Size</a:t>
            </a:r>
            <a:endParaRPr lang="en-US" sz="1400" dirty="0"/>
          </a:p>
        </p:txBody>
      </p:sp>
      <p:sp>
        <p:nvSpPr>
          <p:cNvPr id="12" name="TextBox 11"/>
          <p:cNvSpPr txBox="1"/>
          <p:nvPr/>
        </p:nvSpPr>
        <p:spPr>
          <a:xfrm>
            <a:off x="2360019" y="3757748"/>
            <a:ext cx="1689464" cy="523220"/>
          </a:xfrm>
          <a:prstGeom prst="rect">
            <a:avLst/>
          </a:prstGeom>
          <a:noFill/>
        </p:spPr>
        <p:txBody>
          <a:bodyPr wrap="square" rtlCol="0">
            <a:spAutoFit/>
          </a:bodyPr>
          <a:lstStyle/>
          <a:p>
            <a:pPr algn="ctr"/>
            <a:r>
              <a:rPr lang="en-US" sz="1400" dirty="0" smtClean="0"/>
              <a:t>Represents Inter-arrival time</a:t>
            </a:r>
            <a:endParaRPr lang="en-US" sz="1400" dirty="0"/>
          </a:p>
        </p:txBody>
      </p:sp>
      <p:sp>
        <p:nvSpPr>
          <p:cNvPr id="15" name="Left Brace 14"/>
          <p:cNvSpPr/>
          <p:nvPr/>
        </p:nvSpPr>
        <p:spPr>
          <a:xfrm>
            <a:off x="3918857" y="2390504"/>
            <a:ext cx="535576" cy="134547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p:cNvSpPr txBox="1"/>
          <p:nvPr/>
        </p:nvSpPr>
        <p:spPr>
          <a:xfrm>
            <a:off x="4545872" y="2769325"/>
            <a:ext cx="5460274" cy="646331"/>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US" dirty="0" smtClean="0">
                <a:solidFill>
                  <a:schemeClr val="bg1"/>
                </a:solidFill>
              </a:rPr>
              <a:t>In the next 1.4 days we are likely to get demand for 3.9 units of the forecasted product.</a:t>
            </a:r>
            <a:endParaRPr lang="en-US" dirty="0">
              <a:solidFill>
                <a:schemeClr val="bg1"/>
              </a:solidFill>
            </a:endParaRPr>
          </a:p>
        </p:txBody>
      </p:sp>
      <p:sp>
        <p:nvSpPr>
          <p:cNvPr id="18" name="TextBox 17"/>
          <p:cNvSpPr txBox="1"/>
          <p:nvPr/>
        </p:nvSpPr>
        <p:spPr>
          <a:xfrm>
            <a:off x="1005838" y="4480561"/>
            <a:ext cx="10489475" cy="615553"/>
          </a:xfrm>
          <a:prstGeom prst="rect">
            <a:avLst/>
          </a:prstGeom>
          <a:noFill/>
        </p:spPr>
        <p:txBody>
          <a:bodyPr wrap="square" rtlCol="0">
            <a:spAutoFit/>
          </a:bodyPr>
          <a:lstStyle/>
          <a:p>
            <a:r>
              <a:rPr lang="en-US" sz="1600" dirty="0" smtClean="0"/>
              <a:t>Assuming we are forecasting for next 5 days, below will be the output for average demand for these 5 days.</a:t>
            </a:r>
          </a:p>
          <a:p>
            <a:r>
              <a:rPr lang="en-US" dirty="0" smtClean="0"/>
              <a:t> </a:t>
            </a:r>
            <a:endParaRPr lang="en-US" dirty="0"/>
          </a:p>
        </p:txBody>
      </p:sp>
      <p:sp>
        <p:nvSpPr>
          <p:cNvPr id="19" name="Rectangle 18"/>
          <p:cNvSpPr/>
          <p:nvPr/>
        </p:nvSpPr>
        <p:spPr>
          <a:xfrm>
            <a:off x="409303" y="1634923"/>
            <a:ext cx="6096000" cy="369332"/>
          </a:xfrm>
          <a:prstGeom prst="rect">
            <a:avLst/>
          </a:prstGeom>
        </p:spPr>
        <p:txBody>
          <a:bodyPr>
            <a:spAutoFit/>
          </a:bodyPr>
          <a:lstStyle/>
          <a:p>
            <a:pPr>
              <a:buFont typeface="Arial" pitchFamily="34" charset="0"/>
              <a:buChar char="•"/>
            </a:pPr>
            <a:r>
              <a:rPr lang="en-US" dirty="0" smtClean="0"/>
              <a:t> Sample outputs from </a:t>
            </a:r>
            <a:r>
              <a:rPr lang="en-US" dirty="0" err="1" smtClean="0"/>
              <a:t>Croston</a:t>
            </a:r>
            <a:endParaRPr lang="en-US" dirty="0" smtClean="0"/>
          </a:p>
        </p:txBody>
      </p:sp>
      <p:graphicFrame>
        <p:nvGraphicFramePr>
          <p:cNvPr id="20" name="Table 19"/>
          <p:cNvGraphicFramePr>
            <a:graphicFrameLocks noGrp="1"/>
          </p:cNvGraphicFramePr>
          <p:nvPr/>
        </p:nvGraphicFramePr>
        <p:xfrm>
          <a:off x="1862184" y="5017346"/>
          <a:ext cx="6772365" cy="370840"/>
        </p:xfrm>
        <a:graphic>
          <a:graphicData uri="http://schemas.openxmlformats.org/drawingml/2006/table">
            <a:tbl>
              <a:tblPr bandRow="1">
                <a:tableStyleId>{5C22544A-7EE6-4342-B048-85BDC9FD1C3A}</a:tableStyleId>
              </a:tblPr>
              <a:tblGrid>
                <a:gridCol w="1354473">
                  <a:extLst>
                    <a:ext uri="{9D8B030D-6E8A-4147-A177-3AD203B41FA5}">
                      <a16:colId xmlns="" xmlns:a16="http://schemas.microsoft.com/office/drawing/2014/main" val="20000"/>
                    </a:ext>
                  </a:extLst>
                </a:gridCol>
                <a:gridCol w="1354473">
                  <a:extLst>
                    <a:ext uri="{9D8B030D-6E8A-4147-A177-3AD203B41FA5}">
                      <a16:colId xmlns="" xmlns:a16="http://schemas.microsoft.com/office/drawing/2014/main" val="20001"/>
                    </a:ext>
                  </a:extLst>
                </a:gridCol>
                <a:gridCol w="1354473">
                  <a:extLst>
                    <a:ext uri="{9D8B030D-6E8A-4147-A177-3AD203B41FA5}">
                      <a16:colId xmlns="" xmlns:a16="http://schemas.microsoft.com/office/drawing/2014/main" val="20002"/>
                    </a:ext>
                  </a:extLst>
                </a:gridCol>
                <a:gridCol w="1354473">
                  <a:extLst>
                    <a:ext uri="{9D8B030D-6E8A-4147-A177-3AD203B41FA5}">
                      <a16:colId xmlns="" xmlns:a16="http://schemas.microsoft.com/office/drawing/2014/main" val="20003"/>
                    </a:ext>
                  </a:extLst>
                </a:gridCol>
                <a:gridCol w="1354473">
                  <a:extLst>
                    <a:ext uri="{9D8B030D-6E8A-4147-A177-3AD203B41FA5}">
                      <a16:colId xmlns="" xmlns:a16="http://schemas.microsoft.com/office/drawing/2014/main" val="20004"/>
                    </a:ext>
                  </a:extLst>
                </a:gridCol>
              </a:tblGrid>
              <a:tr h="370840">
                <a:tc>
                  <a:txBody>
                    <a:bodyPr/>
                    <a:lstStyle/>
                    <a:p>
                      <a:pPr algn="ctr"/>
                      <a:r>
                        <a:rPr lang="en-US" b="1" dirty="0" smtClean="0"/>
                        <a:t>2.81</a:t>
                      </a:r>
                      <a:endParaRPr lang="en-US" b="1" dirty="0"/>
                    </a:p>
                  </a:txBody>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b="1" dirty="0" smtClean="0"/>
                        <a:t>2.81</a:t>
                      </a:r>
                    </a:p>
                  </a:txBody>
                  <a:tcPr/>
                </a:tc>
                <a:tc>
                  <a:txBody>
                    <a:bodyPr/>
                    <a:lstStyle/>
                    <a:p>
                      <a:pPr algn="ctr"/>
                      <a:r>
                        <a:rPr lang="en-US" b="1" dirty="0" smtClean="0"/>
                        <a:t>2.81</a:t>
                      </a:r>
                      <a:endParaRPr lang="en-US" b="1" dirty="0"/>
                    </a:p>
                  </a:txBody>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b="1" dirty="0" smtClean="0"/>
                        <a:t>2.81</a:t>
                      </a:r>
                    </a:p>
                  </a:txBody>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b="1" dirty="0" smtClean="0"/>
                        <a:t>2.81</a:t>
                      </a:r>
                    </a:p>
                  </a:txBody>
                  <a:tcPr/>
                </a:tc>
                <a:extLst>
                  <a:ext uri="{0D108BD9-81ED-4DB2-BD59-A6C34878D82A}">
                    <a16:rowId xmlns="" xmlns:a16="http://schemas.microsoft.com/office/drawing/2014/main" val="10000"/>
                  </a:ext>
                </a:extLst>
              </a:tr>
            </a:tbl>
          </a:graphicData>
        </a:graphic>
      </p:graphicFrame>
      <p:cxnSp>
        <p:nvCxnSpPr>
          <p:cNvPr id="22" name="Straight Arrow Connector 21"/>
          <p:cNvCxnSpPr/>
          <p:nvPr/>
        </p:nvCxnSpPr>
        <p:spPr>
          <a:xfrm>
            <a:off x="8177350" y="5185955"/>
            <a:ext cx="84908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8974738" y="5033946"/>
            <a:ext cx="982961" cy="307777"/>
          </a:xfrm>
          <a:prstGeom prst="rect">
            <a:avLst/>
          </a:prstGeom>
        </p:spPr>
        <p:txBody>
          <a:bodyPr wrap="none">
            <a:spAutoFit/>
          </a:bodyPr>
          <a:lstStyle/>
          <a:p>
            <a:pPr algn="ctr"/>
            <a:r>
              <a:rPr lang="en-US" sz="1400" b="1" dirty="0" smtClean="0"/>
              <a:t>3.97 / 1.41</a:t>
            </a:r>
            <a:endParaRPr lang="en-US" sz="1400" b="1" dirty="0"/>
          </a:p>
        </p:txBody>
      </p:sp>
      <p:sp>
        <p:nvSpPr>
          <p:cNvPr id="26" name="Left Brace 25"/>
          <p:cNvSpPr/>
          <p:nvPr/>
        </p:nvSpPr>
        <p:spPr>
          <a:xfrm rot="5400000">
            <a:off x="5074917" y="1809211"/>
            <a:ext cx="574769" cy="785077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p:cNvSpPr txBox="1"/>
          <p:nvPr/>
        </p:nvSpPr>
        <p:spPr>
          <a:xfrm>
            <a:off x="1724297" y="5978433"/>
            <a:ext cx="7367452"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dirty="0" smtClean="0"/>
              <a:t>For next 5 days, we are likely to get demand for 14 (2.81 * 5) products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itchFamily="34" charset="0"/>
              <a:buChar char="•"/>
            </a:pPr>
            <a:r>
              <a:rPr lang="en-US" dirty="0" smtClean="0">
                <a:solidFill>
                  <a:schemeClr val="tx1"/>
                </a:solidFill>
              </a:rPr>
              <a:t>Several variations to the original </a:t>
            </a:r>
            <a:r>
              <a:rPr lang="en-US" dirty="0" err="1" smtClean="0">
                <a:solidFill>
                  <a:schemeClr val="tx1"/>
                </a:solidFill>
              </a:rPr>
              <a:t>Croston</a:t>
            </a:r>
            <a:r>
              <a:rPr lang="en-US" dirty="0" smtClean="0">
                <a:solidFill>
                  <a:schemeClr val="tx1"/>
                </a:solidFill>
              </a:rPr>
              <a:t> method exists which can be evaluated for a given intermittent data.</a:t>
            </a:r>
          </a:p>
          <a:p>
            <a:pPr lvl="1">
              <a:lnSpc>
                <a:spcPct val="150000"/>
              </a:lnSpc>
              <a:buFont typeface="Wingdings" pitchFamily="2" charset="2"/>
              <a:buChar char="ü"/>
            </a:pPr>
            <a:r>
              <a:rPr lang="en-US" sz="1800" b="1" dirty="0" err="1" smtClean="0"/>
              <a:t>Syntetos-Boylan</a:t>
            </a:r>
            <a:r>
              <a:rPr lang="en-US" sz="1800" b="1" dirty="0" smtClean="0"/>
              <a:t> approximation (SBA) </a:t>
            </a:r>
            <a:r>
              <a:rPr lang="en-US" sz="1800" dirty="0" smtClean="0">
                <a:hlinkClick r:id="rId2" action="ppaction://hlinksldjump"/>
              </a:rPr>
              <a:t>[1]</a:t>
            </a:r>
            <a:endParaRPr lang="en-US" sz="1800" dirty="0" smtClean="0"/>
          </a:p>
          <a:p>
            <a:pPr lvl="1">
              <a:lnSpc>
                <a:spcPct val="150000"/>
              </a:lnSpc>
              <a:buFont typeface="Wingdings" pitchFamily="2" charset="2"/>
              <a:buChar char="ü"/>
            </a:pPr>
            <a:r>
              <a:rPr lang="en-US" sz="1800" b="1" dirty="0" smtClean="0"/>
              <a:t>Shale-</a:t>
            </a:r>
            <a:r>
              <a:rPr lang="en-US" sz="1800" b="1" dirty="0" err="1" smtClean="0"/>
              <a:t>Boylan</a:t>
            </a:r>
            <a:r>
              <a:rPr lang="en-US" sz="1800" b="1" dirty="0" smtClean="0"/>
              <a:t>-Johnston (SBJ) </a:t>
            </a:r>
            <a:r>
              <a:rPr lang="en-US" sz="1800" dirty="0" smtClean="0">
                <a:hlinkClick r:id="rId2" action="ppaction://hlinksldjump"/>
              </a:rPr>
              <a:t>[2]</a:t>
            </a:r>
            <a:endParaRPr lang="en-US" sz="1800" dirty="0" smtClean="0"/>
          </a:p>
          <a:p>
            <a:pPr lvl="1">
              <a:lnSpc>
                <a:spcPct val="150000"/>
              </a:lnSpc>
              <a:buFont typeface="Wingdings" pitchFamily="2" charset="2"/>
              <a:buChar char="ü"/>
            </a:pPr>
            <a:r>
              <a:rPr lang="en-US" sz="1800" b="1" dirty="0" err="1" smtClean="0"/>
              <a:t>Teunter</a:t>
            </a:r>
            <a:r>
              <a:rPr lang="en-US" sz="1800" b="1" dirty="0" smtClean="0"/>
              <a:t>, </a:t>
            </a:r>
            <a:r>
              <a:rPr lang="en-IN" sz="1800" b="1" dirty="0" err="1" smtClean="0"/>
              <a:t>Syntetos</a:t>
            </a:r>
            <a:r>
              <a:rPr lang="en-IN" sz="1800" b="1" dirty="0" smtClean="0"/>
              <a:t> and </a:t>
            </a:r>
            <a:r>
              <a:rPr lang="en-IN" sz="1800" b="1" dirty="0" err="1" smtClean="0"/>
              <a:t>Babai</a:t>
            </a:r>
            <a:r>
              <a:rPr lang="en-IN" sz="1800" b="1" dirty="0" smtClean="0"/>
              <a:t> (TSB) </a:t>
            </a:r>
            <a:r>
              <a:rPr lang="en-IN" sz="1800" dirty="0" smtClean="0">
                <a:hlinkClick r:id="rId2" action="ppaction://hlinksldjump"/>
              </a:rPr>
              <a:t>[3]</a:t>
            </a:r>
            <a:r>
              <a:rPr lang="en-IN" sz="1800" dirty="0" smtClean="0"/>
              <a:t>  </a:t>
            </a:r>
            <a:endParaRPr lang="en-US" sz="1600" dirty="0" smtClean="0"/>
          </a:p>
        </p:txBody>
      </p:sp>
      <p:sp>
        <p:nvSpPr>
          <p:cNvPr id="3" name="Title 2"/>
          <p:cNvSpPr>
            <a:spLocks noGrp="1"/>
          </p:cNvSpPr>
          <p:nvPr>
            <p:ph type="title"/>
          </p:nvPr>
        </p:nvSpPr>
        <p:spPr/>
        <p:txBody>
          <a:bodyPr/>
          <a:lstStyle/>
          <a:p>
            <a:r>
              <a:rPr lang="en-US" dirty="0" err="1" smtClean="0"/>
              <a:t>Croston</a:t>
            </a:r>
            <a:r>
              <a:rPr lang="en-US" dirty="0" smtClean="0"/>
              <a:t> Variations</a:t>
            </a:r>
            <a:endParaRPr lang="en-US" dirty="0"/>
          </a:p>
        </p:txBody>
      </p:sp>
      <p:sp>
        <p:nvSpPr>
          <p:cNvPr id="4" name="Right Brace 3"/>
          <p:cNvSpPr/>
          <p:nvPr/>
        </p:nvSpPr>
        <p:spPr>
          <a:xfrm>
            <a:off x="5982789" y="2377440"/>
            <a:ext cx="143691" cy="87521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6387737" y="2364377"/>
            <a:ext cx="4767943" cy="646331"/>
          </a:xfrm>
          <a:prstGeom prst="rect">
            <a:avLst/>
          </a:prstGeom>
          <a:noFill/>
        </p:spPr>
        <p:txBody>
          <a:bodyPr wrap="square" rtlCol="0">
            <a:spAutoFit/>
          </a:bodyPr>
          <a:lstStyle/>
          <a:p>
            <a:r>
              <a:rPr lang="en-US" i="1" dirty="0" smtClean="0"/>
              <a:t>Claims to remove biases associated with original </a:t>
            </a:r>
            <a:r>
              <a:rPr lang="en-US" i="1" dirty="0" err="1" smtClean="0"/>
              <a:t>Croston</a:t>
            </a:r>
            <a:r>
              <a:rPr lang="en-US" i="1" dirty="0" smtClean="0"/>
              <a:t> method. </a:t>
            </a:r>
          </a:p>
        </p:txBody>
      </p:sp>
      <p:sp>
        <p:nvSpPr>
          <p:cNvPr id="8" name="TextBox 7"/>
          <p:cNvSpPr txBox="1"/>
          <p:nvPr/>
        </p:nvSpPr>
        <p:spPr>
          <a:xfrm>
            <a:off x="6426925" y="3291840"/>
            <a:ext cx="4323805" cy="923330"/>
          </a:xfrm>
          <a:prstGeom prst="rect">
            <a:avLst/>
          </a:prstGeom>
          <a:noFill/>
        </p:spPr>
        <p:txBody>
          <a:bodyPr wrap="square" rtlCol="0">
            <a:spAutoFit/>
          </a:bodyPr>
          <a:lstStyle/>
          <a:p>
            <a:pPr marL="0" lvl="1"/>
            <a:r>
              <a:rPr lang="en-IN" i="1" dirty="0" smtClean="0"/>
              <a:t>Useful for products for which are nearing end of their life cycle.</a:t>
            </a:r>
            <a:endParaRPr lang="en-US" i="1" dirty="0" smtClean="0"/>
          </a:p>
          <a:p>
            <a:endParaRPr lang="en-US" dirty="0"/>
          </a:p>
        </p:txBody>
      </p:sp>
      <p:sp>
        <p:nvSpPr>
          <p:cNvPr id="9" name="Right Brace 8"/>
          <p:cNvSpPr/>
          <p:nvPr/>
        </p:nvSpPr>
        <p:spPr>
          <a:xfrm>
            <a:off x="5969726" y="3331028"/>
            <a:ext cx="143692" cy="52251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Custom 1">
      <a:majorFont>
        <a:latin typeface="Microsoft YaHei Light"/>
        <a:ea typeface=""/>
        <a:cs typeface=""/>
      </a:majorFont>
      <a:minorFont>
        <a:latin typeface="Microsoft YaHe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TDT Corporate Template (Widescreen).potx" id="{FD3D749F-185D-4B94-B008-7ABF6E53DDA3}" vid="{B0B72205-C585-4E5F-A3B8-64346CB718BA}"/>
    </a:ext>
  </a:extLst>
</a:theme>
</file>

<file path=docProps/app.xml><?xml version="1.0" encoding="utf-8"?>
<Properties xmlns="http://schemas.openxmlformats.org/officeDocument/2006/extended-properties" xmlns:vt="http://schemas.openxmlformats.org/officeDocument/2006/docPropsVTypes">
  <Template/>
  <TotalTime>12443</TotalTime>
  <Words>1821</Words>
  <Application>Microsoft Office PowerPoint</Application>
  <PresentationFormat>Custom</PresentationFormat>
  <Paragraphs>409</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1_Office Theme</vt:lpstr>
      <vt:lpstr>Slide 1</vt:lpstr>
      <vt:lpstr>About Me</vt:lpstr>
      <vt:lpstr>What will we learn today </vt:lpstr>
      <vt:lpstr>What is Intermittent Demand?</vt:lpstr>
      <vt:lpstr>Difficulties with Traditional Forecasting For Intermittent data</vt:lpstr>
      <vt:lpstr>Methods – Forecasting Intermittent Demand</vt:lpstr>
      <vt:lpstr>Croston Method</vt:lpstr>
      <vt:lpstr>Interpreting Croston Results</vt:lpstr>
      <vt:lpstr>Croston Variations</vt:lpstr>
      <vt:lpstr>Comparative Analysis on Real World Data</vt:lpstr>
      <vt:lpstr>About the Data</vt:lpstr>
      <vt:lpstr>Evaluating Croston Method</vt:lpstr>
      <vt:lpstr>Rolling Forecast Example</vt:lpstr>
      <vt:lpstr>How did Croston Performed?</vt:lpstr>
      <vt:lpstr>How did Croston Performed?</vt:lpstr>
      <vt:lpstr>How did Croston Performed?</vt:lpstr>
      <vt:lpstr>Impact of Demand Forecasting</vt:lpstr>
      <vt:lpstr>Demo on R</vt:lpstr>
      <vt:lpstr>Applying Croston Method</vt:lpstr>
      <vt:lpstr>Sample Croston Output from SKU3 </vt:lpstr>
      <vt:lpstr>Rolling Forecast Finding Optimal Parameters</vt:lpstr>
      <vt:lpstr>Rolling Forecast Applying Croston Method</vt:lpstr>
      <vt:lpstr>Rolling Forecast Comparing Various Methods</vt:lpstr>
      <vt:lpstr>Try it Yourself</vt:lpstr>
      <vt:lpstr>Key Takeaways</vt:lpstr>
      <vt:lpstr>References</vt:lpstr>
      <vt:lpstr>Thank You</vt:lpstr>
      <vt:lpstr>Croston Variations Detail - Additional</vt:lpstr>
      <vt:lpstr>Croston Method Issues - Additional</vt:lpstr>
      <vt:lpstr>Model Based Methods - Additional</vt:lpstr>
      <vt:lpstr>Alternative Methods - Additional</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Rajesh Sampathkumar</dc:creator>
  <cp:lastModifiedBy>Prateek Nagaria</cp:lastModifiedBy>
  <cp:revision>314</cp:revision>
  <dcterms:created xsi:type="dcterms:W3CDTF">2017-06-02T04:06:43Z</dcterms:created>
  <dcterms:modified xsi:type="dcterms:W3CDTF">2017-12-07T07:15:47Z</dcterms:modified>
</cp:coreProperties>
</file>