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97" r:id="rId3"/>
    <p:sldId id="298" r:id="rId4"/>
    <p:sldId id="304" r:id="rId5"/>
    <p:sldId id="299" r:id="rId6"/>
    <p:sldId id="301" r:id="rId7"/>
    <p:sldId id="302" r:id="rId8"/>
    <p:sldId id="305" r:id="rId9"/>
    <p:sldId id="30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5226" autoAdjust="0"/>
  </p:normalViewPr>
  <p:slideViewPr>
    <p:cSldViewPr snapToGrid="0">
      <p:cViewPr varScale="1">
        <p:scale>
          <a:sx n="78" d="100"/>
          <a:sy n="78" d="100"/>
        </p:scale>
        <p:origin x="6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E11A2-FEC7-4C80-A634-1AC23A7E8988}" type="datetimeFigureOut">
              <a:rPr lang="es-419" smtClean="0"/>
              <a:t>28/10/2022</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3D3DC-14A1-4CB4-9D90-BDD0AC4CC93B}" type="slidenum">
              <a:rPr lang="es-419" smtClean="0"/>
              <a:t>‹#›</a:t>
            </a:fld>
            <a:endParaRPr lang="es-419"/>
          </a:p>
        </p:txBody>
      </p:sp>
    </p:spTree>
    <p:extLst>
      <p:ext uri="{BB962C8B-B14F-4D97-AF65-F5344CB8AC3E}">
        <p14:creationId xmlns:p14="http://schemas.microsoft.com/office/powerpoint/2010/main" val="3191479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5C5F82D-0259-45AD-9662-CBB4BDEF3858}" type="datetime1">
              <a:rPr lang="es-419" smtClean="0"/>
              <a:t>28/10/2022</a:t>
            </a:fld>
            <a:endParaRPr lang="es-419"/>
          </a:p>
        </p:txBody>
      </p:sp>
      <p:sp>
        <p:nvSpPr>
          <p:cNvPr id="5" name="Footer Placeholder 4"/>
          <p:cNvSpPr>
            <a:spLocks noGrp="1"/>
          </p:cNvSpPr>
          <p:nvPr>
            <p:ph type="ftr" sz="quarter" idx="11"/>
          </p:nvPr>
        </p:nvSpPr>
        <p:spPr/>
        <p:txBody>
          <a:bodyPr/>
          <a:lstStyle/>
          <a:p>
            <a:r>
              <a:rPr lang="es-ES"/>
              <a:t>CONTROL AUTOMÁTICO EDUCACIÓN-  Sergio Andres Castaño Giraldo</a:t>
            </a:r>
            <a:endParaRPr lang="es-419"/>
          </a:p>
        </p:txBody>
      </p:sp>
      <p:sp>
        <p:nvSpPr>
          <p:cNvPr id="6" name="Slide Number Placeholder 5"/>
          <p:cNvSpPr>
            <a:spLocks noGrp="1"/>
          </p:cNvSpPr>
          <p:nvPr>
            <p:ph type="sldNum" sz="quarter" idx="12"/>
          </p:nvPr>
        </p:nvSpPr>
        <p:spPr/>
        <p:txBody>
          <a:bodyPr/>
          <a:lstStyle/>
          <a:p>
            <a:fld id="{F5FDFE31-7387-4941-903E-5E1BCA1B71A9}" type="slidenum">
              <a:rPr lang="es-419" smtClean="0"/>
              <a:t>‹#›</a:t>
            </a:fld>
            <a:endParaRPr lang="es-419"/>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88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9BC165-B0D0-4FF0-9578-57D2EC7848B8}" type="datetime1">
              <a:rPr lang="es-419" smtClean="0"/>
              <a:t>28/10/2022</a:t>
            </a:fld>
            <a:endParaRPr lang="es-419"/>
          </a:p>
        </p:txBody>
      </p:sp>
      <p:sp>
        <p:nvSpPr>
          <p:cNvPr id="5" name="Footer Placeholder 4"/>
          <p:cNvSpPr>
            <a:spLocks noGrp="1"/>
          </p:cNvSpPr>
          <p:nvPr>
            <p:ph type="ftr" sz="quarter" idx="11"/>
          </p:nvPr>
        </p:nvSpPr>
        <p:spPr/>
        <p:txBody>
          <a:bodyPr/>
          <a:lstStyle/>
          <a:p>
            <a:r>
              <a:rPr lang="es-ES"/>
              <a:t>CONTROL AUTOMÁTICO EDUCACIÓN-  Sergio Andres Castaño Giraldo</a:t>
            </a:r>
            <a:endParaRPr lang="es-419"/>
          </a:p>
        </p:txBody>
      </p:sp>
      <p:sp>
        <p:nvSpPr>
          <p:cNvPr id="6" name="Slide Number Placeholder 5"/>
          <p:cNvSpPr>
            <a:spLocks noGrp="1"/>
          </p:cNvSpPr>
          <p:nvPr>
            <p:ph type="sldNum" sz="quarter" idx="12"/>
          </p:nvPr>
        </p:nvSpPr>
        <p:spPr/>
        <p:txBody>
          <a:bodyPr/>
          <a:lstStyle/>
          <a:p>
            <a:fld id="{F5FDFE31-7387-4941-903E-5E1BCA1B71A9}" type="slidenum">
              <a:rPr lang="es-419" smtClean="0"/>
              <a:t>‹#›</a:t>
            </a:fld>
            <a:endParaRPr lang="es-419"/>
          </a:p>
        </p:txBody>
      </p:sp>
    </p:spTree>
    <p:extLst>
      <p:ext uri="{BB962C8B-B14F-4D97-AF65-F5344CB8AC3E}">
        <p14:creationId xmlns:p14="http://schemas.microsoft.com/office/powerpoint/2010/main" val="154069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951676A-43C0-460A-B1A6-0A2B7320BB9C}" type="datetime1">
              <a:rPr lang="es-419" smtClean="0"/>
              <a:t>28/10/2022</a:t>
            </a:fld>
            <a:endParaRPr lang="es-419"/>
          </a:p>
        </p:txBody>
      </p:sp>
      <p:sp>
        <p:nvSpPr>
          <p:cNvPr id="5" name="Footer Placeholder 4"/>
          <p:cNvSpPr>
            <a:spLocks noGrp="1"/>
          </p:cNvSpPr>
          <p:nvPr>
            <p:ph type="ftr" sz="quarter" idx="11"/>
          </p:nvPr>
        </p:nvSpPr>
        <p:spPr/>
        <p:txBody>
          <a:bodyPr/>
          <a:lstStyle/>
          <a:p>
            <a:r>
              <a:rPr lang="es-ES"/>
              <a:t>CONTROL AUTOMÁTICO EDUCACIÓN-  Sergio Andres Castaño Giraldo</a:t>
            </a:r>
            <a:endParaRPr lang="es-419"/>
          </a:p>
        </p:txBody>
      </p:sp>
      <p:sp>
        <p:nvSpPr>
          <p:cNvPr id="6" name="Slide Number Placeholder 5"/>
          <p:cNvSpPr>
            <a:spLocks noGrp="1"/>
          </p:cNvSpPr>
          <p:nvPr>
            <p:ph type="sldNum" sz="quarter" idx="12"/>
          </p:nvPr>
        </p:nvSpPr>
        <p:spPr/>
        <p:txBody>
          <a:bodyPr/>
          <a:lstStyle/>
          <a:p>
            <a:fld id="{F5FDFE31-7387-4941-903E-5E1BCA1B71A9}" type="slidenum">
              <a:rPr lang="es-419" smtClean="0"/>
              <a:t>‹#›</a:t>
            </a:fld>
            <a:endParaRPr lang="es-419"/>
          </a:p>
        </p:txBody>
      </p:sp>
    </p:spTree>
    <p:extLst>
      <p:ext uri="{BB962C8B-B14F-4D97-AF65-F5344CB8AC3E}">
        <p14:creationId xmlns:p14="http://schemas.microsoft.com/office/powerpoint/2010/main" val="414015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C9EE8E-D96D-4CA8-B2F8-DEC553773554}" type="datetime1">
              <a:rPr lang="es-419" smtClean="0"/>
              <a:t>28/10/2022</a:t>
            </a:fld>
            <a:endParaRPr lang="es-419"/>
          </a:p>
        </p:txBody>
      </p:sp>
      <p:sp>
        <p:nvSpPr>
          <p:cNvPr id="5" name="Footer Placeholder 4"/>
          <p:cNvSpPr>
            <a:spLocks noGrp="1"/>
          </p:cNvSpPr>
          <p:nvPr>
            <p:ph type="ftr" sz="quarter" idx="11"/>
          </p:nvPr>
        </p:nvSpPr>
        <p:spPr/>
        <p:txBody>
          <a:bodyPr/>
          <a:lstStyle/>
          <a:p>
            <a:r>
              <a:rPr lang="es-ES"/>
              <a:t>CONTROL AUTOMÁTICO EDUCACIÓN-  Sergio Andres Castaño Giraldo</a:t>
            </a:r>
            <a:endParaRPr lang="es-419"/>
          </a:p>
        </p:txBody>
      </p:sp>
      <p:sp>
        <p:nvSpPr>
          <p:cNvPr id="6" name="Slide Number Placeholder 5"/>
          <p:cNvSpPr>
            <a:spLocks noGrp="1"/>
          </p:cNvSpPr>
          <p:nvPr>
            <p:ph type="sldNum" sz="quarter" idx="12"/>
          </p:nvPr>
        </p:nvSpPr>
        <p:spPr/>
        <p:txBody>
          <a:bodyPr/>
          <a:lstStyle/>
          <a:p>
            <a:fld id="{F5FDFE31-7387-4941-903E-5E1BCA1B71A9}" type="slidenum">
              <a:rPr lang="es-419" smtClean="0"/>
              <a:t>‹#›</a:t>
            </a:fld>
            <a:endParaRPr lang="es-419"/>
          </a:p>
        </p:txBody>
      </p:sp>
    </p:spTree>
    <p:extLst>
      <p:ext uri="{BB962C8B-B14F-4D97-AF65-F5344CB8AC3E}">
        <p14:creationId xmlns:p14="http://schemas.microsoft.com/office/powerpoint/2010/main" val="64652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9426922-C7AC-476A-9EEE-DE0EA87881D2}" type="datetime1">
              <a:rPr lang="es-419" smtClean="0"/>
              <a:t>28/10/2022</a:t>
            </a:fld>
            <a:endParaRPr lang="es-419"/>
          </a:p>
        </p:txBody>
      </p:sp>
      <p:sp>
        <p:nvSpPr>
          <p:cNvPr id="5" name="Footer Placeholder 4"/>
          <p:cNvSpPr>
            <a:spLocks noGrp="1"/>
          </p:cNvSpPr>
          <p:nvPr>
            <p:ph type="ftr" sz="quarter" idx="11"/>
          </p:nvPr>
        </p:nvSpPr>
        <p:spPr/>
        <p:txBody>
          <a:bodyPr/>
          <a:lstStyle/>
          <a:p>
            <a:r>
              <a:rPr lang="es-ES"/>
              <a:t>CONTROL AUTOMÁTICO EDUCACIÓN-  Sergio Andres Castaño Giraldo</a:t>
            </a:r>
            <a:endParaRPr lang="es-419"/>
          </a:p>
        </p:txBody>
      </p:sp>
      <p:sp>
        <p:nvSpPr>
          <p:cNvPr id="6" name="Slide Number Placeholder 5"/>
          <p:cNvSpPr>
            <a:spLocks noGrp="1"/>
          </p:cNvSpPr>
          <p:nvPr>
            <p:ph type="sldNum" sz="quarter" idx="12"/>
          </p:nvPr>
        </p:nvSpPr>
        <p:spPr/>
        <p:txBody>
          <a:bodyPr/>
          <a:lstStyle/>
          <a:p>
            <a:fld id="{F5FDFE31-7387-4941-903E-5E1BCA1B71A9}" type="slidenum">
              <a:rPr lang="es-419" smtClean="0"/>
              <a:t>‹#›</a:t>
            </a:fld>
            <a:endParaRPr lang="es-419"/>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630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A639412-6107-46BF-8F48-4B116A1A1412}" type="datetime1">
              <a:rPr lang="es-419" smtClean="0"/>
              <a:t>28/10/2022</a:t>
            </a:fld>
            <a:endParaRPr lang="es-419"/>
          </a:p>
        </p:txBody>
      </p:sp>
      <p:sp>
        <p:nvSpPr>
          <p:cNvPr id="6" name="Footer Placeholder 5"/>
          <p:cNvSpPr>
            <a:spLocks noGrp="1"/>
          </p:cNvSpPr>
          <p:nvPr>
            <p:ph type="ftr" sz="quarter" idx="11"/>
          </p:nvPr>
        </p:nvSpPr>
        <p:spPr/>
        <p:txBody>
          <a:bodyPr/>
          <a:lstStyle/>
          <a:p>
            <a:r>
              <a:rPr lang="es-ES"/>
              <a:t>CONTROL AUTOMÁTICO EDUCACIÓN-  Sergio Andres Castaño Giraldo</a:t>
            </a:r>
            <a:endParaRPr lang="es-419"/>
          </a:p>
        </p:txBody>
      </p:sp>
      <p:sp>
        <p:nvSpPr>
          <p:cNvPr id="7" name="Slide Number Placeholder 6"/>
          <p:cNvSpPr>
            <a:spLocks noGrp="1"/>
          </p:cNvSpPr>
          <p:nvPr>
            <p:ph type="sldNum" sz="quarter" idx="12"/>
          </p:nvPr>
        </p:nvSpPr>
        <p:spPr/>
        <p:txBody>
          <a:bodyPr/>
          <a:lstStyle/>
          <a:p>
            <a:fld id="{F5FDFE31-7387-4941-903E-5E1BCA1B71A9}" type="slidenum">
              <a:rPr lang="es-419" smtClean="0"/>
              <a:t>‹#›</a:t>
            </a:fld>
            <a:endParaRPr lang="es-419"/>
          </a:p>
        </p:txBody>
      </p:sp>
    </p:spTree>
    <p:extLst>
      <p:ext uri="{BB962C8B-B14F-4D97-AF65-F5344CB8AC3E}">
        <p14:creationId xmlns:p14="http://schemas.microsoft.com/office/powerpoint/2010/main" val="2107855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156D31-C727-427E-ABC1-54A50DFD1F2C}" type="datetime1">
              <a:rPr lang="es-419" smtClean="0"/>
              <a:t>28/10/2022</a:t>
            </a:fld>
            <a:endParaRPr lang="es-419"/>
          </a:p>
        </p:txBody>
      </p:sp>
      <p:sp>
        <p:nvSpPr>
          <p:cNvPr id="8" name="Footer Placeholder 7"/>
          <p:cNvSpPr>
            <a:spLocks noGrp="1"/>
          </p:cNvSpPr>
          <p:nvPr>
            <p:ph type="ftr" sz="quarter" idx="11"/>
          </p:nvPr>
        </p:nvSpPr>
        <p:spPr/>
        <p:txBody>
          <a:bodyPr/>
          <a:lstStyle/>
          <a:p>
            <a:r>
              <a:rPr lang="es-ES"/>
              <a:t>CONTROL AUTOMÁTICO EDUCACIÓN-  Sergio Andres Castaño Giraldo</a:t>
            </a:r>
            <a:endParaRPr lang="es-419"/>
          </a:p>
        </p:txBody>
      </p:sp>
      <p:sp>
        <p:nvSpPr>
          <p:cNvPr id="9" name="Slide Number Placeholder 8"/>
          <p:cNvSpPr>
            <a:spLocks noGrp="1"/>
          </p:cNvSpPr>
          <p:nvPr>
            <p:ph type="sldNum" sz="quarter" idx="12"/>
          </p:nvPr>
        </p:nvSpPr>
        <p:spPr/>
        <p:txBody>
          <a:bodyPr/>
          <a:lstStyle/>
          <a:p>
            <a:fld id="{F5FDFE31-7387-4941-903E-5E1BCA1B71A9}" type="slidenum">
              <a:rPr lang="es-419" smtClean="0"/>
              <a:t>‹#›</a:t>
            </a:fld>
            <a:endParaRPr lang="es-419"/>
          </a:p>
        </p:txBody>
      </p:sp>
    </p:spTree>
    <p:extLst>
      <p:ext uri="{BB962C8B-B14F-4D97-AF65-F5344CB8AC3E}">
        <p14:creationId xmlns:p14="http://schemas.microsoft.com/office/powerpoint/2010/main" val="6579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F4F1195-DBDA-4D5D-9FB3-9736AE1911EA}" type="datetime1">
              <a:rPr lang="es-419" smtClean="0"/>
              <a:t>28/10/2022</a:t>
            </a:fld>
            <a:endParaRPr lang="es-419"/>
          </a:p>
        </p:txBody>
      </p:sp>
      <p:sp>
        <p:nvSpPr>
          <p:cNvPr id="4" name="Footer Placeholder 3"/>
          <p:cNvSpPr>
            <a:spLocks noGrp="1"/>
          </p:cNvSpPr>
          <p:nvPr>
            <p:ph type="ftr" sz="quarter" idx="11"/>
          </p:nvPr>
        </p:nvSpPr>
        <p:spPr/>
        <p:txBody>
          <a:bodyPr/>
          <a:lstStyle/>
          <a:p>
            <a:r>
              <a:rPr lang="es-ES"/>
              <a:t>CONTROL AUTOMÁTICO EDUCACIÓN-  Sergio Andres Castaño Giraldo</a:t>
            </a:r>
            <a:endParaRPr lang="es-419"/>
          </a:p>
        </p:txBody>
      </p:sp>
      <p:sp>
        <p:nvSpPr>
          <p:cNvPr id="5" name="Slide Number Placeholder 4"/>
          <p:cNvSpPr>
            <a:spLocks noGrp="1"/>
          </p:cNvSpPr>
          <p:nvPr>
            <p:ph type="sldNum" sz="quarter" idx="12"/>
          </p:nvPr>
        </p:nvSpPr>
        <p:spPr/>
        <p:txBody>
          <a:bodyPr/>
          <a:lstStyle/>
          <a:p>
            <a:fld id="{F5FDFE31-7387-4941-903E-5E1BCA1B71A9}" type="slidenum">
              <a:rPr lang="es-419" smtClean="0"/>
              <a:t>‹#›</a:t>
            </a:fld>
            <a:endParaRPr lang="es-419"/>
          </a:p>
        </p:txBody>
      </p:sp>
    </p:spTree>
    <p:extLst>
      <p:ext uri="{BB962C8B-B14F-4D97-AF65-F5344CB8AC3E}">
        <p14:creationId xmlns:p14="http://schemas.microsoft.com/office/powerpoint/2010/main" val="3410387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E0EC13-F21C-4A6B-B00C-BBB175B7D9DD}" type="datetime1">
              <a:rPr lang="es-419" smtClean="0"/>
              <a:t>28/10/2022</a:t>
            </a:fld>
            <a:endParaRPr lang="es-419"/>
          </a:p>
        </p:txBody>
      </p:sp>
      <p:sp>
        <p:nvSpPr>
          <p:cNvPr id="8" name="Footer Placeholder 7"/>
          <p:cNvSpPr>
            <a:spLocks noGrp="1"/>
          </p:cNvSpPr>
          <p:nvPr>
            <p:ph type="ftr" sz="quarter" idx="11"/>
          </p:nvPr>
        </p:nvSpPr>
        <p:spPr/>
        <p:txBody>
          <a:bodyPr/>
          <a:lstStyle>
            <a:lvl1pPr>
              <a:defRPr>
                <a:solidFill>
                  <a:srgbClr val="FFFFFF"/>
                </a:solidFill>
              </a:defRPr>
            </a:lvl1pPr>
          </a:lstStyle>
          <a:p>
            <a:r>
              <a:rPr lang="es-ES"/>
              <a:t>CONTROL AUTOMÁTICO EDUCACIÓN-  Sergio Andres Castaño Giraldo</a:t>
            </a:r>
            <a:endParaRPr lang="es-419"/>
          </a:p>
        </p:txBody>
      </p:sp>
      <p:sp>
        <p:nvSpPr>
          <p:cNvPr id="9" name="Slide Number Placeholder 8"/>
          <p:cNvSpPr>
            <a:spLocks noGrp="1"/>
          </p:cNvSpPr>
          <p:nvPr>
            <p:ph type="sldNum" sz="quarter" idx="12"/>
          </p:nvPr>
        </p:nvSpPr>
        <p:spPr/>
        <p:txBody>
          <a:bodyPr/>
          <a:lstStyle/>
          <a:p>
            <a:fld id="{F5FDFE31-7387-4941-903E-5E1BCA1B71A9}" type="slidenum">
              <a:rPr lang="es-419" smtClean="0"/>
              <a:t>‹#›</a:t>
            </a:fld>
            <a:endParaRPr lang="es-419"/>
          </a:p>
        </p:txBody>
      </p:sp>
    </p:spTree>
    <p:extLst>
      <p:ext uri="{BB962C8B-B14F-4D97-AF65-F5344CB8AC3E}">
        <p14:creationId xmlns:p14="http://schemas.microsoft.com/office/powerpoint/2010/main" val="420543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2359084-E878-42F0-813B-05B6C9E1082C}" type="datetime1">
              <a:rPr lang="es-419" smtClean="0"/>
              <a:t>28/10/2022</a:t>
            </a:fld>
            <a:endParaRPr lang="es-419"/>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s-ES"/>
              <a:t>CONTROL AUTOMÁTICO EDUCACIÓN-  Sergio Andres Castaño Giraldo</a:t>
            </a:r>
            <a:endParaRPr lang="es-419"/>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FDFE31-7387-4941-903E-5E1BCA1B71A9}" type="slidenum">
              <a:rPr lang="es-419" smtClean="0"/>
              <a:t>‹#›</a:t>
            </a:fld>
            <a:endParaRPr lang="es-419"/>
          </a:p>
        </p:txBody>
      </p:sp>
    </p:spTree>
    <p:extLst>
      <p:ext uri="{BB962C8B-B14F-4D97-AF65-F5344CB8AC3E}">
        <p14:creationId xmlns:p14="http://schemas.microsoft.com/office/powerpoint/2010/main" val="326241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1479213-DF80-47CD-A83F-CC32073C7BBD}" type="datetime1">
              <a:rPr lang="es-419" smtClean="0"/>
              <a:t>28/10/2022</a:t>
            </a:fld>
            <a:endParaRPr lang="es-419"/>
          </a:p>
        </p:txBody>
      </p:sp>
      <p:sp>
        <p:nvSpPr>
          <p:cNvPr id="6" name="Footer Placeholder 5"/>
          <p:cNvSpPr>
            <a:spLocks noGrp="1"/>
          </p:cNvSpPr>
          <p:nvPr>
            <p:ph type="ftr" sz="quarter" idx="11"/>
          </p:nvPr>
        </p:nvSpPr>
        <p:spPr/>
        <p:txBody>
          <a:bodyPr/>
          <a:lstStyle/>
          <a:p>
            <a:r>
              <a:rPr lang="es-ES"/>
              <a:t>CONTROL AUTOMÁTICO EDUCACIÓN-  Sergio Andres Castaño Giraldo</a:t>
            </a:r>
            <a:endParaRPr lang="es-419"/>
          </a:p>
        </p:txBody>
      </p:sp>
      <p:sp>
        <p:nvSpPr>
          <p:cNvPr id="7" name="Slide Number Placeholder 6"/>
          <p:cNvSpPr>
            <a:spLocks noGrp="1"/>
          </p:cNvSpPr>
          <p:nvPr>
            <p:ph type="sldNum" sz="quarter" idx="12"/>
          </p:nvPr>
        </p:nvSpPr>
        <p:spPr/>
        <p:txBody>
          <a:bodyPr/>
          <a:lstStyle/>
          <a:p>
            <a:fld id="{F5FDFE31-7387-4941-903E-5E1BCA1B71A9}" type="slidenum">
              <a:rPr lang="es-419" smtClean="0"/>
              <a:t>‹#›</a:t>
            </a:fld>
            <a:endParaRPr lang="es-419"/>
          </a:p>
        </p:txBody>
      </p:sp>
    </p:spTree>
    <p:extLst>
      <p:ext uri="{BB962C8B-B14F-4D97-AF65-F5344CB8AC3E}">
        <p14:creationId xmlns:p14="http://schemas.microsoft.com/office/powerpoint/2010/main" val="2915584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4F33996-A693-40CE-805B-D0B3FC15048B}" type="datetime1">
              <a:rPr lang="es-419" smtClean="0"/>
              <a:t>28/10/2022</a:t>
            </a:fld>
            <a:endParaRPr lang="es-419"/>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s-ES"/>
              <a:t>CONTROL AUTOMÁTICO EDUCACIÓN-  Sergio Andres Castaño Giraldo</a:t>
            </a:r>
            <a:endParaRPr lang="es-419"/>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FDFE31-7387-4941-903E-5E1BCA1B71A9}" type="slidenum">
              <a:rPr lang="es-419" smtClean="0"/>
              <a:t>‹#›</a:t>
            </a:fld>
            <a:endParaRPr lang="es-419"/>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015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jpeg"/><Relationship Id="rId7"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15F529-944C-49B5-9376-A23A1DD15A1A}"/>
              </a:ext>
            </a:extLst>
          </p:cNvPr>
          <p:cNvSpPr>
            <a:spLocks noGrp="1"/>
          </p:cNvSpPr>
          <p:nvPr>
            <p:ph type="ctrTitle"/>
          </p:nvPr>
        </p:nvSpPr>
        <p:spPr/>
        <p:txBody>
          <a:bodyPr/>
          <a:lstStyle/>
          <a:p>
            <a:pPr algn="ctr"/>
            <a:r>
              <a:rPr lang="es-ES" b="1" dirty="0">
                <a:solidFill>
                  <a:srgbClr val="FF0000"/>
                </a:solidFill>
              </a:rPr>
              <a:t>Diagrama de Bode</a:t>
            </a:r>
            <a:endParaRPr lang="pt-BR" b="1" dirty="0">
              <a:solidFill>
                <a:srgbClr val="7030A0"/>
              </a:solidFill>
            </a:endParaRPr>
          </a:p>
        </p:txBody>
      </p:sp>
      <p:sp>
        <p:nvSpPr>
          <p:cNvPr id="3" name="Subtítulo 2">
            <a:extLst>
              <a:ext uri="{FF2B5EF4-FFF2-40B4-BE49-F238E27FC236}">
                <a16:creationId xmlns:a16="http://schemas.microsoft.com/office/drawing/2014/main" id="{00AFD039-6C58-4BCD-A30B-0F20763E088B}"/>
              </a:ext>
            </a:extLst>
          </p:cNvPr>
          <p:cNvSpPr>
            <a:spLocks noGrp="1"/>
          </p:cNvSpPr>
          <p:nvPr>
            <p:ph type="subTitle" idx="1"/>
          </p:nvPr>
        </p:nvSpPr>
        <p:spPr/>
        <p:txBody>
          <a:bodyPr/>
          <a:lstStyle/>
          <a:p>
            <a:pPr algn="ctr"/>
            <a:r>
              <a:rPr lang="pt-BR" dirty="0"/>
              <a:t>SERGIO ANDRES CASTAÑO GIRALDO</a:t>
            </a:r>
          </a:p>
        </p:txBody>
      </p:sp>
      <p:sp>
        <p:nvSpPr>
          <p:cNvPr id="4" name="Marcador de pie de página 3">
            <a:extLst>
              <a:ext uri="{FF2B5EF4-FFF2-40B4-BE49-F238E27FC236}">
                <a16:creationId xmlns:a16="http://schemas.microsoft.com/office/drawing/2014/main" id="{872F9D4A-D6DF-4FFE-BFFC-75437EA6E5A2}"/>
              </a:ext>
            </a:extLst>
          </p:cNvPr>
          <p:cNvSpPr>
            <a:spLocks noGrp="1"/>
          </p:cNvSpPr>
          <p:nvPr>
            <p:ph type="ftr" sz="quarter" idx="11"/>
          </p:nvPr>
        </p:nvSpPr>
        <p:spPr/>
        <p:txBody>
          <a:bodyPr/>
          <a:lstStyle/>
          <a:p>
            <a:r>
              <a:rPr lang="pt-BR" dirty="0"/>
              <a:t>CONTROL AUTOMÁTICO EDUCACIÓN-  Sergio Andres Castaño Giraldo</a:t>
            </a:r>
          </a:p>
        </p:txBody>
      </p:sp>
      <p:pic>
        <p:nvPicPr>
          <p:cNvPr id="8" name="Imagem 7">
            <a:extLst>
              <a:ext uri="{FF2B5EF4-FFF2-40B4-BE49-F238E27FC236}">
                <a16:creationId xmlns:a16="http://schemas.microsoft.com/office/drawing/2014/main" id="{6A557E81-CDB6-42DD-898A-B2A6568FB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299" y="138189"/>
            <a:ext cx="5121084" cy="1646063"/>
          </a:xfrm>
          <a:prstGeom prst="rect">
            <a:avLst/>
          </a:prstGeom>
        </p:spPr>
      </p:pic>
    </p:spTree>
    <p:extLst>
      <p:ext uri="{BB962C8B-B14F-4D97-AF65-F5344CB8AC3E}">
        <p14:creationId xmlns:p14="http://schemas.microsoft.com/office/powerpoint/2010/main" val="395137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F985E3EE-8E5F-8D9B-263D-8CF188A9F062}"/>
              </a:ext>
            </a:extLst>
          </p:cNvPr>
          <p:cNvSpPr>
            <a:spLocks noGrp="1"/>
          </p:cNvSpPr>
          <p:nvPr>
            <p:ph type="ftr" sz="quarter" idx="11"/>
          </p:nvPr>
        </p:nvSpPr>
        <p:spPr/>
        <p:txBody>
          <a:bodyPr/>
          <a:lstStyle/>
          <a:p>
            <a:r>
              <a:rPr lang="es-ES"/>
              <a:t>CONTROL AUTOMÁTICO EDUCACIÓN-  Sergio Andres Castaño Giraldo</a:t>
            </a:r>
            <a:endParaRPr lang="es-419"/>
          </a:p>
        </p:txBody>
      </p:sp>
      <p:sp>
        <p:nvSpPr>
          <p:cNvPr id="3" name="Título 2">
            <a:extLst>
              <a:ext uri="{FF2B5EF4-FFF2-40B4-BE49-F238E27FC236}">
                <a16:creationId xmlns:a16="http://schemas.microsoft.com/office/drawing/2014/main" id="{1F3BA2C2-AD8F-F1DC-C624-038682773AC2}"/>
              </a:ext>
            </a:extLst>
          </p:cNvPr>
          <p:cNvSpPr txBox="1">
            <a:spLocks/>
          </p:cNvSpPr>
          <p:nvPr/>
        </p:nvSpPr>
        <p:spPr>
          <a:xfrm>
            <a:off x="0" y="-4825"/>
            <a:ext cx="9724103" cy="75207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419" b="1" dirty="0">
                <a:solidFill>
                  <a:srgbClr val="FF0000"/>
                </a:solidFill>
              </a:rPr>
              <a:t>Diagrama de Bode</a:t>
            </a:r>
            <a:endParaRPr lang="es-419" dirty="0"/>
          </a:p>
        </p:txBody>
      </p:sp>
      <p:sp>
        <p:nvSpPr>
          <p:cNvPr id="4" name="Marcador de contenido 3">
            <a:extLst>
              <a:ext uri="{FF2B5EF4-FFF2-40B4-BE49-F238E27FC236}">
                <a16:creationId xmlns:a16="http://schemas.microsoft.com/office/drawing/2014/main" id="{C20CE7AE-0822-1A22-3B96-783BBCFD1B79}"/>
              </a:ext>
            </a:extLst>
          </p:cNvPr>
          <p:cNvSpPr txBox="1">
            <a:spLocks/>
          </p:cNvSpPr>
          <p:nvPr/>
        </p:nvSpPr>
        <p:spPr>
          <a:xfrm>
            <a:off x="117987" y="699238"/>
            <a:ext cx="10058400" cy="251591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1800" b="0" i="0" u="none" strike="noStrike" baseline="0" dirty="0">
                <a:solidFill>
                  <a:srgbClr val="000000"/>
                </a:solidFill>
                <a:latin typeface="Arial" panose="020B0604020202020204" pitchFamily="34" charset="0"/>
              </a:rPr>
              <a:t>Un diagrama de Bode consta de dos trazados: uno es un diagrama del logaritmo del módulo de la función de transferencia senoidal y, el otro, es un diagrama del ángulo de fase. Los dos diagramas se representan en función de la frecuencia en la escala logarítmica. </a:t>
            </a:r>
            <a:endParaRPr lang="es-419" b="1" dirty="0"/>
          </a:p>
        </p:txBody>
      </p:sp>
      <p:pic>
        <p:nvPicPr>
          <p:cNvPr id="2050" name="Picture 2" descr="Interpretacion diagrama de bode">
            <a:extLst>
              <a:ext uri="{FF2B5EF4-FFF2-40B4-BE49-F238E27FC236}">
                <a16:creationId xmlns:a16="http://schemas.microsoft.com/office/drawing/2014/main" id="{75D0860A-74CC-30DB-A990-ADCA8782C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746241"/>
            <a:ext cx="533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19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F985E3EE-8E5F-8D9B-263D-8CF188A9F062}"/>
              </a:ext>
            </a:extLst>
          </p:cNvPr>
          <p:cNvSpPr>
            <a:spLocks noGrp="1"/>
          </p:cNvSpPr>
          <p:nvPr>
            <p:ph type="ftr" sz="quarter" idx="11"/>
          </p:nvPr>
        </p:nvSpPr>
        <p:spPr/>
        <p:txBody>
          <a:bodyPr/>
          <a:lstStyle/>
          <a:p>
            <a:r>
              <a:rPr lang="es-ES"/>
              <a:t>CONTROL AUTOMÁTICO EDUCACIÓN-  Sergio Andres Castaño Giraldo</a:t>
            </a:r>
            <a:endParaRPr lang="es-419"/>
          </a:p>
        </p:txBody>
      </p:sp>
      <p:sp>
        <p:nvSpPr>
          <p:cNvPr id="3" name="Título 2">
            <a:extLst>
              <a:ext uri="{FF2B5EF4-FFF2-40B4-BE49-F238E27FC236}">
                <a16:creationId xmlns:a16="http://schemas.microsoft.com/office/drawing/2014/main" id="{1F3BA2C2-AD8F-F1DC-C624-038682773AC2}"/>
              </a:ext>
            </a:extLst>
          </p:cNvPr>
          <p:cNvSpPr txBox="1">
            <a:spLocks/>
          </p:cNvSpPr>
          <p:nvPr/>
        </p:nvSpPr>
        <p:spPr>
          <a:xfrm>
            <a:off x="0" y="-4825"/>
            <a:ext cx="9724103" cy="75207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419" b="1" dirty="0">
                <a:solidFill>
                  <a:srgbClr val="FF0000"/>
                </a:solidFill>
              </a:rPr>
              <a:t>Diagrama de Bode</a:t>
            </a:r>
            <a:endParaRPr lang="es-419" dirty="0"/>
          </a:p>
        </p:txBody>
      </p:sp>
      <p:pic>
        <p:nvPicPr>
          <p:cNvPr id="2050" name="Picture 2" descr="Interpretacion diagrama de bode">
            <a:extLst>
              <a:ext uri="{FF2B5EF4-FFF2-40B4-BE49-F238E27FC236}">
                <a16:creationId xmlns:a16="http://schemas.microsoft.com/office/drawing/2014/main" id="{75D0860A-74CC-30DB-A990-ADCA8782C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4635" y="2890809"/>
            <a:ext cx="3988670" cy="299150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353CC9AC-C590-5EA6-615C-7BC5DC2FBC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923" y="2566907"/>
            <a:ext cx="4654760" cy="36589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raficar bode">
            <a:extLst>
              <a:ext uri="{FF2B5EF4-FFF2-40B4-BE49-F238E27FC236}">
                <a16:creationId xmlns:a16="http://schemas.microsoft.com/office/drawing/2014/main" id="{B06721EB-FF55-2A9C-2CDC-0C9E474B6C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242" y="919082"/>
            <a:ext cx="5857875" cy="16478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10322CD5-48CA-4C6E-C05C-FC59050B8466}"/>
                  </a:ext>
                </a:extLst>
              </p:cNvPr>
              <p:cNvSpPr txBox="1"/>
              <p:nvPr/>
            </p:nvSpPr>
            <p:spPr>
              <a:xfrm>
                <a:off x="2441219" y="1465995"/>
                <a:ext cx="973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𝐴𝑠𝑖𝑛</m:t>
                      </m:r>
                      <m:r>
                        <a:rPr lang="en-US" b="0" i="1" smtClean="0">
                          <a:latin typeface="Cambria Math" panose="02040503050406030204" pitchFamily="18" charset="0"/>
                        </a:rPr>
                        <m:t>(</m:t>
                      </m:r>
                      <m:r>
                        <a:rPr lang="en-US" b="0" i="1" smtClean="0">
                          <a:latin typeface="Cambria Math" panose="02040503050406030204" pitchFamily="18" charset="0"/>
                        </a:rPr>
                        <m:t>𝜔</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s-419" dirty="0"/>
              </a:p>
            </p:txBody>
          </p:sp>
        </mc:Choice>
        <mc:Fallback xmlns="">
          <p:sp>
            <p:nvSpPr>
              <p:cNvPr id="5" name="CuadroTexto 4">
                <a:extLst>
                  <a:ext uri="{FF2B5EF4-FFF2-40B4-BE49-F238E27FC236}">
                    <a16:creationId xmlns:a16="http://schemas.microsoft.com/office/drawing/2014/main" id="{10322CD5-48CA-4C6E-C05C-FC59050B8466}"/>
                  </a:ext>
                </a:extLst>
              </p:cNvPr>
              <p:cNvSpPr txBox="1">
                <a:spLocks noRot="1" noChangeAspect="1" noMove="1" noResize="1" noEditPoints="1" noAdjustHandles="1" noChangeArrowheads="1" noChangeShapeType="1" noTextEdit="1"/>
              </p:cNvSpPr>
              <p:nvPr/>
            </p:nvSpPr>
            <p:spPr>
              <a:xfrm>
                <a:off x="2441219" y="1465995"/>
                <a:ext cx="973023" cy="276999"/>
              </a:xfrm>
              <a:prstGeom prst="rect">
                <a:avLst/>
              </a:prstGeom>
              <a:blipFill>
                <a:blip r:embed="rId5"/>
                <a:stretch>
                  <a:fillRect l="-5625" t="-2174" r="-8125" b="-32609"/>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834504BC-D8C2-C72D-DEDF-140B058965F0}"/>
                  </a:ext>
                </a:extLst>
              </p:cNvPr>
              <p:cNvSpPr txBox="1"/>
              <p:nvPr/>
            </p:nvSpPr>
            <p:spPr>
              <a:xfrm>
                <a:off x="9272117" y="1465994"/>
                <a:ext cx="1399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𝐵𝑠𝑖𝑛</m:t>
                      </m:r>
                      <m:r>
                        <a:rPr lang="en-US" b="0" i="1" smtClean="0">
                          <a:latin typeface="Cambria Math" panose="02040503050406030204" pitchFamily="18" charset="0"/>
                        </a:rPr>
                        <m:t>(</m:t>
                      </m:r>
                      <m:r>
                        <a:rPr lang="en-US" b="0" i="1" smtClean="0">
                          <a:latin typeface="Cambria Math" panose="02040503050406030204" pitchFamily="18" charset="0"/>
                        </a:rPr>
                        <m:t>𝜔</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m:t>
                      </m:r>
                    </m:oMath>
                  </m:oMathPara>
                </a14:m>
                <a:endParaRPr lang="es-419" dirty="0"/>
              </a:p>
            </p:txBody>
          </p:sp>
        </mc:Choice>
        <mc:Fallback xmlns="">
          <p:sp>
            <p:nvSpPr>
              <p:cNvPr id="9" name="CuadroTexto 8">
                <a:extLst>
                  <a:ext uri="{FF2B5EF4-FFF2-40B4-BE49-F238E27FC236}">
                    <a16:creationId xmlns:a16="http://schemas.microsoft.com/office/drawing/2014/main" id="{834504BC-D8C2-C72D-DEDF-140B058965F0}"/>
                  </a:ext>
                </a:extLst>
              </p:cNvPr>
              <p:cNvSpPr txBox="1">
                <a:spLocks noRot="1" noChangeAspect="1" noMove="1" noResize="1" noEditPoints="1" noAdjustHandles="1" noChangeArrowheads="1" noChangeShapeType="1" noTextEdit="1"/>
              </p:cNvSpPr>
              <p:nvPr/>
            </p:nvSpPr>
            <p:spPr>
              <a:xfrm>
                <a:off x="9272117" y="1465994"/>
                <a:ext cx="1399999" cy="276999"/>
              </a:xfrm>
              <a:prstGeom prst="rect">
                <a:avLst/>
              </a:prstGeom>
              <a:blipFill>
                <a:blip r:embed="rId6"/>
                <a:stretch>
                  <a:fillRect l="-3913" t="-2174" r="-5652" b="-32609"/>
                </a:stretch>
              </a:blipFill>
            </p:spPr>
            <p:txBody>
              <a:bodyPr/>
              <a:lstStyle/>
              <a:p>
                <a:r>
                  <a:rPr lang="es-419">
                    <a:noFill/>
                  </a:rPr>
                  <a:t> </a:t>
                </a:r>
              </a:p>
            </p:txBody>
          </p:sp>
        </mc:Fallback>
      </mc:AlternateContent>
      <p:sp>
        <p:nvSpPr>
          <p:cNvPr id="6" name="CuadroTexto 5">
            <a:extLst>
              <a:ext uri="{FF2B5EF4-FFF2-40B4-BE49-F238E27FC236}">
                <a16:creationId xmlns:a16="http://schemas.microsoft.com/office/drawing/2014/main" id="{0C451D72-D65F-7E62-2706-6C6C2B2E9FCC}"/>
              </a:ext>
            </a:extLst>
          </p:cNvPr>
          <p:cNvSpPr txBox="1"/>
          <p:nvPr/>
        </p:nvSpPr>
        <p:spPr>
          <a:xfrm>
            <a:off x="9272117" y="309514"/>
            <a:ext cx="2457789" cy="646331"/>
          </a:xfrm>
          <a:prstGeom prst="rect">
            <a:avLst/>
          </a:prstGeom>
          <a:noFill/>
        </p:spPr>
        <p:txBody>
          <a:bodyPr wrap="none" rtlCol="0">
            <a:spAutoFit/>
          </a:bodyPr>
          <a:lstStyle/>
          <a:p>
            <a:r>
              <a:rPr lang="es-419" dirty="0">
                <a:solidFill>
                  <a:schemeClr val="bg2">
                    <a:lumMod val="50000"/>
                  </a:schemeClr>
                </a:solidFill>
              </a:rPr>
              <a:t>Frecuencia fundamental</a:t>
            </a:r>
          </a:p>
          <a:p>
            <a:r>
              <a:rPr lang="es-419" dirty="0">
                <a:solidFill>
                  <a:schemeClr val="bg2">
                    <a:lumMod val="50000"/>
                  </a:schemeClr>
                </a:solidFill>
              </a:rPr>
              <a:t>Inalterada</a:t>
            </a:r>
          </a:p>
        </p:txBody>
      </p:sp>
      <p:sp>
        <p:nvSpPr>
          <p:cNvPr id="11" name="CuadroTexto 10">
            <a:extLst>
              <a:ext uri="{FF2B5EF4-FFF2-40B4-BE49-F238E27FC236}">
                <a16:creationId xmlns:a16="http://schemas.microsoft.com/office/drawing/2014/main" id="{3222C502-4463-8F92-24FD-6773B36E5F2F}"/>
              </a:ext>
            </a:extLst>
          </p:cNvPr>
          <p:cNvSpPr txBox="1"/>
          <p:nvPr/>
        </p:nvSpPr>
        <p:spPr>
          <a:xfrm>
            <a:off x="10245140" y="1955391"/>
            <a:ext cx="912237" cy="369332"/>
          </a:xfrm>
          <a:prstGeom prst="rect">
            <a:avLst/>
          </a:prstGeom>
          <a:noFill/>
        </p:spPr>
        <p:txBody>
          <a:bodyPr wrap="none" rtlCol="0">
            <a:spAutoFit/>
          </a:bodyPr>
          <a:lstStyle/>
          <a:p>
            <a:r>
              <a:rPr lang="es-419" dirty="0">
                <a:solidFill>
                  <a:schemeClr val="bg2">
                    <a:lumMod val="50000"/>
                  </a:schemeClr>
                </a:solidFill>
              </a:rPr>
              <a:t>Desfase</a:t>
            </a:r>
          </a:p>
        </p:txBody>
      </p:sp>
      <p:cxnSp>
        <p:nvCxnSpPr>
          <p:cNvPr id="8" name="Conector recto de flecha 7">
            <a:extLst>
              <a:ext uri="{FF2B5EF4-FFF2-40B4-BE49-F238E27FC236}">
                <a16:creationId xmlns:a16="http://schemas.microsoft.com/office/drawing/2014/main" id="{7A86A6DD-F14C-1C2A-ECEF-E50324479D74}"/>
              </a:ext>
            </a:extLst>
          </p:cNvPr>
          <p:cNvCxnSpPr>
            <a:endCxn id="9" idx="0"/>
          </p:cNvCxnSpPr>
          <p:nvPr/>
        </p:nvCxnSpPr>
        <p:spPr>
          <a:xfrm flipH="1">
            <a:off x="9972117" y="919082"/>
            <a:ext cx="155109" cy="546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ADF181F7-F2CB-59AE-2E37-35E059F5801C}"/>
              </a:ext>
            </a:extLst>
          </p:cNvPr>
          <p:cNvCxnSpPr>
            <a:cxnSpLocks/>
            <a:stCxn id="11" idx="0"/>
          </p:cNvCxnSpPr>
          <p:nvPr/>
        </p:nvCxnSpPr>
        <p:spPr>
          <a:xfrm flipH="1" flipV="1">
            <a:off x="10520516" y="1774780"/>
            <a:ext cx="180743" cy="180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54E95E7B-FAC0-CC74-E6DF-2868542822AB}"/>
                  </a:ext>
                </a:extLst>
              </p:cNvPr>
              <p:cNvSpPr txBox="1"/>
              <p:nvPr/>
            </p:nvSpPr>
            <p:spPr>
              <a:xfrm>
                <a:off x="6656438" y="3429000"/>
                <a:ext cx="983225" cy="7085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𝐵</m:t>
                              </m:r>
                            </m:num>
                            <m:den>
                              <m:r>
                                <a:rPr lang="en-US" i="1">
                                  <a:latin typeface="Cambria Math" panose="02040503050406030204" pitchFamily="18" charset="0"/>
                                </a:rPr>
                                <m:t>𝐴</m:t>
                              </m:r>
                            </m:den>
                          </m:f>
                        </m:e>
                      </m:d>
                    </m:oMath>
                  </m:oMathPara>
                </a14:m>
                <a:endParaRPr lang="es-419" dirty="0"/>
              </a:p>
            </p:txBody>
          </p:sp>
        </mc:Choice>
        <mc:Fallback xmlns="">
          <p:sp>
            <p:nvSpPr>
              <p:cNvPr id="19" name="CuadroTexto 18">
                <a:extLst>
                  <a:ext uri="{FF2B5EF4-FFF2-40B4-BE49-F238E27FC236}">
                    <a16:creationId xmlns:a16="http://schemas.microsoft.com/office/drawing/2014/main" id="{54E95E7B-FAC0-CC74-E6DF-2868542822AB}"/>
                  </a:ext>
                </a:extLst>
              </p:cNvPr>
              <p:cNvSpPr txBox="1">
                <a:spLocks noRot="1" noChangeAspect="1" noMove="1" noResize="1" noEditPoints="1" noAdjustHandles="1" noChangeArrowheads="1" noChangeShapeType="1" noTextEdit="1"/>
              </p:cNvSpPr>
              <p:nvPr/>
            </p:nvSpPr>
            <p:spPr>
              <a:xfrm>
                <a:off x="6656438" y="3429000"/>
                <a:ext cx="983225" cy="708592"/>
              </a:xfrm>
              <a:prstGeom prst="rect">
                <a:avLst/>
              </a:prstGeom>
              <a:blipFill>
                <a:blip r:embed="rId7"/>
                <a:stretch>
                  <a:fillRect/>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5691DB66-73B7-4A42-9F36-7BC0324C3301}"/>
                  </a:ext>
                </a:extLst>
              </p:cNvPr>
              <p:cNvSpPr txBox="1"/>
              <p:nvPr/>
            </p:nvSpPr>
            <p:spPr>
              <a:xfrm>
                <a:off x="6656437" y="4590096"/>
                <a:ext cx="98322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oMath>
                  </m:oMathPara>
                </a14:m>
                <a:endParaRPr lang="es-419" dirty="0"/>
              </a:p>
            </p:txBody>
          </p:sp>
        </mc:Choice>
        <mc:Fallback xmlns="">
          <p:sp>
            <p:nvSpPr>
              <p:cNvPr id="20" name="CuadroTexto 19">
                <a:extLst>
                  <a:ext uri="{FF2B5EF4-FFF2-40B4-BE49-F238E27FC236}">
                    <a16:creationId xmlns:a16="http://schemas.microsoft.com/office/drawing/2014/main" id="{5691DB66-73B7-4A42-9F36-7BC0324C3301}"/>
                  </a:ext>
                </a:extLst>
              </p:cNvPr>
              <p:cNvSpPr txBox="1">
                <a:spLocks noRot="1" noChangeAspect="1" noMove="1" noResize="1" noEditPoints="1" noAdjustHandles="1" noChangeArrowheads="1" noChangeShapeType="1" noTextEdit="1"/>
              </p:cNvSpPr>
              <p:nvPr/>
            </p:nvSpPr>
            <p:spPr>
              <a:xfrm>
                <a:off x="6656437" y="4590096"/>
                <a:ext cx="983225" cy="369332"/>
              </a:xfrm>
              <a:prstGeom prst="rect">
                <a:avLst/>
              </a:prstGeom>
              <a:blipFill>
                <a:blip r:embed="rId8"/>
                <a:stretch>
                  <a:fillRect/>
                </a:stretch>
              </a:blipFill>
            </p:spPr>
            <p:txBody>
              <a:bodyPr/>
              <a:lstStyle/>
              <a:p>
                <a:r>
                  <a:rPr lang="es-419">
                    <a:noFill/>
                  </a:rPr>
                  <a:t> </a:t>
                </a:r>
              </a:p>
            </p:txBody>
          </p:sp>
        </mc:Fallback>
      </mc:AlternateContent>
    </p:spTree>
    <p:extLst>
      <p:ext uri="{BB962C8B-B14F-4D97-AF65-F5344CB8AC3E}">
        <p14:creationId xmlns:p14="http://schemas.microsoft.com/office/powerpoint/2010/main" val="65773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074"/>
                                        </p:tgtEl>
                                        <p:attrNameLst>
                                          <p:attrName>style.visibility</p:attrName>
                                        </p:attrNameLst>
                                      </p:cBhvr>
                                      <p:to>
                                        <p:strVal val="visible"/>
                                      </p:to>
                                    </p:set>
                                    <p:animEffect transition="in" filter="fade">
                                      <p:cBhvr>
                                        <p:cTn id="38" dur="500"/>
                                        <p:tgtEl>
                                          <p:spTgt spid="307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animEffect transition="in" filter="fade">
                                      <p:cBhvr>
                                        <p:cTn id="43" dur="500"/>
                                        <p:tgtEl>
                                          <p:spTgt spid="205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6" grpId="0"/>
      <p:bldP spid="11"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A771EB81-A5FF-F743-14D7-C0DC66C3C592}"/>
              </a:ext>
            </a:extLst>
          </p:cNvPr>
          <p:cNvSpPr/>
          <p:nvPr/>
        </p:nvSpPr>
        <p:spPr>
          <a:xfrm>
            <a:off x="4404852" y="4463845"/>
            <a:ext cx="4937124" cy="171081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itle 2">
            <a:extLst>
              <a:ext uri="{FF2B5EF4-FFF2-40B4-BE49-F238E27FC236}">
                <a16:creationId xmlns:a16="http://schemas.microsoft.com/office/drawing/2014/main" id="{37CC67E0-A028-3CBC-DCF1-44C324AE22EE}"/>
              </a:ext>
            </a:extLst>
          </p:cNvPr>
          <p:cNvSpPr>
            <a:spLocks noGrp="1"/>
          </p:cNvSpPr>
          <p:nvPr>
            <p:ph type="title"/>
          </p:nvPr>
        </p:nvSpPr>
        <p:spPr/>
        <p:txBody>
          <a:bodyPr/>
          <a:lstStyle/>
          <a:p>
            <a:r>
              <a:rPr lang="es-CO" b="1" dirty="0">
                <a:solidFill>
                  <a:srgbClr val="FF0000"/>
                </a:solidFill>
              </a:rPr>
              <a:t>Diagrama de Bode Experimental</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0FFB9545-22C6-8BEE-CB58-00E9050600C5}"/>
                  </a:ext>
                </a:extLst>
              </p:cNvPr>
              <p:cNvSpPr>
                <a:spLocks noGrp="1"/>
              </p:cNvSpPr>
              <p:nvPr>
                <p:ph sz="half" idx="1"/>
              </p:nvPr>
            </p:nvSpPr>
            <p:spPr/>
            <p:txBody>
              <a:bodyPr/>
              <a:lstStyle/>
              <a:p>
                <a:r>
                  <a:rPr lang="es-CO" dirty="0"/>
                  <a:t>Usando los </a:t>
                </a:r>
                <a:r>
                  <a:rPr lang="es-CO" dirty="0" err="1"/>
                  <a:t>SCRIPTs</a:t>
                </a:r>
                <a:r>
                  <a:rPr lang="es-CO" dirty="0"/>
                  <a:t> suministrados elabore un diagrama de bode de la misma forma como se haría experimentalmente, para que entienda de donde sale la gráfica del mismo. </a:t>
                </a:r>
              </a:p>
              <a:p>
                <a:r>
                  <a:rPr lang="es-CO" dirty="0"/>
                  <a:t>Use la siguiente función de transferencia y llene los datos de la tabla experimentalmente.</a:t>
                </a:r>
              </a:p>
              <a:p>
                <a:endParaRPr lang="es-CO" dirty="0"/>
              </a:p>
              <a:p>
                <a14:m>
                  <m:oMath xmlns:m="http://schemas.openxmlformats.org/officeDocument/2006/math">
                    <m:r>
                      <a:rPr lang="en-US" sz="3600" b="0" i="1" smtClean="0">
                        <a:latin typeface="Cambria Math" panose="02040503050406030204" pitchFamily="18" charset="0"/>
                      </a:rPr>
                      <m:t>𝐺</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𝑠</m:t>
                        </m:r>
                      </m:e>
                    </m:d>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𝑠</m:t>
                        </m:r>
                        <m:r>
                          <a:rPr lang="en-US" sz="3600" b="0" i="1" smtClean="0">
                            <a:latin typeface="Cambria Math" panose="02040503050406030204" pitchFamily="18" charset="0"/>
                          </a:rPr>
                          <m:t>+1</m:t>
                        </m:r>
                      </m:den>
                    </m:f>
                  </m:oMath>
                </a14:m>
                <a:endParaRPr lang="es-CO" sz="3600" dirty="0"/>
              </a:p>
            </p:txBody>
          </p:sp>
        </mc:Choice>
        <mc:Fallback>
          <p:sp>
            <p:nvSpPr>
              <p:cNvPr id="5" name="Content Placeholder 4">
                <a:extLst>
                  <a:ext uri="{FF2B5EF4-FFF2-40B4-BE49-F238E27FC236}">
                    <a16:creationId xmlns:a16="http://schemas.microsoft.com/office/drawing/2014/main" id="{0FFB9545-22C6-8BEE-CB58-00E9050600C5}"/>
                  </a:ext>
                </a:extLst>
              </p:cNvPr>
              <p:cNvSpPr>
                <a:spLocks noGrp="1" noRot="1" noChangeAspect="1" noMove="1" noResize="1" noEditPoints="1" noAdjustHandles="1" noChangeArrowheads="1" noChangeShapeType="1" noTextEdit="1"/>
              </p:cNvSpPr>
              <p:nvPr>
                <p:ph sz="half" idx="1"/>
              </p:nvPr>
            </p:nvSpPr>
            <p:spPr>
              <a:blipFill>
                <a:blip r:embed="rId2"/>
                <a:stretch>
                  <a:fillRect l="-1235" t="-1667" r="-2469"/>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C7D37325-2D50-DB59-EC9D-1729ECC10681}"/>
                  </a:ext>
                </a:extLst>
              </p:cNvPr>
              <p:cNvGraphicFramePr>
                <a:graphicFrameLocks noGrp="1"/>
              </p:cNvGraphicFramePr>
              <p:nvPr>
                <p:ph sz="half" idx="2"/>
                <p:extLst>
                  <p:ext uri="{D42A27DB-BD31-4B8C-83A1-F6EECF244321}">
                    <p14:modId xmlns:p14="http://schemas.microsoft.com/office/powerpoint/2010/main" val="1344001199"/>
                  </p:ext>
                </p:extLst>
              </p:nvPr>
            </p:nvGraphicFramePr>
            <p:xfrm>
              <a:off x="6218238" y="1846263"/>
              <a:ext cx="4937124" cy="2225040"/>
            </p:xfrm>
            <a:graphic>
              <a:graphicData uri="http://schemas.openxmlformats.org/drawingml/2006/table">
                <a:tbl>
                  <a:tblPr firstRow="1" bandRow="1">
                    <a:tableStyleId>{7E9639D4-E3E2-4D34-9284-5A2195B3D0D7}</a:tableStyleId>
                  </a:tblPr>
                  <a:tblGrid>
                    <a:gridCol w="1645708">
                      <a:extLst>
                        <a:ext uri="{9D8B030D-6E8A-4147-A177-3AD203B41FA5}">
                          <a16:colId xmlns:a16="http://schemas.microsoft.com/office/drawing/2014/main" val="3266445923"/>
                        </a:ext>
                      </a:extLst>
                    </a:gridCol>
                    <a:gridCol w="1645708">
                      <a:extLst>
                        <a:ext uri="{9D8B030D-6E8A-4147-A177-3AD203B41FA5}">
                          <a16:colId xmlns:a16="http://schemas.microsoft.com/office/drawing/2014/main" val="3128870136"/>
                        </a:ext>
                      </a:extLst>
                    </a:gridCol>
                    <a:gridCol w="1645708">
                      <a:extLst>
                        <a:ext uri="{9D8B030D-6E8A-4147-A177-3AD203B41FA5}">
                          <a16:colId xmlns:a16="http://schemas.microsoft.com/office/drawing/2014/main" val="3514742648"/>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𝝎</m:t>
                                </m:r>
                              </m:oMath>
                            </m:oMathPara>
                          </a14:m>
                          <a:endParaRPr lang="es-CO" dirty="0"/>
                        </a:p>
                      </a:txBody>
                      <a:tcPr/>
                    </a:tc>
                    <a:tc>
                      <a:txBody>
                        <a:bodyPr/>
                        <a:lstStyle/>
                        <a:p>
                          <a:pPr algn="ctr"/>
                          <a:r>
                            <a:rPr lang="es-CO" dirty="0"/>
                            <a:t>Magnitud</a:t>
                          </a:r>
                        </a:p>
                      </a:txBody>
                      <a:tcPr/>
                    </a:tc>
                    <a:tc>
                      <a:txBody>
                        <a:bodyPr/>
                        <a:lstStyle/>
                        <a:p>
                          <a:pPr algn="ctr"/>
                          <a:r>
                            <a:rPr lang="es-CO" dirty="0"/>
                            <a:t>Fase</a:t>
                          </a:r>
                        </a:p>
                      </a:txBody>
                      <a:tcPr/>
                    </a:tc>
                    <a:extLst>
                      <a:ext uri="{0D108BD9-81ED-4DB2-BD59-A6C34878D82A}">
                        <a16:rowId xmlns:a16="http://schemas.microsoft.com/office/drawing/2014/main" val="3953088381"/>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m:t>
                                    </m:r>
                                  </m:sup>
                                </m:sSup>
                              </m:oMath>
                            </m:oMathPara>
                          </a14:m>
                          <a:endParaRPr lang="es-CO" dirty="0"/>
                        </a:p>
                      </a:txBody>
                      <a:tcPr/>
                    </a:tc>
                    <a:tc>
                      <a:txBody>
                        <a:bodyPr/>
                        <a:lstStyle/>
                        <a:p>
                          <a:pPr algn="ctr"/>
                          <a:endParaRPr lang="es-CO"/>
                        </a:p>
                      </a:txBody>
                      <a:tcPr/>
                    </a:tc>
                    <a:tc>
                      <a:txBody>
                        <a:bodyPr/>
                        <a:lstStyle/>
                        <a:p>
                          <a:pPr algn="ctr"/>
                          <a:endParaRPr lang="es-CO" dirty="0"/>
                        </a:p>
                      </a:txBody>
                      <a:tcPr/>
                    </a:tc>
                    <a:extLst>
                      <a:ext uri="{0D108BD9-81ED-4DB2-BD59-A6C34878D82A}">
                        <a16:rowId xmlns:a16="http://schemas.microsoft.com/office/drawing/2014/main" val="1507234504"/>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m:t>
                                    </m:r>
                                    <m:r>
                                      <a:rPr lang="en-US" b="0" i="1" smtClean="0">
                                        <a:latin typeface="Cambria Math" panose="02040503050406030204" pitchFamily="18" charset="0"/>
                                      </a:rPr>
                                      <m:t>1</m:t>
                                    </m:r>
                                  </m:sup>
                                </m:sSup>
                              </m:oMath>
                            </m:oMathPara>
                          </a14:m>
                          <a:endParaRPr lang="es-CO" dirty="0"/>
                        </a:p>
                      </a:txBody>
                      <a:tcPr/>
                    </a:tc>
                    <a:tc>
                      <a:txBody>
                        <a:bodyPr/>
                        <a:lstStyle/>
                        <a:p>
                          <a:pPr algn="ctr"/>
                          <a:endParaRPr lang="es-CO"/>
                        </a:p>
                      </a:txBody>
                      <a:tcPr/>
                    </a:tc>
                    <a:tc>
                      <a:txBody>
                        <a:bodyPr/>
                        <a:lstStyle/>
                        <a:p>
                          <a:pPr algn="ctr"/>
                          <a:endParaRPr lang="es-CO"/>
                        </a:p>
                      </a:txBody>
                      <a:tcPr/>
                    </a:tc>
                    <a:extLst>
                      <a:ext uri="{0D108BD9-81ED-4DB2-BD59-A6C34878D82A}">
                        <a16:rowId xmlns:a16="http://schemas.microsoft.com/office/drawing/2014/main" val="928392945"/>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0</m:t>
                                    </m:r>
                                  </m:sup>
                                </m:sSup>
                              </m:oMath>
                            </m:oMathPara>
                          </a14:m>
                          <a:endParaRPr lang="es-CO" dirty="0"/>
                        </a:p>
                      </a:txBody>
                      <a:tcPr/>
                    </a:tc>
                    <a:tc>
                      <a:txBody>
                        <a:bodyPr/>
                        <a:lstStyle/>
                        <a:p>
                          <a:pPr algn="ctr"/>
                          <a:endParaRPr lang="es-CO"/>
                        </a:p>
                      </a:txBody>
                      <a:tcPr/>
                    </a:tc>
                    <a:tc>
                      <a:txBody>
                        <a:bodyPr/>
                        <a:lstStyle/>
                        <a:p>
                          <a:pPr algn="ctr"/>
                          <a:endParaRPr lang="es-CO"/>
                        </a:p>
                      </a:txBody>
                      <a:tcPr/>
                    </a:tc>
                    <a:extLst>
                      <a:ext uri="{0D108BD9-81ED-4DB2-BD59-A6C34878D82A}">
                        <a16:rowId xmlns:a16="http://schemas.microsoft.com/office/drawing/2014/main" val="2215869529"/>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m:t>
                                    </m:r>
                                  </m:sup>
                                </m:sSup>
                              </m:oMath>
                            </m:oMathPara>
                          </a14:m>
                          <a:endParaRPr lang="es-CO" dirty="0"/>
                        </a:p>
                      </a:txBody>
                      <a:tcPr/>
                    </a:tc>
                    <a:tc>
                      <a:txBody>
                        <a:bodyPr/>
                        <a:lstStyle/>
                        <a:p>
                          <a:pPr algn="ctr"/>
                          <a:endParaRPr lang="es-CO"/>
                        </a:p>
                      </a:txBody>
                      <a:tcPr/>
                    </a:tc>
                    <a:tc>
                      <a:txBody>
                        <a:bodyPr/>
                        <a:lstStyle/>
                        <a:p>
                          <a:pPr algn="ctr"/>
                          <a:endParaRPr lang="es-CO"/>
                        </a:p>
                      </a:txBody>
                      <a:tcPr/>
                    </a:tc>
                    <a:extLst>
                      <a:ext uri="{0D108BD9-81ED-4DB2-BD59-A6C34878D82A}">
                        <a16:rowId xmlns:a16="http://schemas.microsoft.com/office/drawing/2014/main" val="2239477795"/>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m:t>
                                    </m:r>
                                  </m:sup>
                                </m:sSup>
                              </m:oMath>
                            </m:oMathPara>
                          </a14:m>
                          <a:endParaRPr lang="es-CO" dirty="0"/>
                        </a:p>
                      </a:txBody>
                      <a:tcPr/>
                    </a:tc>
                    <a:tc>
                      <a:txBody>
                        <a:bodyPr/>
                        <a:lstStyle/>
                        <a:p>
                          <a:pPr algn="ctr"/>
                          <a:endParaRPr lang="es-CO"/>
                        </a:p>
                      </a:txBody>
                      <a:tcPr/>
                    </a:tc>
                    <a:tc>
                      <a:txBody>
                        <a:bodyPr/>
                        <a:lstStyle/>
                        <a:p>
                          <a:pPr algn="ctr"/>
                          <a:endParaRPr lang="es-CO" dirty="0"/>
                        </a:p>
                      </a:txBody>
                      <a:tcPr/>
                    </a:tc>
                    <a:extLst>
                      <a:ext uri="{0D108BD9-81ED-4DB2-BD59-A6C34878D82A}">
                        <a16:rowId xmlns:a16="http://schemas.microsoft.com/office/drawing/2014/main" val="2301543749"/>
                      </a:ext>
                    </a:extLst>
                  </a:tr>
                </a:tbl>
              </a:graphicData>
            </a:graphic>
          </p:graphicFrame>
        </mc:Choice>
        <mc:Fallback>
          <p:graphicFrame>
            <p:nvGraphicFramePr>
              <p:cNvPr id="7" name="Table 7">
                <a:extLst>
                  <a:ext uri="{FF2B5EF4-FFF2-40B4-BE49-F238E27FC236}">
                    <a16:creationId xmlns:a16="http://schemas.microsoft.com/office/drawing/2014/main" id="{C7D37325-2D50-DB59-EC9D-1729ECC10681}"/>
                  </a:ext>
                </a:extLst>
              </p:cNvPr>
              <p:cNvGraphicFramePr>
                <a:graphicFrameLocks noGrp="1"/>
              </p:cNvGraphicFramePr>
              <p:nvPr>
                <p:ph sz="half" idx="2"/>
                <p:extLst>
                  <p:ext uri="{D42A27DB-BD31-4B8C-83A1-F6EECF244321}">
                    <p14:modId xmlns:p14="http://schemas.microsoft.com/office/powerpoint/2010/main" val="1344001199"/>
                  </p:ext>
                </p:extLst>
              </p:nvPr>
            </p:nvGraphicFramePr>
            <p:xfrm>
              <a:off x="6218238" y="1846263"/>
              <a:ext cx="4937124" cy="2225040"/>
            </p:xfrm>
            <a:graphic>
              <a:graphicData uri="http://schemas.openxmlformats.org/drawingml/2006/table">
                <a:tbl>
                  <a:tblPr firstRow="1" bandRow="1">
                    <a:tableStyleId>{7E9639D4-E3E2-4D34-9284-5A2195B3D0D7}</a:tableStyleId>
                  </a:tblPr>
                  <a:tblGrid>
                    <a:gridCol w="1645708">
                      <a:extLst>
                        <a:ext uri="{9D8B030D-6E8A-4147-A177-3AD203B41FA5}">
                          <a16:colId xmlns:a16="http://schemas.microsoft.com/office/drawing/2014/main" val="3266445923"/>
                        </a:ext>
                      </a:extLst>
                    </a:gridCol>
                    <a:gridCol w="1645708">
                      <a:extLst>
                        <a:ext uri="{9D8B030D-6E8A-4147-A177-3AD203B41FA5}">
                          <a16:colId xmlns:a16="http://schemas.microsoft.com/office/drawing/2014/main" val="3128870136"/>
                        </a:ext>
                      </a:extLst>
                    </a:gridCol>
                    <a:gridCol w="1645708">
                      <a:extLst>
                        <a:ext uri="{9D8B030D-6E8A-4147-A177-3AD203B41FA5}">
                          <a16:colId xmlns:a16="http://schemas.microsoft.com/office/drawing/2014/main" val="3514742648"/>
                        </a:ext>
                      </a:extLst>
                    </a:gridCol>
                  </a:tblGrid>
                  <a:tr h="370840">
                    <a:tc>
                      <a:txBody>
                        <a:bodyPr/>
                        <a:lstStyle/>
                        <a:p>
                          <a:endParaRPr lang="en-US"/>
                        </a:p>
                      </a:txBody>
                      <a:tcPr>
                        <a:blipFill>
                          <a:blip r:embed="rId3"/>
                          <a:stretch>
                            <a:fillRect l="-370" t="-8197" r="-201111" b="-503279"/>
                          </a:stretch>
                        </a:blipFill>
                      </a:tcPr>
                    </a:tc>
                    <a:tc>
                      <a:txBody>
                        <a:bodyPr/>
                        <a:lstStyle/>
                        <a:p>
                          <a:pPr algn="ctr"/>
                          <a:r>
                            <a:rPr lang="es-CO" dirty="0"/>
                            <a:t>Magnitud</a:t>
                          </a:r>
                        </a:p>
                      </a:txBody>
                      <a:tcPr/>
                    </a:tc>
                    <a:tc>
                      <a:txBody>
                        <a:bodyPr/>
                        <a:lstStyle/>
                        <a:p>
                          <a:pPr algn="ctr"/>
                          <a:r>
                            <a:rPr lang="es-CO" dirty="0"/>
                            <a:t>Fase</a:t>
                          </a:r>
                        </a:p>
                      </a:txBody>
                      <a:tcPr/>
                    </a:tc>
                    <a:extLst>
                      <a:ext uri="{0D108BD9-81ED-4DB2-BD59-A6C34878D82A}">
                        <a16:rowId xmlns:a16="http://schemas.microsoft.com/office/drawing/2014/main" val="3953088381"/>
                      </a:ext>
                    </a:extLst>
                  </a:tr>
                  <a:tr h="370840">
                    <a:tc>
                      <a:txBody>
                        <a:bodyPr/>
                        <a:lstStyle/>
                        <a:p>
                          <a:endParaRPr lang="en-US"/>
                        </a:p>
                      </a:txBody>
                      <a:tcPr>
                        <a:blipFill>
                          <a:blip r:embed="rId3"/>
                          <a:stretch>
                            <a:fillRect l="-370" t="-108197" r="-201111" b="-403279"/>
                          </a:stretch>
                        </a:blipFill>
                      </a:tcPr>
                    </a:tc>
                    <a:tc>
                      <a:txBody>
                        <a:bodyPr/>
                        <a:lstStyle/>
                        <a:p>
                          <a:pPr algn="ctr"/>
                          <a:endParaRPr lang="es-CO"/>
                        </a:p>
                      </a:txBody>
                      <a:tcPr/>
                    </a:tc>
                    <a:tc>
                      <a:txBody>
                        <a:bodyPr/>
                        <a:lstStyle/>
                        <a:p>
                          <a:pPr algn="ctr"/>
                          <a:endParaRPr lang="es-CO" dirty="0"/>
                        </a:p>
                      </a:txBody>
                      <a:tcPr/>
                    </a:tc>
                    <a:extLst>
                      <a:ext uri="{0D108BD9-81ED-4DB2-BD59-A6C34878D82A}">
                        <a16:rowId xmlns:a16="http://schemas.microsoft.com/office/drawing/2014/main" val="1507234504"/>
                      </a:ext>
                    </a:extLst>
                  </a:tr>
                  <a:tr h="370840">
                    <a:tc>
                      <a:txBody>
                        <a:bodyPr/>
                        <a:lstStyle/>
                        <a:p>
                          <a:endParaRPr lang="en-US"/>
                        </a:p>
                      </a:txBody>
                      <a:tcPr>
                        <a:blipFill>
                          <a:blip r:embed="rId3"/>
                          <a:stretch>
                            <a:fillRect l="-370" t="-208197" r="-201111" b="-303279"/>
                          </a:stretch>
                        </a:blipFill>
                      </a:tcPr>
                    </a:tc>
                    <a:tc>
                      <a:txBody>
                        <a:bodyPr/>
                        <a:lstStyle/>
                        <a:p>
                          <a:pPr algn="ctr"/>
                          <a:endParaRPr lang="es-CO"/>
                        </a:p>
                      </a:txBody>
                      <a:tcPr/>
                    </a:tc>
                    <a:tc>
                      <a:txBody>
                        <a:bodyPr/>
                        <a:lstStyle/>
                        <a:p>
                          <a:pPr algn="ctr"/>
                          <a:endParaRPr lang="es-CO"/>
                        </a:p>
                      </a:txBody>
                      <a:tcPr/>
                    </a:tc>
                    <a:extLst>
                      <a:ext uri="{0D108BD9-81ED-4DB2-BD59-A6C34878D82A}">
                        <a16:rowId xmlns:a16="http://schemas.microsoft.com/office/drawing/2014/main" val="928392945"/>
                      </a:ext>
                    </a:extLst>
                  </a:tr>
                  <a:tr h="370840">
                    <a:tc>
                      <a:txBody>
                        <a:bodyPr/>
                        <a:lstStyle/>
                        <a:p>
                          <a:endParaRPr lang="en-US"/>
                        </a:p>
                      </a:txBody>
                      <a:tcPr>
                        <a:blipFill>
                          <a:blip r:embed="rId3"/>
                          <a:stretch>
                            <a:fillRect l="-370" t="-308197" r="-201111" b="-203279"/>
                          </a:stretch>
                        </a:blipFill>
                      </a:tcPr>
                    </a:tc>
                    <a:tc>
                      <a:txBody>
                        <a:bodyPr/>
                        <a:lstStyle/>
                        <a:p>
                          <a:pPr algn="ctr"/>
                          <a:endParaRPr lang="es-CO"/>
                        </a:p>
                      </a:txBody>
                      <a:tcPr/>
                    </a:tc>
                    <a:tc>
                      <a:txBody>
                        <a:bodyPr/>
                        <a:lstStyle/>
                        <a:p>
                          <a:pPr algn="ctr"/>
                          <a:endParaRPr lang="es-CO"/>
                        </a:p>
                      </a:txBody>
                      <a:tcPr/>
                    </a:tc>
                    <a:extLst>
                      <a:ext uri="{0D108BD9-81ED-4DB2-BD59-A6C34878D82A}">
                        <a16:rowId xmlns:a16="http://schemas.microsoft.com/office/drawing/2014/main" val="2215869529"/>
                      </a:ext>
                    </a:extLst>
                  </a:tr>
                  <a:tr h="370840">
                    <a:tc>
                      <a:txBody>
                        <a:bodyPr/>
                        <a:lstStyle/>
                        <a:p>
                          <a:endParaRPr lang="en-US"/>
                        </a:p>
                      </a:txBody>
                      <a:tcPr>
                        <a:blipFill>
                          <a:blip r:embed="rId3"/>
                          <a:stretch>
                            <a:fillRect l="-370" t="-408197" r="-201111" b="-103279"/>
                          </a:stretch>
                        </a:blipFill>
                      </a:tcPr>
                    </a:tc>
                    <a:tc>
                      <a:txBody>
                        <a:bodyPr/>
                        <a:lstStyle/>
                        <a:p>
                          <a:pPr algn="ctr"/>
                          <a:endParaRPr lang="es-CO"/>
                        </a:p>
                      </a:txBody>
                      <a:tcPr/>
                    </a:tc>
                    <a:tc>
                      <a:txBody>
                        <a:bodyPr/>
                        <a:lstStyle/>
                        <a:p>
                          <a:pPr algn="ctr"/>
                          <a:endParaRPr lang="es-CO"/>
                        </a:p>
                      </a:txBody>
                      <a:tcPr/>
                    </a:tc>
                    <a:extLst>
                      <a:ext uri="{0D108BD9-81ED-4DB2-BD59-A6C34878D82A}">
                        <a16:rowId xmlns:a16="http://schemas.microsoft.com/office/drawing/2014/main" val="2239477795"/>
                      </a:ext>
                    </a:extLst>
                  </a:tr>
                  <a:tr h="370840">
                    <a:tc>
                      <a:txBody>
                        <a:bodyPr/>
                        <a:lstStyle/>
                        <a:p>
                          <a:endParaRPr lang="en-US"/>
                        </a:p>
                      </a:txBody>
                      <a:tcPr>
                        <a:blipFill>
                          <a:blip r:embed="rId3"/>
                          <a:stretch>
                            <a:fillRect l="-370" t="-508197" r="-201111" b="-3279"/>
                          </a:stretch>
                        </a:blipFill>
                      </a:tcPr>
                    </a:tc>
                    <a:tc>
                      <a:txBody>
                        <a:bodyPr/>
                        <a:lstStyle/>
                        <a:p>
                          <a:pPr algn="ctr"/>
                          <a:endParaRPr lang="es-CO"/>
                        </a:p>
                      </a:txBody>
                      <a:tcPr/>
                    </a:tc>
                    <a:tc>
                      <a:txBody>
                        <a:bodyPr/>
                        <a:lstStyle/>
                        <a:p>
                          <a:pPr algn="ctr"/>
                          <a:endParaRPr lang="es-CO" dirty="0"/>
                        </a:p>
                      </a:txBody>
                      <a:tcPr/>
                    </a:tc>
                    <a:extLst>
                      <a:ext uri="{0D108BD9-81ED-4DB2-BD59-A6C34878D82A}">
                        <a16:rowId xmlns:a16="http://schemas.microsoft.com/office/drawing/2014/main" val="2301543749"/>
                      </a:ext>
                    </a:extLst>
                  </a:tr>
                </a:tbl>
              </a:graphicData>
            </a:graphic>
          </p:graphicFrame>
        </mc:Fallback>
      </mc:AlternateContent>
      <p:sp>
        <p:nvSpPr>
          <p:cNvPr id="2" name="Footer Placeholder 1">
            <a:extLst>
              <a:ext uri="{FF2B5EF4-FFF2-40B4-BE49-F238E27FC236}">
                <a16:creationId xmlns:a16="http://schemas.microsoft.com/office/drawing/2014/main" id="{286DF3FD-F003-95CF-F233-82BE87D98F90}"/>
              </a:ext>
            </a:extLst>
          </p:cNvPr>
          <p:cNvSpPr>
            <a:spLocks noGrp="1"/>
          </p:cNvSpPr>
          <p:nvPr>
            <p:ph type="ftr" sz="quarter" idx="11"/>
          </p:nvPr>
        </p:nvSpPr>
        <p:spPr/>
        <p:txBody>
          <a:bodyPr/>
          <a:lstStyle/>
          <a:p>
            <a:r>
              <a:rPr lang="es-ES"/>
              <a:t>CONTROL AUTOMÁTICO EDUCACIÓN-  Sergio Andres Castaño Giraldo</a:t>
            </a:r>
            <a:endParaRPr lang="es-419"/>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9B67367-5099-112B-0CD6-57030BD4008B}"/>
                  </a:ext>
                </a:extLst>
              </p:cNvPr>
              <p:cNvSpPr txBox="1"/>
              <p:nvPr/>
            </p:nvSpPr>
            <p:spPr>
              <a:xfrm>
                <a:off x="9807677" y="4340963"/>
                <a:ext cx="1881604" cy="6163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𝑓𝑎𝑠𝑒</m:t>
                      </m:r>
                      <m:r>
                        <a:rPr lang="en-US" b="0" i="1" smtClean="0">
                          <a:latin typeface="Cambria Math" panose="02040503050406030204" pitchFamily="18" charset="0"/>
                        </a:rPr>
                        <m:t>=</m:t>
                      </m:r>
                      <m:r>
                        <a:rPr lang="en-US" b="0" i="1" smtClean="0">
                          <a:latin typeface="Cambria Math" panose="02040503050406030204" pitchFamily="18" charset="0"/>
                        </a:rPr>
                        <m:t>𝜔</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𝑟𝑎𝑑</m:t>
                              </m:r>
                            </m:num>
                            <m:den>
                              <m:r>
                                <a:rPr lang="en-US" b="0" i="1" smtClean="0">
                                  <a:latin typeface="Cambria Math" panose="02040503050406030204" pitchFamily="18" charset="0"/>
                                </a:rPr>
                                <m:t>𝑠</m:t>
                              </m:r>
                            </m:den>
                          </m:f>
                        </m:e>
                      </m:d>
                    </m:oMath>
                  </m:oMathPara>
                </a14:m>
                <a:endParaRPr lang="es-CO" dirty="0"/>
              </a:p>
            </p:txBody>
          </p:sp>
        </mc:Choice>
        <mc:Fallback>
          <p:sp>
            <p:nvSpPr>
              <p:cNvPr id="8" name="TextBox 7">
                <a:extLst>
                  <a:ext uri="{FF2B5EF4-FFF2-40B4-BE49-F238E27FC236}">
                    <a16:creationId xmlns:a16="http://schemas.microsoft.com/office/drawing/2014/main" id="{69B67367-5099-112B-0CD6-57030BD4008B}"/>
                  </a:ext>
                </a:extLst>
              </p:cNvPr>
              <p:cNvSpPr txBox="1">
                <a:spLocks noRot="1" noChangeAspect="1" noMove="1" noResize="1" noEditPoints="1" noAdjustHandles="1" noChangeArrowheads="1" noChangeShapeType="1" noTextEdit="1"/>
              </p:cNvSpPr>
              <p:nvPr/>
            </p:nvSpPr>
            <p:spPr>
              <a:xfrm>
                <a:off x="9807677" y="4340963"/>
                <a:ext cx="1881604" cy="616387"/>
              </a:xfrm>
              <a:prstGeom prst="rect">
                <a:avLst/>
              </a:prstGeom>
              <a:blipFill>
                <a:blip r:embed="rId4"/>
                <a:stretch>
                  <a:fillRect b="-990"/>
                </a:stretch>
              </a:blipFill>
            </p:spPr>
            <p:txBody>
              <a:bodyPr/>
              <a:lstStyle/>
              <a:p>
                <a:r>
                  <a:rPr lang="es-CO">
                    <a:noFill/>
                  </a:rPr>
                  <a:t> </a:t>
                </a:r>
              </a:p>
            </p:txBody>
          </p:sp>
        </mc:Fallback>
      </mc:AlternateContent>
      <p:cxnSp>
        <p:nvCxnSpPr>
          <p:cNvPr id="10" name="Straight Arrow Connector 9">
            <a:extLst>
              <a:ext uri="{FF2B5EF4-FFF2-40B4-BE49-F238E27FC236}">
                <a16:creationId xmlns:a16="http://schemas.microsoft.com/office/drawing/2014/main" id="{791CBF0B-C3E5-CE19-E45E-CE83D0C078CC}"/>
              </a:ext>
            </a:extLst>
          </p:cNvPr>
          <p:cNvCxnSpPr>
            <a:stCxn id="8" idx="0"/>
          </p:cNvCxnSpPr>
          <p:nvPr/>
        </p:nvCxnSpPr>
        <p:spPr>
          <a:xfrm flipH="1" flipV="1">
            <a:off x="10491019" y="3519948"/>
            <a:ext cx="257460" cy="8210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DB2FA02-F574-565C-0C6E-7F2865754294}"/>
                  </a:ext>
                </a:extLst>
              </p:cNvPr>
              <p:cNvSpPr txBox="1"/>
              <p:nvPr/>
            </p:nvSpPr>
            <p:spPr>
              <a:xfrm>
                <a:off x="4815419" y="5335561"/>
                <a:ext cx="3871381" cy="641907"/>
              </a:xfrm>
              <a:prstGeom prst="rect">
                <a:avLst/>
              </a:prstGeom>
              <a:noFill/>
            </p:spPr>
            <p:txBody>
              <a:bodyPr wrap="none" lIns="0" tIns="0" rIns="0" bIns="0" rtlCol="0">
                <a:spAutoFit/>
              </a:bodyPr>
              <a:lstStyle/>
              <a:p>
                <a14:m>
                  <m:oMath xmlns:m="http://schemas.openxmlformats.org/officeDocument/2006/math">
                    <m:r>
                      <a:rPr lang="en-US" sz="2800" b="0" i="1" smtClean="0">
                        <a:latin typeface="Cambria Math" panose="02040503050406030204" pitchFamily="18" charset="0"/>
                      </a:rPr>
                      <m:t>𝑓𝑎𝑠𝑒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𝑑𝑒𝑔</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0" smtClean="0">
                            <a:latin typeface="Cambria Math" panose="02040503050406030204" pitchFamily="18" charset="0"/>
                          </a:rPr>
                          <m:t>180</m:t>
                        </m:r>
                        <m:r>
                          <m:rPr>
                            <m:sty m:val="p"/>
                          </m:rPr>
                          <a:rPr lang="en-US" sz="2800" b="0" i="0" smtClean="0">
                            <a:latin typeface="Cambria Math" panose="02040503050406030204" pitchFamily="18" charset="0"/>
                          </a:rPr>
                          <m:t>fase</m:t>
                        </m:r>
                        <m:d>
                          <m:dPr>
                            <m:ctrlPr>
                              <a:rPr lang="en-US" sz="2800" b="0" i="0" smtClean="0">
                                <a:latin typeface="Cambria Math" panose="02040503050406030204" pitchFamily="18" charset="0"/>
                              </a:rPr>
                            </m:ctrlPr>
                          </m:dPr>
                          <m:e>
                            <m:r>
                              <a:rPr lang="en-US" sz="2800" b="0" i="1" smtClean="0">
                                <a:latin typeface="Cambria Math" panose="02040503050406030204" pitchFamily="18" charset="0"/>
                              </a:rPr>
                              <m:t>𝑟𝑎𝑑</m:t>
                            </m:r>
                          </m:e>
                        </m:d>
                      </m:num>
                      <m:den>
                        <m:r>
                          <a:rPr lang="en-US" sz="2800" b="0" i="1" smtClean="0">
                            <a:latin typeface="Cambria Math" panose="02040503050406030204" pitchFamily="18" charset="0"/>
                          </a:rPr>
                          <m:t>𝜋</m:t>
                        </m:r>
                      </m:den>
                    </m:f>
                  </m:oMath>
                </a14:m>
                <a:r>
                  <a:rPr lang="es-CO" sz="2800" dirty="0"/>
                  <a:t> </a:t>
                </a:r>
                <a:endParaRPr lang="es-CO" dirty="0"/>
              </a:p>
            </p:txBody>
          </p:sp>
        </mc:Choice>
        <mc:Fallback>
          <p:sp>
            <p:nvSpPr>
              <p:cNvPr id="11" name="TextBox 10">
                <a:extLst>
                  <a:ext uri="{FF2B5EF4-FFF2-40B4-BE49-F238E27FC236}">
                    <a16:creationId xmlns:a16="http://schemas.microsoft.com/office/drawing/2014/main" id="{0DB2FA02-F574-565C-0C6E-7F2865754294}"/>
                  </a:ext>
                </a:extLst>
              </p:cNvPr>
              <p:cNvSpPr txBox="1">
                <a:spLocks noRot="1" noChangeAspect="1" noMove="1" noResize="1" noEditPoints="1" noAdjustHandles="1" noChangeArrowheads="1" noChangeShapeType="1" noTextEdit="1"/>
              </p:cNvSpPr>
              <p:nvPr/>
            </p:nvSpPr>
            <p:spPr>
              <a:xfrm>
                <a:off x="4815419" y="5335561"/>
                <a:ext cx="3871381" cy="641907"/>
              </a:xfrm>
              <a:prstGeom prst="rect">
                <a:avLst/>
              </a:prstGeom>
              <a:blipFill>
                <a:blip r:embed="rId5"/>
                <a:stretch>
                  <a:fillRect l="-157"/>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401A33E-EF5E-0BF6-7E22-3BEC870FDDE3}"/>
                  </a:ext>
                </a:extLst>
              </p:cNvPr>
              <p:cNvSpPr txBox="1"/>
              <p:nvPr/>
            </p:nvSpPr>
            <p:spPr>
              <a:xfrm>
                <a:off x="4743361" y="4725071"/>
                <a:ext cx="418980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𝑀𝑎𝑔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𝑑𝑏</m:t>
                          </m:r>
                        </m:e>
                      </m:d>
                      <m:r>
                        <a:rPr lang="en-US" sz="2400" b="0" i="1" smtClean="0">
                          <a:latin typeface="Cambria Math" panose="02040503050406030204" pitchFamily="18" charset="0"/>
                        </a:rPr>
                        <m:t>=20</m:t>
                      </m:r>
                      <m:func>
                        <m:funcPr>
                          <m:ctrlPr>
                            <a:rPr lang="en-US" sz="2400" b="0" i="1" smtClean="0">
                              <a:latin typeface="Cambria Math" panose="02040503050406030204" pitchFamily="18" charset="0"/>
                            </a:rPr>
                          </m:ctrlPr>
                        </m:funcPr>
                        <m:fNa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log</m:t>
                              </m:r>
                            </m:e>
                            <m:sub>
                              <m:r>
                                <a:rPr lang="en-US" sz="2400" b="0" i="1" smtClean="0">
                                  <a:latin typeface="Cambria Math" panose="02040503050406030204" pitchFamily="18" charset="0"/>
                                </a:rPr>
                                <m:t>10</m:t>
                              </m:r>
                            </m:sub>
                          </m:sSub>
                        </m:fName>
                        <m:e>
                          <m:r>
                            <a:rPr lang="en-US" sz="2400" b="0" i="1" smtClean="0">
                              <a:latin typeface="Cambria Math" panose="02040503050406030204" pitchFamily="18" charset="0"/>
                            </a:rPr>
                            <m:t>𝑀𝑎𝑔</m:t>
                          </m:r>
                          <m:r>
                            <a:rPr lang="en-US" sz="2400" b="0" i="1" smtClean="0">
                              <a:latin typeface="Cambria Math" panose="02040503050406030204" pitchFamily="18" charset="0"/>
                            </a:rPr>
                            <m:t>(</m:t>
                          </m:r>
                          <m:r>
                            <a:rPr lang="en-US" sz="2400" b="0" i="1" smtClean="0">
                              <a:latin typeface="Cambria Math" panose="02040503050406030204" pitchFamily="18" charset="0"/>
                            </a:rPr>
                            <m:t>𝑎𝑏𝑠</m:t>
                          </m:r>
                          <m:r>
                            <a:rPr lang="en-US" sz="2400" b="0" i="1" smtClean="0">
                              <a:latin typeface="Cambria Math" panose="02040503050406030204" pitchFamily="18" charset="0"/>
                            </a:rPr>
                            <m:t>)</m:t>
                          </m:r>
                        </m:e>
                      </m:func>
                    </m:oMath>
                  </m:oMathPara>
                </a14:m>
                <a:endParaRPr lang="es-CO" sz="1600" dirty="0"/>
              </a:p>
            </p:txBody>
          </p:sp>
        </mc:Choice>
        <mc:Fallback>
          <p:sp>
            <p:nvSpPr>
              <p:cNvPr id="12" name="TextBox 11">
                <a:extLst>
                  <a:ext uri="{FF2B5EF4-FFF2-40B4-BE49-F238E27FC236}">
                    <a16:creationId xmlns:a16="http://schemas.microsoft.com/office/drawing/2014/main" id="{A401A33E-EF5E-0BF6-7E22-3BEC870FDDE3}"/>
                  </a:ext>
                </a:extLst>
              </p:cNvPr>
              <p:cNvSpPr txBox="1">
                <a:spLocks noRot="1" noChangeAspect="1" noMove="1" noResize="1" noEditPoints="1" noAdjustHandles="1" noChangeArrowheads="1" noChangeShapeType="1" noTextEdit="1"/>
              </p:cNvSpPr>
              <p:nvPr/>
            </p:nvSpPr>
            <p:spPr>
              <a:xfrm>
                <a:off x="4743361" y="4725071"/>
                <a:ext cx="4189800" cy="369332"/>
              </a:xfrm>
              <a:prstGeom prst="rect">
                <a:avLst/>
              </a:prstGeom>
              <a:blipFill>
                <a:blip r:embed="rId6"/>
                <a:stretch>
                  <a:fillRect l="-2038" r="-2329" b="-34426"/>
                </a:stretch>
              </a:blipFill>
            </p:spPr>
            <p:txBody>
              <a:bodyPr/>
              <a:lstStyle/>
              <a:p>
                <a:r>
                  <a:rPr lang="es-CO">
                    <a:noFill/>
                  </a:rPr>
                  <a:t> </a:t>
                </a:r>
              </a:p>
            </p:txBody>
          </p:sp>
        </mc:Fallback>
      </mc:AlternateContent>
    </p:spTree>
    <p:extLst>
      <p:ext uri="{BB962C8B-B14F-4D97-AF65-F5344CB8AC3E}">
        <p14:creationId xmlns:p14="http://schemas.microsoft.com/office/powerpoint/2010/main" val="311410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2" name="Rectangle 4121">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24" name="Rectangle 4123">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26" name="Straight Connector 4125">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128" name="Rectangle 412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0" name="Rectangle 412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ítulo 2">
            <a:extLst>
              <a:ext uri="{FF2B5EF4-FFF2-40B4-BE49-F238E27FC236}">
                <a16:creationId xmlns:a16="http://schemas.microsoft.com/office/drawing/2014/main" id="{1F3BA2C2-AD8F-F1DC-C624-038682773AC2}"/>
              </a:ext>
            </a:extLst>
          </p:cNvPr>
          <p:cNvSpPr txBox="1">
            <a:spLocks/>
          </p:cNvSpPr>
          <p:nvPr/>
        </p:nvSpPr>
        <p:spPr>
          <a:xfrm>
            <a:off x="1066800" y="5252936"/>
            <a:ext cx="10058400" cy="10287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600"/>
              </a:spcAft>
            </a:pPr>
            <a:r>
              <a:rPr lang="en-US" b="1">
                <a:solidFill>
                  <a:srgbClr val="FFFFFF"/>
                </a:solidFill>
              </a:rPr>
              <a:t>Margen de ganancia y Margen de Fase.</a:t>
            </a:r>
            <a:endParaRPr lang="en-US">
              <a:solidFill>
                <a:srgbClr val="FFFFFF"/>
              </a:solidFill>
            </a:endParaRPr>
          </a:p>
        </p:txBody>
      </p:sp>
      <mc:AlternateContent xmlns:mc="http://schemas.openxmlformats.org/markup-compatibility/2006" xmlns:a14="http://schemas.microsoft.com/office/drawing/2010/main">
        <mc:Choice Requires="a14">
          <p:sp>
            <p:nvSpPr>
              <p:cNvPr id="15" name="Marcador de contenido 3">
                <a:extLst>
                  <a:ext uri="{FF2B5EF4-FFF2-40B4-BE49-F238E27FC236}">
                    <a16:creationId xmlns:a16="http://schemas.microsoft.com/office/drawing/2014/main" id="{C0C6DC11-DD72-514E-78AD-B4C9D5540941}"/>
                  </a:ext>
                </a:extLst>
              </p:cNvPr>
              <p:cNvSpPr txBox="1">
                <a:spLocks/>
              </p:cNvSpPr>
              <p:nvPr/>
            </p:nvSpPr>
            <p:spPr>
              <a:xfrm>
                <a:off x="1097280" y="365766"/>
                <a:ext cx="10027920" cy="41923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Estas dos magnitudes </a:t>
                </a:r>
                <a:r>
                  <a:rPr lang="en-US" dirty="0" err="1"/>
                  <a:t>constituyen</a:t>
                </a:r>
                <a:r>
                  <a:rPr lang="en-US" dirty="0"/>
                  <a:t> </a:t>
                </a:r>
                <a:r>
                  <a:rPr lang="en-US" dirty="0" err="1"/>
                  <a:t>una</a:t>
                </a:r>
                <a:r>
                  <a:rPr lang="en-US" dirty="0"/>
                  <a:t> </a:t>
                </a:r>
                <a:r>
                  <a:rPr lang="en-US" dirty="0" err="1"/>
                  <a:t>medida</a:t>
                </a:r>
                <a:r>
                  <a:rPr lang="en-US" dirty="0"/>
                  <a:t> de la </a:t>
                </a:r>
                <a:r>
                  <a:rPr lang="en-US" dirty="0" err="1"/>
                  <a:t>estabilidad</a:t>
                </a:r>
                <a:r>
                  <a:rPr lang="en-US" dirty="0"/>
                  <a:t> </a:t>
                </a:r>
                <a:r>
                  <a:rPr lang="en-US" dirty="0" err="1"/>
                  <a:t>relativa</a:t>
                </a:r>
                <a:r>
                  <a:rPr lang="en-US" dirty="0"/>
                  <a:t> de un </a:t>
                </a:r>
                <a:r>
                  <a:rPr lang="en-US" dirty="0" err="1"/>
                  <a:t>sistema</a:t>
                </a:r>
                <a:r>
                  <a:rPr lang="en-US" dirty="0"/>
                  <a:t> de control: </a:t>
                </a:r>
              </a:p>
              <a:p>
                <a:r>
                  <a:rPr lang="en-US" dirty="0"/>
                  <a:t>• </a:t>
                </a:r>
                <a:r>
                  <a:rPr lang="en-US" b="1" dirty="0" err="1"/>
                  <a:t>Margen</a:t>
                </a:r>
                <a:r>
                  <a:rPr lang="en-US" b="1" dirty="0"/>
                  <a:t> de </a:t>
                </a:r>
                <a:r>
                  <a:rPr lang="en-US" b="1" dirty="0" err="1"/>
                  <a:t>Ganancia</a:t>
                </a:r>
                <a:r>
                  <a:rPr lang="en-US" b="1" dirty="0"/>
                  <a:t> (MG) </a:t>
                </a:r>
                <a:r>
                  <a:rPr lang="en-US" dirty="0"/>
                  <a:t>Se define </a:t>
                </a:r>
                <a:r>
                  <a:rPr lang="en-US" dirty="0" err="1"/>
                  <a:t>como</a:t>
                </a:r>
                <a:r>
                  <a:rPr lang="en-US" dirty="0"/>
                  <a:t> la </a:t>
                </a:r>
                <a:r>
                  <a:rPr lang="en-US" dirty="0" err="1"/>
                  <a:t>magnitud</a:t>
                </a:r>
                <a:r>
                  <a:rPr lang="en-US" dirty="0"/>
                  <a:t> del </a:t>
                </a:r>
                <a:r>
                  <a:rPr lang="en-US" dirty="0" err="1"/>
                  <a:t>recíproco</a:t>
                </a:r>
                <a:r>
                  <a:rPr lang="en-US" dirty="0"/>
                  <a:t> de la </a:t>
                </a:r>
                <a:r>
                  <a:rPr lang="en-US" dirty="0" err="1"/>
                  <a:t>función</a:t>
                </a:r>
                <a:r>
                  <a:rPr lang="en-US" dirty="0"/>
                  <a:t> de </a:t>
                </a:r>
                <a:r>
                  <a:rPr lang="en-US" dirty="0" err="1"/>
                  <a:t>transferencia</a:t>
                </a:r>
                <a:r>
                  <a:rPr lang="en-US" dirty="0"/>
                  <a:t> de </a:t>
                </a:r>
                <a:r>
                  <a:rPr lang="en-US" dirty="0" err="1"/>
                  <a:t>lazo</a:t>
                </a:r>
                <a:r>
                  <a:rPr lang="en-US" dirty="0"/>
                  <a:t> </a:t>
                </a:r>
                <a:r>
                  <a:rPr lang="en-US" dirty="0" err="1"/>
                  <a:t>abierto</a:t>
                </a:r>
                <a:r>
                  <a:rPr lang="en-US" dirty="0"/>
                  <a:t>, </a:t>
                </a:r>
                <a:r>
                  <a:rPr lang="en-US" dirty="0" err="1"/>
                  <a:t>calculada</a:t>
                </a:r>
                <a:r>
                  <a:rPr lang="en-US" dirty="0"/>
                  <a:t> a la </a:t>
                </a:r>
                <a:r>
                  <a:rPr lang="en-US" dirty="0" err="1"/>
                  <a:t>frecuencia</a:t>
                </a:r>
                <a:r>
                  <a:rPr lang="en-US" dirty="0"/>
                  <a:t> de </a:t>
                </a:r>
                <a:r>
                  <a:rPr lang="en-US" dirty="0" err="1"/>
                  <a:t>cruce</a:t>
                </a:r>
                <a:r>
                  <a:rPr lang="en-US" dirty="0"/>
                  <a:t> de </a:t>
                </a:r>
                <a:r>
                  <a:rPr lang="en-US" dirty="0" err="1"/>
                  <a:t>fase</a:t>
                </a:r>
                <a:r>
                  <a:rPr lang="en-US" dirty="0"/>
                  <a:t> . </a:t>
                </a:r>
              </a:p>
              <a:p>
                <a:r>
                  <a:rPr lang="en-US" dirty="0"/>
                  <a:t>• </a:t>
                </a:r>
                <a:r>
                  <a:rPr lang="en-US" b="1" dirty="0" err="1"/>
                  <a:t>Frecuencia</a:t>
                </a:r>
                <a:r>
                  <a:rPr lang="en-US" b="1" dirty="0"/>
                  <a:t> de </a:t>
                </a:r>
                <a:r>
                  <a:rPr lang="en-US" b="1" dirty="0" err="1"/>
                  <a:t>cruce</a:t>
                </a:r>
                <a:r>
                  <a:rPr lang="en-US" b="1" dirty="0"/>
                  <a:t> de </a:t>
                </a:r>
                <a:r>
                  <a:rPr lang="en-US" b="1" dirty="0" err="1"/>
                  <a:t>fase</a:t>
                </a:r>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𝒗</m:t>
                        </m:r>
                      </m:e>
                      <m:sub>
                        <m:r>
                          <a:rPr lang="en-US" b="1" i="1">
                            <a:latin typeface="Cambria Math" panose="02040503050406030204" pitchFamily="18" charset="0"/>
                          </a:rPr>
                          <m:t>𝝅</m:t>
                        </m:r>
                      </m:sub>
                    </m:sSub>
                  </m:oMath>
                </a14:m>
                <a:r>
                  <a:rPr lang="en-US" b="1" dirty="0"/>
                  <a:t>): </a:t>
                </a:r>
                <a:r>
                  <a:rPr lang="en-US" dirty="0"/>
                  <a:t>Es la </a:t>
                </a:r>
                <a:r>
                  <a:rPr lang="en-US" dirty="0" err="1"/>
                  <a:t>frecuencia</a:t>
                </a:r>
                <a:r>
                  <a:rPr lang="en-US" dirty="0"/>
                  <a:t> a la </a:t>
                </a:r>
                <a:r>
                  <a:rPr lang="en-US" dirty="0" err="1"/>
                  <a:t>cual</a:t>
                </a:r>
                <a:r>
                  <a:rPr lang="en-US" dirty="0"/>
                  <a:t> </a:t>
                </a:r>
                <a:r>
                  <a:rPr lang="en-US" dirty="0" err="1"/>
                  <a:t>el</a:t>
                </a:r>
                <a:r>
                  <a:rPr lang="en-US" dirty="0"/>
                  <a:t> </a:t>
                </a:r>
                <a:r>
                  <a:rPr lang="en-US" dirty="0" err="1"/>
                  <a:t>ángulo</a:t>
                </a:r>
                <a:r>
                  <a:rPr lang="en-US" dirty="0"/>
                  <a:t> de </a:t>
                </a:r>
                <a:r>
                  <a:rPr lang="en-US" dirty="0" err="1"/>
                  <a:t>fase</a:t>
                </a:r>
                <a:r>
                  <a:rPr lang="en-US" dirty="0"/>
                  <a:t> de la </a:t>
                </a:r>
                <a:r>
                  <a:rPr lang="en-US" dirty="0" err="1"/>
                  <a:t>función</a:t>
                </a:r>
                <a:r>
                  <a:rPr lang="en-US" dirty="0"/>
                  <a:t> de </a:t>
                </a:r>
                <a:r>
                  <a:rPr lang="en-US" dirty="0" err="1"/>
                  <a:t>transferencia</a:t>
                </a:r>
                <a:r>
                  <a:rPr lang="en-US" dirty="0"/>
                  <a:t> de </a:t>
                </a:r>
                <a:r>
                  <a:rPr lang="en-US" dirty="0" err="1"/>
                  <a:t>lazo</a:t>
                </a:r>
                <a:r>
                  <a:rPr lang="en-US" dirty="0"/>
                  <a:t> </a:t>
                </a:r>
                <a:r>
                  <a:rPr lang="en-US" dirty="0" err="1"/>
                  <a:t>abierto</a:t>
                </a:r>
                <a:r>
                  <a:rPr lang="en-US" dirty="0"/>
                  <a:t> </a:t>
                </a:r>
                <a:r>
                  <a:rPr lang="en-US" dirty="0" err="1"/>
                  <a:t>alcanza</a:t>
                </a:r>
                <a:r>
                  <a:rPr lang="en-US" dirty="0"/>
                  <a:t> - 180º</a:t>
                </a:r>
                <a:endParaRPr lang="es-419" dirty="0"/>
              </a:p>
              <a:p>
                <a:r>
                  <a:rPr lang="en-US" dirty="0"/>
                  <a:t>• </a:t>
                </a:r>
                <a:r>
                  <a:rPr lang="es-ES" b="1" dirty="0"/>
                  <a:t>Margen de fase (</a:t>
                </a:r>
                <a14:m>
                  <m:oMath xmlns:m="http://schemas.openxmlformats.org/officeDocument/2006/math">
                    <m:r>
                      <a:rPr lang="en-US" b="1" i="1" smtClean="0">
                        <a:latin typeface="Cambria Math" panose="02040503050406030204" pitchFamily="18" charset="0"/>
                      </a:rPr>
                      <m:t>𝜶</m:t>
                    </m:r>
                  </m:oMath>
                </a14:m>
                <a:r>
                  <a:rPr lang="es-ES" b="1" dirty="0"/>
                  <a:t>): </a:t>
                </a:r>
                <a:r>
                  <a:rPr lang="es-ES" dirty="0"/>
                  <a:t>Se define como la suma de 180</a:t>
                </a:r>
                <a:r>
                  <a:rPr lang="es-ES" baseline="30000" dirty="0"/>
                  <a:t>o </a:t>
                </a:r>
                <a:r>
                  <a:rPr lang="es-ES" dirty="0"/>
                  <a:t>al ángulo </a:t>
                </a:r>
                <a:r>
                  <a:rPr lang="es-ES" dirty="0" err="1"/>
                  <a:t>θ</a:t>
                </a:r>
                <a:r>
                  <a:rPr lang="es-ES" baseline="30000" dirty="0" err="1"/>
                  <a:t>c</a:t>
                </a:r>
                <a:r>
                  <a:rPr lang="es-ES" dirty="0"/>
                  <a:t>, medido a la frecuencia de cruce de ganancia. </a:t>
                </a:r>
                <a:endParaRPr lang="es-419" dirty="0"/>
              </a:p>
              <a:p>
                <a:r>
                  <a:rPr lang="es-ES" dirty="0"/>
                  <a:t>• </a:t>
                </a:r>
                <a:r>
                  <a:rPr lang="es-ES" b="1" dirty="0"/>
                  <a:t>Frecuencia de Cruce de Ganancia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𝒗</m:t>
                        </m:r>
                      </m:e>
                      <m:sub>
                        <m:r>
                          <a:rPr lang="en-US" b="1" i="1" smtClean="0">
                            <a:latin typeface="Cambria Math" panose="02040503050406030204" pitchFamily="18" charset="0"/>
                          </a:rPr>
                          <m:t>𝒄</m:t>
                        </m:r>
                      </m:sub>
                    </m:sSub>
                  </m:oMath>
                </a14:m>
                <a:r>
                  <a:rPr lang="es-ES" b="1" dirty="0"/>
                  <a:t>): </a:t>
                </a:r>
                <a:r>
                  <a:rPr lang="es-ES" dirty="0"/>
                  <a:t>Se define como la frecuencia a la cual la magnitud de la función de transferencia de lazo abierto es igual a 1 es decir, 0 </a:t>
                </a:r>
                <a:r>
                  <a:rPr lang="es-ES" dirty="0" err="1"/>
                  <a:t>db</a:t>
                </a:r>
                <a:r>
                  <a:rPr lang="es-ES" dirty="0"/>
                  <a:t> </a:t>
                </a:r>
              </a:p>
              <a:p>
                <a:endParaRPr lang="en-US" dirty="0"/>
              </a:p>
              <a:p>
                <a:endParaRPr lang="en-US" dirty="0"/>
              </a:p>
            </p:txBody>
          </p:sp>
        </mc:Choice>
        <mc:Fallback xmlns="">
          <p:sp>
            <p:nvSpPr>
              <p:cNvPr id="15" name="Marcador de contenido 3">
                <a:extLst>
                  <a:ext uri="{FF2B5EF4-FFF2-40B4-BE49-F238E27FC236}">
                    <a16:creationId xmlns:a16="http://schemas.microsoft.com/office/drawing/2014/main" id="{C0C6DC11-DD72-514E-78AD-B4C9D5540941}"/>
                  </a:ext>
                </a:extLst>
              </p:cNvPr>
              <p:cNvSpPr txBox="1">
                <a:spLocks noRot="1" noChangeAspect="1" noMove="1" noResize="1" noEditPoints="1" noAdjustHandles="1" noChangeArrowheads="1" noChangeShapeType="1" noTextEdit="1"/>
              </p:cNvSpPr>
              <p:nvPr/>
            </p:nvSpPr>
            <p:spPr>
              <a:xfrm>
                <a:off x="1097280" y="365766"/>
                <a:ext cx="10027920" cy="4192380"/>
              </a:xfrm>
              <a:prstGeom prst="rect">
                <a:avLst/>
              </a:prstGeom>
              <a:blipFill>
                <a:blip r:embed="rId2"/>
                <a:stretch>
                  <a:fillRect l="-608" t="-1453"/>
                </a:stretch>
              </a:blipFill>
            </p:spPr>
            <p:txBody>
              <a:bodyPr/>
              <a:lstStyle/>
              <a:p>
                <a:r>
                  <a:rPr lang="es-419">
                    <a:noFill/>
                  </a:rPr>
                  <a:t> </a:t>
                </a:r>
              </a:p>
            </p:txBody>
          </p:sp>
        </mc:Fallback>
      </mc:AlternateContent>
      <p:sp>
        <p:nvSpPr>
          <p:cNvPr id="4132" name="Rectangle 413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ie de página 1">
            <a:extLst>
              <a:ext uri="{FF2B5EF4-FFF2-40B4-BE49-F238E27FC236}">
                <a16:creationId xmlns:a16="http://schemas.microsoft.com/office/drawing/2014/main" id="{F985E3EE-8E5F-8D9B-263D-8CF188A9F062}"/>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CONTROL AUTOMÁTICO EDUCACIÓN-  Sergio Andres Castaño Giraldo</a:t>
            </a:r>
          </a:p>
        </p:txBody>
      </p:sp>
    </p:spTree>
    <p:extLst>
      <p:ext uri="{BB962C8B-B14F-4D97-AF65-F5344CB8AC3E}">
        <p14:creationId xmlns:p14="http://schemas.microsoft.com/office/powerpoint/2010/main" val="181311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836EF37-DE74-C5D9-A39F-26FE9001A462}"/>
              </a:ext>
            </a:extLst>
          </p:cNvPr>
          <p:cNvSpPr>
            <a:spLocks noGrp="1"/>
          </p:cNvSpPr>
          <p:nvPr>
            <p:ph type="title"/>
          </p:nvPr>
        </p:nvSpPr>
        <p:spPr/>
        <p:txBody>
          <a:bodyPr/>
          <a:lstStyle/>
          <a:p>
            <a:pPr>
              <a:spcAft>
                <a:spcPts val="600"/>
              </a:spcAft>
            </a:pPr>
            <a:r>
              <a:rPr lang="en-US" sz="4800" b="1" dirty="0" err="1">
                <a:solidFill>
                  <a:srgbClr val="FF0000"/>
                </a:solidFill>
              </a:rPr>
              <a:t>Margen</a:t>
            </a:r>
            <a:r>
              <a:rPr lang="en-US" sz="4800" b="1" dirty="0">
                <a:solidFill>
                  <a:srgbClr val="FF0000"/>
                </a:solidFill>
              </a:rPr>
              <a:t> de </a:t>
            </a:r>
            <a:r>
              <a:rPr lang="en-US" sz="4800" b="1" dirty="0" err="1">
                <a:solidFill>
                  <a:srgbClr val="FF0000"/>
                </a:solidFill>
              </a:rPr>
              <a:t>ganancia</a:t>
            </a:r>
            <a:r>
              <a:rPr lang="en-US" sz="4800" b="1" dirty="0">
                <a:solidFill>
                  <a:srgbClr val="FF0000"/>
                </a:solidFill>
              </a:rPr>
              <a:t> y </a:t>
            </a:r>
            <a:r>
              <a:rPr lang="en-US" sz="4800" b="1" dirty="0" err="1">
                <a:solidFill>
                  <a:srgbClr val="FF0000"/>
                </a:solidFill>
              </a:rPr>
              <a:t>Margen</a:t>
            </a:r>
            <a:r>
              <a:rPr lang="en-US" sz="4800" b="1" dirty="0">
                <a:solidFill>
                  <a:srgbClr val="FF0000"/>
                </a:solidFill>
              </a:rPr>
              <a:t> de </a:t>
            </a:r>
            <a:r>
              <a:rPr lang="en-US" sz="4800" b="1" dirty="0" err="1">
                <a:solidFill>
                  <a:srgbClr val="FF0000"/>
                </a:solidFill>
              </a:rPr>
              <a:t>Fase</a:t>
            </a:r>
            <a:r>
              <a:rPr lang="en-US" sz="4800" b="1" dirty="0">
                <a:solidFill>
                  <a:srgbClr val="FF0000"/>
                </a:solidFill>
              </a:rPr>
              <a:t>.</a:t>
            </a:r>
            <a:endParaRPr lang="en-US" sz="4800" dirty="0">
              <a:solidFill>
                <a:srgbClr val="FF0000"/>
              </a:solidFill>
            </a:endParaRPr>
          </a:p>
        </p:txBody>
      </p:sp>
      <p:sp>
        <p:nvSpPr>
          <p:cNvPr id="2" name="Marcador de pie de página 1">
            <a:extLst>
              <a:ext uri="{FF2B5EF4-FFF2-40B4-BE49-F238E27FC236}">
                <a16:creationId xmlns:a16="http://schemas.microsoft.com/office/drawing/2014/main" id="{F8EE99B9-6F29-D85D-D546-3E52D5EDF29F}"/>
              </a:ext>
            </a:extLst>
          </p:cNvPr>
          <p:cNvSpPr>
            <a:spLocks noGrp="1"/>
          </p:cNvSpPr>
          <p:nvPr>
            <p:ph type="ftr" sz="quarter" idx="11"/>
          </p:nvPr>
        </p:nvSpPr>
        <p:spPr/>
        <p:txBody>
          <a:bodyPr/>
          <a:lstStyle/>
          <a:p>
            <a:r>
              <a:rPr lang="es-ES"/>
              <a:t>CONTROL AUTOMÁTICO EDUCACIÓN-  Sergio Andres Castaño Giraldo</a:t>
            </a:r>
            <a:endParaRPr lang="es-419"/>
          </a:p>
        </p:txBody>
      </p:sp>
      <p:pic>
        <p:nvPicPr>
          <p:cNvPr id="5" name="Content Placeholder 4" descr="Phase Crossover Frequency - an overview | ScienceDirect Topics">
            <a:extLst>
              <a:ext uri="{FF2B5EF4-FFF2-40B4-BE49-F238E27FC236}">
                <a16:creationId xmlns:a16="http://schemas.microsoft.com/office/drawing/2014/main" id="{09AD8695-F9CB-59E1-4461-7C0D19BCE4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46960" y="2165167"/>
            <a:ext cx="7630160" cy="389851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E5479207-47EA-1574-9798-B9F03624CCA9}"/>
              </a:ext>
            </a:extLst>
          </p:cNvPr>
          <p:cNvSpPr txBox="1"/>
          <p:nvPr/>
        </p:nvSpPr>
        <p:spPr>
          <a:xfrm>
            <a:off x="3347631" y="3539614"/>
            <a:ext cx="338554" cy="461665"/>
          </a:xfrm>
          <a:prstGeom prst="rect">
            <a:avLst/>
          </a:prstGeom>
          <a:noFill/>
        </p:spPr>
        <p:txBody>
          <a:bodyPr wrap="none" rtlCol="0">
            <a:spAutoFit/>
          </a:bodyPr>
          <a:lstStyle/>
          <a:p>
            <a:r>
              <a:rPr lang="es-419" sz="2400" dirty="0">
                <a:solidFill>
                  <a:srgbClr val="FF0000"/>
                </a:solidFill>
              </a:rPr>
              <a:t>+</a:t>
            </a:r>
          </a:p>
        </p:txBody>
      </p:sp>
      <p:sp>
        <p:nvSpPr>
          <p:cNvPr id="7" name="CuadroTexto 6">
            <a:extLst>
              <a:ext uri="{FF2B5EF4-FFF2-40B4-BE49-F238E27FC236}">
                <a16:creationId xmlns:a16="http://schemas.microsoft.com/office/drawing/2014/main" id="{C406143F-A96F-1A34-4A4A-B2DD25D6081B}"/>
              </a:ext>
            </a:extLst>
          </p:cNvPr>
          <p:cNvSpPr txBox="1"/>
          <p:nvPr/>
        </p:nvSpPr>
        <p:spPr>
          <a:xfrm>
            <a:off x="3347631" y="3143507"/>
            <a:ext cx="279244" cy="461665"/>
          </a:xfrm>
          <a:prstGeom prst="rect">
            <a:avLst/>
          </a:prstGeom>
          <a:noFill/>
        </p:spPr>
        <p:txBody>
          <a:bodyPr wrap="none" rtlCol="0">
            <a:spAutoFit/>
          </a:bodyPr>
          <a:lstStyle/>
          <a:p>
            <a:r>
              <a:rPr lang="es-419" sz="2400" dirty="0">
                <a:solidFill>
                  <a:srgbClr val="FF0000"/>
                </a:solidFill>
              </a:rPr>
              <a:t>-</a:t>
            </a:r>
          </a:p>
        </p:txBody>
      </p:sp>
      <p:sp>
        <p:nvSpPr>
          <p:cNvPr id="10" name="CuadroTexto 9">
            <a:extLst>
              <a:ext uri="{FF2B5EF4-FFF2-40B4-BE49-F238E27FC236}">
                <a16:creationId xmlns:a16="http://schemas.microsoft.com/office/drawing/2014/main" id="{1B77197D-65F6-21ED-D373-32C852C80ABB}"/>
              </a:ext>
            </a:extLst>
          </p:cNvPr>
          <p:cNvSpPr txBox="1"/>
          <p:nvPr/>
        </p:nvSpPr>
        <p:spPr>
          <a:xfrm>
            <a:off x="3347631" y="4979619"/>
            <a:ext cx="338554" cy="461665"/>
          </a:xfrm>
          <a:prstGeom prst="rect">
            <a:avLst/>
          </a:prstGeom>
          <a:noFill/>
        </p:spPr>
        <p:txBody>
          <a:bodyPr wrap="none" rtlCol="0">
            <a:spAutoFit/>
          </a:bodyPr>
          <a:lstStyle/>
          <a:p>
            <a:r>
              <a:rPr lang="es-419" sz="2400" dirty="0">
                <a:solidFill>
                  <a:srgbClr val="FF0000"/>
                </a:solidFill>
              </a:rPr>
              <a:t>+</a:t>
            </a:r>
          </a:p>
        </p:txBody>
      </p:sp>
      <p:sp>
        <p:nvSpPr>
          <p:cNvPr id="11" name="CuadroTexto 10">
            <a:extLst>
              <a:ext uri="{FF2B5EF4-FFF2-40B4-BE49-F238E27FC236}">
                <a16:creationId xmlns:a16="http://schemas.microsoft.com/office/drawing/2014/main" id="{F94A5959-E794-38D1-B2BA-A6770C3C5799}"/>
              </a:ext>
            </a:extLst>
          </p:cNvPr>
          <p:cNvSpPr txBox="1"/>
          <p:nvPr/>
        </p:nvSpPr>
        <p:spPr>
          <a:xfrm>
            <a:off x="7595167" y="4881297"/>
            <a:ext cx="338554" cy="461665"/>
          </a:xfrm>
          <a:prstGeom prst="rect">
            <a:avLst/>
          </a:prstGeom>
          <a:noFill/>
        </p:spPr>
        <p:txBody>
          <a:bodyPr wrap="none" rtlCol="0">
            <a:spAutoFit/>
          </a:bodyPr>
          <a:lstStyle/>
          <a:p>
            <a:r>
              <a:rPr lang="es-419" sz="2400" dirty="0">
                <a:solidFill>
                  <a:srgbClr val="FF0000"/>
                </a:solidFill>
              </a:rPr>
              <a:t>+</a:t>
            </a:r>
          </a:p>
        </p:txBody>
      </p:sp>
      <p:sp>
        <p:nvSpPr>
          <p:cNvPr id="12" name="CuadroTexto 11">
            <a:extLst>
              <a:ext uri="{FF2B5EF4-FFF2-40B4-BE49-F238E27FC236}">
                <a16:creationId xmlns:a16="http://schemas.microsoft.com/office/drawing/2014/main" id="{AD179E4A-105F-CF5D-F3C9-E1C54F6BDE13}"/>
              </a:ext>
            </a:extLst>
          </p:cNvPr>
          <p:cNvSpPr txBox="1"/>
          <p:nvPr/>
        </p:nvSpPr>
        <p:spPr>
          <a:xfrm>
            <a:off x="7654477" y="3134931"/>
            <a:ext cx="279244" cy="461665"/>
          </a:xfrm>
          <a:prstGeom prst="rect">
            <a:avLst/>
          </a:prstGeom>
          <a:noFill/>
        </p:spPr>
        <p:txBody>
          <a:bodyPr wrap="none" rtlCol="0">
            <a:spAutoFit/>
          </a:bodyPr>
          <a:lstStyle/>
          <a:p>
            <a:r>
              <a:rPr lang="es-419" sz="2400" dirty="0">
                <a:solidFill>
                  <a:srgbClr val="FF0000"/>
                </a:solidFill>
              </a:rPr>
              <a:t>-</a:t>
            </a:r>
          </a:p>
        </p:txBody>
      </p:sp>
      <p:sp>
        <p:nvSpPr>
          <p:cNvPr id="13" name="CuadroTexto 12">
            <a:extLst>
              <a:ext uri="{FF2B5EF4-FFF2-40B4-BE49-F238E27FC236}">
                <a16:creationId xmlns:a16="http://schemas.microsoft.com/office/drawing/2014/main" id="{A2E043F8-3927-CF14-C016-474E1547E0A2}"/>
              </a:ext>
            </a:extLst>
          </p:cNvPr>
          <p:cNvSpPr txBox="1"/>
          <p:nvPr/>
        </p:nvSpPr>
        <p:spPr>
          <a:xfrm>
            <a:off x="7624822" y="5241654"/>
            <a:ext cx="279244" cy="461665"/>
          </a:xfrm>
          <a:prstGeom prst="rect">
            <a:avLst/>
          </a:prstGeom>
          <a:noFill/>
        </p:spPr>
        <p:txBody>
          <a:bodyPr wrap="none" rtlCol="0">
            <a:spAutoFit/>
          </a:bodyPr>
          <a:lstStyle/>
          <a:p>
            <a:r>
              <a:rPr lang="es-419" sz="2400" dirty="0">
                <a:solidFill>
                  <a:srgbClr val="FF0000"/>
                </a:solidFill>
              </a:rPr>
              <a:t>-</a:t>
            </a:r>
          </a:p>
        </p:txBody>
      </p:sp>
      <p:sp>
        <p:nvSpPr>
          <p:cNvPr id="14" name="CuadroTexto 13">
            <a:extLst>
              <a:ext uri="{FF2B5EF4-FFF2-40B4-BE49-F238E27FC236}">
                <a16:creationId xmlns:a16="http://schemas.microsoft.com/office/drawing/2014/main" id="{C8475D2A-F320-885D-A8AA-CC512035ACCB}"/>
              </a:ext>
            </a:extLst>
          </p:cNvPr>
          <p:cNvSpPr txBox="1"/>
          <p:nvPr/>
        </p:nvSpPr>
        <p:spPr>
          <a:xfrm>
            <a:off x="7624822" y="3531038"/>
            <a:ext cx="338554" cy="461665"/>
          </a:xfrm>
          <a:prstGeom prst="rect">
            <a:avLst/>
          </a:prstGeom>
          <a:noFill/>
        </p:spPr>
        <p:txBody>
          <a:bodyPr wrap="none" rtlCol="0">
            <a:spAutoFit/>
          </a:bodyPr>
          <a:lstStyle/>
          <a:p>
            <a:r>
              <a:rPr lang="es-419" sz="2400" dirty="0">
                <a:solidFill>
                  <a:srgbClr val="FF0000"/>
                </a:solidFill>
              </a:rPr>
              <a:t>+</a:t>
            </a:r>
          </a:p>
        </p:txBody>
      </p:sp>
      <p:sp>
        <p:nvSpPr>
          <p:cNvPr id="15" name="CuadroTexto 14">
            <a:extLst>
              <a:ext uri="{FF2B5EF4-FFF2-40B4-BE49-F238E27FC236}">
                <a16:creationId xmlns:a16="http://schemas.microsoft.com/office/drawing/2014/main" id="{DBC9A4D6-E059-69A7-BDA8-D9F8A3082098}"/>
              </a:ext>
            </a:extLst>
          </p:cNvPr>
          <p:cNvSpPr txBox="1"/>
          <p:nvPr/>
        </p:nvSpPr>
        <p:spPr>
          <a:xfrm>
            <a:off x="3712483" y="5342962"/>
            <a:ext cx="279244" cy="461665"/>
          </a:xfrm>
          <a:prstGeom prst="rect">
            <a:avLst/>
          </a:prstGeom>
          <a:noFill/>
        </p:spPr>
        <p:txBody>
          <a:bodyPr wrap="none" rtlCol="0">
            <a:spAutoFit/>
          </a:bodyPr>
          <a:lstStyle/>
          <a:p>
            <a:r>
              <a:rPr lang="es-419" sz="2400" dirty="0">
                <a:solidFill>
                  <a:srgbClr val="FF0000"/>
                </a:solidFill>
              </a:rPr>
              <a:t>-</a:t>
            </a:r>
          </a:p>
        </p:txBody>
      </p:sp>
    </p:spTree>
    <p:extLst>
      <p:ext uri="{BB962C8B-B14F-4D97-AF65-F5344CB8AC3E}">
        <p14:creationId xmlns:p14="http://schemas.microsoft.com/office/powerpoint/2010/main" val="251153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C2389-4788-63F2-BBE9-EA13CD6F3722}"/>
              </a:ext>
            </a:extLst>
          </p:cNvPr>
          <p:cNvSpPr>
            <a:spLocks noGrp="1"/>
          </p:cNvSpPr>
          <p:nvPr>
            <p:ph type="title"/>
          </p:nvPr>
        </p:nvSpPr>
        <p:spPr/>
        <p:txBody>
          <a:bodyPr/>
          <a:lstStyle/>
          <a:p>
            <a:r>
              <a:rPr lang="es-419" b="1" dirty="0">
                <a:solidFill>
                  <a:srgbClr val="FF0000"/>
                </a:solidFill>
              </a:rPr>
              <a:t>Estabilidad Diagrama de Bode</a:t>
            </a:r>
          </a:p>
        </p:txBody>
      </p:sp>
      <p:sp>
        <p:nvSpPr>
          <p:cNvPr id="3" name="Marcador de contenido 2">
            <a:extLst>
              <a:ext uri="{FF2B5EF4-FFF2-40B4-BE49-F238E27FC236}">
                <a16:creationId xmlns:a16="http://schemas.microsoft.com/office/drawing/2014/main" id="{B0E3D1BE-498B-5C50-E8D5-D98D9906F244}"/>
              </a:ext>
            </a:extLst>
          </p:cNvPr>
          <p:cNvSpPr>
            <a:spLocks noGrp="1"/>
          </p:cNvSpPr>
          <p:nvPr>
            <p:ph idx="1"/>
          </p:nvPr>
        </p:nvSpPr>
        <p:spPr>
          <a:xfrm>
            <a:off x="1097280" y="1845734"/>
            <a:ext cx="10058400" cy="1054782"/>
          </a:xfrm>
        </p:spPr>
        <p:txBody>
          <a:bodyPr/>
          <a:lstStyle/>
          <a:p>
            <a:r>
              <a:rPr lang="es-419" dirty="0"/>
              <a:t>Conociendo el diagrama de bode de un sistema en lazo abierto, podemos determinar si el sistema en lazo cerrado será estable.</a:t>
            </a:r>
          </a:p>
        </p:txBody>
      </p:sp>
      <p:sp>
        <p:nvSpPr>
          <p:cNvPr id="4" name="Marcador de pie de página 3">
            <a:extLst>
              <a:ext uri="{FF2B5EF4-FFF2-40B4-BE49-F238E27FC236}">
                <a16:creationId xmlns:a16="http://schemas.microsoft.com/office/drawing/2014/main" id="{5C601BC7-EF5D-BD03-A0C0-62606680E1F5}"/>
              </a:ext>
            </a:extLst>
          </p:cNvPr>
          <p:cNvSpPr>
            <a:spLocks noGrp="1"/>
          </p:cNvSpPr>
          <p:nvPr>
            <p:ph type="ftr" sz="quarter" idx="11"/>
          </p:nvPr>
        </p:nvSpPr>
        <p:spPr/>
        <p:txBody>
          <a:bodyPr/>
          <a:lstStyle/>
          <a:p>
            <a:r>
              <a:rPr lang="es-ES"/>
              <a:t>CONTROL AUTOMÁTICO EDUCACIÓN-  Sergio Andres Castaño Giraldo</a:t>
            </a:r>
            <a:endParaRPr lang="es-419"/>
          </a:p>
        </p:txBody>
      </p:sp>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6230196F-380D-0D17-B81A-FA00196D9EC2}"/>
                  </a:ext>
                </a:extLst>
              </p:cNvPr>
              <p:cNvSpPr/>
              <p:nvPr/>
            </p:nvSpPr>
            <p:spPr>
              <a:xfrm>
                <a:off x="3569894" y="3008890"/>
                <a:ext cx="1955313" cy="12356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s-419"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10</m:t>
                          </m:r>
                        </m:num>
                        <m:den>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3</m:t>
                              </m:r>
                            </m:sup>
                          </m:sSup>
                          <m:r>
                            <a:rPr lang="en-US" b="0" i="1" smtClean="0">
                              <a:solidFill>
                                <a:schemeClr val="tx1"/>
                              </a:solidFill>
                              <a:latin typeface="Cambria Math" panose="02040503050406030204" pitchFamily="18" charset="0"/>
                            </a:rPr>
                            <m:t>+4</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+12</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+6</m:t>
                          </m:r>
                        </m:den>
                      </m:f>
                    </m:oMath>
                  </m:oMathPara>
                </a14:m>
                <a:endParaRPr lang="es-419" dirty="0">
                  <a:solidFill>
                    <a:schemeClr val="tx1"/>
                  </a:solidFill>
                </a:endParaRPr>
              </a:p>
            </p:txBody>
          </p:sp>
        </mc:Choice>
        <mc:Fallback xmlns="">
          <p:sp>
            <p:nvSpPr>
              <p:cNvPr id="5" name="Rectángulo 4">
                <a:extLst>
                  <a:ext uri="{FF2B5EF4-FFF2-40B4-BE49-F238E27FC236}">
                    <a16:creationId xmlns:a16="http://schemas.microsoft.com/office/drawing/2014/main" id="{6230196F-380D-0D17-B81A-FA00196D9EC2}"/>
                  </a:ext>
                </a:extLst>
              </p:cNvPr>
              <p:cNvSpPr>
                <a:spLocks noRot="1" noChangeAspect="1" noMove="1" noResize="1" noEditPoints="1" noAdjustHandles="1" noChangeArrowheads="1" noChangeShapeType="1" noTextEdit="1"/>
              </p:cNvSpPr>
              <p:nvPr/>
            </p:nvSpPr>
            <p:spPr>
              <a:xfrm>
                <a:off x="3569894" y="3008890"/>
                <a:ext cx="1955313" cy="1235651"/>
              </a:xfrm>
              <a:prstGeom prst="rect">
                <a:avLst/>
              </a:prstGeom>
              <a:blipFill>
                <a:blip r:embed="rId2"/>
                <a:stretch>
                  <a:fillRect/>
                </a:stretch>
              </a:blipFill>
            </p:spPr>
            <p:txBody>
              <a:bodyPr/>
              <a:lstStyle/>
              <a:p>
                <a:r>
                  <a:rPr lang="es-419">
                    <a:noFill/>
                  </a:rPr>
                  <a:t> </a:t>
                </a:r>
              </a:p>
            </p:txBody>
          </p:sp>
        </mc:Fallback>
      </mc:AlternateContent>
      <p:cxnSp>
        <p:nvCxnSpPr>
          <p:cNvPr id="6" name="Conector recto de flecha 5">
            <a:extLst>
              <a:ext uri="{FF2B5EF4-FFF2-40B4-BE49-F238E27FC236}">
                <a16:creationId xmlns:a16="http://schemas.microsoft.com/office/drawing/2014/main" id="{7EA6633F-DF98-E2A2-1CD5-FBE0BC82BCE5}"/>
              </a:ext>
            </a:extLst>
          </p:cNvPr>
          <p:cNvCxnSpPr>
            <a:cxnSpLocks/>
            <a:stCxn id="5" idx="3"/>
          </p:cNvCxnSpPr>
          <p:nvPr/>
        </p:nvCxnSpPr>
        <p:spPr>
          <a:xfrm>
            <a:off x="5525207" y="3626716"/>
            <a:ext cx="6871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ángulo 6">
            <a:extLst>
              <a:ext uri="{FF2B5EF4-FFF2-40B4-BE49-F238E27FC236}">
                <a16:creationId xmlns:a16="http://schemas.microsoft.com/office/drawing/2014/main" id="{03A7D75F-9AE9-CC58-AE6D-1F0E01F38B50}"/>
              </a:ext>
            </a:extLst>
          </p:cNvPr>
          <p:cNvSpPr/>
          <p:nvPr/>
        </p:nvSpPr>
        <p:spPr>
          <a:xfrm>
            <a:off x="2109989" y="3269700"/>
            <a:ext cx="1046201" cy="714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419" b="1" dirty="0">
                <a:solidFill>
                  <a:schemeClr val="tx1"/>
                </a:solidFill>
              </a:rPr>
              <a:t>k</a:t>
            </a:r>
          </a:p>
        </p:txBody>
      </p:sp>
      <p:cxnSp>
        <p:nvCxnSpPr>
          <p:cNvPr id="8" name="Conector recto de flecha 7">
            <a:extLst>
              <a:ext uri="{FF2B5EF4-FFF2-40B4-BE49-F238E27FC236}">
                <a16:creationId xmlns:a16="http://schemas.microsoft.com/office/drawing/2014/main" id="{AE0D1CD7-1C7E-DC86-044D-9DBD22AD73D4}"/>
              </a:ext>
            </a:extLst>
          </p:cNvPr>
          <p:cNvCxnSpPr>
            <a:cxnSpLocks/>
            <a:stCxn id="10" idx="6"/>
            <a:endCxn id="7" idx="1"/>
          </p:cNvCxnSpPr>
          <p:nvPr/>
        </p:nvCxnSpPr>
        <p:spPr>
          <a:xfrm flipV="1">
            <a:off x="1791397" y="3626716"/>
            <a:ext cx="318592" cy="189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9F851F-8FC6-7E5D-4E5B-B39B0B3A8D77}"/>
                  </a:ext>
                </a:extLst>
              </p:cNvPr>
              <p:cNvSpPr txBox="1"/>
              <p:nvPr/>
            </p:nvSpPr>
            <p:spPr>
              <a:xfrm>
                <a:off x="3233059" y="3213200"/>
                <a:ext cx="3316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i="1" dirty="0" smtClean="0">
                          <a:latin typeface="Cambria Math" panose="02040503050406030204" pitchFamily="18" charset="0"/>
                        </a:rPr>
                        <m:t>𝑢</m:t>
                      </m:r>
                    </m:oMath>
                  </m:oMathPara>
                </a14:m>
                <a:endParaRPr lang="es-419" dirty="0"/>
              </a:p>
            </p:txBody>
          </p:sp>
        </mc:Choice>
        <mc:Fallback xmlns="">
          <p:sp>
            <p:nvSpPr>
              <p:cNvPr id="9" name="CuadroTexto 8">
                <a:extLst>
                  <a:ext uri="{FF2B5EF4-FFF2-40B4-BE49-F238E27FC236}">
                    <a16:creationId xmlns:a16="http://schemas.microsoft.com/office/drawing/2014/main" id="{1F9F851F-8FC6-7E5D-4E5B-B39B0B3A8D77}"/>
                  </a:ext>
                </a:extLst>
              </p:cNvPr>
              <p:cNvSpPr txBox="1">
                <a:spLocks noRot="1" noChangeAspect="1" noMove="1" noResize="1" noEditPoints="1" noAdjustHandles="1" noChangeArrowheads="1" noChangeShapeType="1" noTextEdit="1"/>
              </p:cNvSpPr>
              <p:nvPr/>
            </p:nvSpPr>
            <p:spPr>
              <a:xfrm>
                <a:off x="3233059" y="3213200"/>
                <a:ext cx="331662" cy="369332"/>
              </a:xfrm>
              <a:prstGeom prst="rect">
                <a:avLst/>
              </a:prstGeom>
              <a:blipFill>
                <a:blip r:embed="rId3"/>
                <a:stretch>
                  <a:fillRect/>
                </a:stretch>
              </a:blipFill>
            </p:spPr>
            <p:txBody>
              <a:bodyPr/>
              <a:lstStyle/>
              <a:p>
                <a:r>
                  <a:rPr lang="es-419">
                    <a:noFill/>
                  </a:rPr>
                  <a:t> </a:t>
                </a:r>
              </a:p>
            </p:txBody>
          </p:sp>
        </mc:Fallback>
      </mc:AlternateContent>
      <p:sp>
        <p:nvSpPr>
          <p:cNvPr id="10" name="Elipse 9">
            <a:extLst>
              <a:ext uri="{FF2B5EF4-FFF2-40B4-BE49-F238E27FC236}">
                <a16:creationId xmlns:a16="http://schemas.microsoft.com/office/drawing/2014/main" id="{4B28BE54-6C0B-CCBB-5C9E-CED16EB66123}"/>
              </a:ext>
            </a:extLst>
          </p:cNvPr>
          <p:cNvSpPr/>
          <p:nvPr/>
        </p:nvSpPr>
        <p:spPr>
          <a:xfrm>
            <a:off x="1252595" y="3397866"/>
            <a:ext cx="538802" cy="4956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419"/>
          </a:p>
        </p:txBody>
      </p:sp>
      <p:cxnSp>
        <p:nvCxnSpPr>
          <p:cNvPr id="11" name="Conector recto de flecha 10">
            <a:extLst>
              <a:ext uri="{FF2B5EF4-FFF2-40B4-BE49-F238E27FC236}">
                <a16:creationId xmlns:a16="http://schemas.microsoft.com/office/drawing/2014/main" id="{F3D0FBB0-8C7C-EFCD-CF8A-F42FE4408B05}"/>
              </a:ext>
            </a:extLst>
          </p:cNvPr>
          <p:cNvCxnSpPr>
            <a:cxnSpLocks/>
            <a:endCxn id="10" idx="2"/>
          </p:cNvCxnSpPr>
          <p:nvPr/>
        </p:nvCxnSpPr>
        <p:spPr>
          <a:xfrm>
            <a:off x="716141" y="3645682"/>
            <a:ext cx="5364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E45248C3-D496-6206-ED22-AA346B9EB832}"/>
                  </a:ext>
                </a:extLst>
              </p:cNvPr>
              <p:cNvSpPr txBox="1"/>
              <p:nvPr/>
            </p:nvSpPr>
            <p:spPr>
              <a:xfrm>
                <a:off x="148824" y="3208210"/>
                <a:ext cx="13820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b="0" i="1" dirty="0" smtClean="0">
                          <a:latin typeface="Cambria Math" panose="02040503050406030204" pitchFamily="18" charset="0"/>
                        </a:rPr>
                        <m:t>𝑟</m:t>
                      </m:r>
                    </m:oMath>
                  </m:oMathPara>
                </a14:m>
                <a:endParaRPr lang="es-419" dirty="0"/>
              </a:p>
            </p:txBody>
          </p:sp>
        </mc:Choice>
        <mc:Fallback xmlns="">
          <p:sp>
            <p:nvSpPr>
              <p:cNvPr id="12" name="CuadroTexto 11">
                <a:extLst>
                  <a:ext uri="{FF2B5EF4-FFF2-40B4-BE49-F238E27FC236}">
                    <a16:creationId xmlns:a16="http://schemas.microsoft.com/office/drawing/2014/main" id="{E45248C3-D496-6206-ED22-AA346B9EB832}"/>
                  </a:ext>
                </a:extLst>
              </p:cNvPr>
              <p:cNvSpPr txBox="1">
                <a:spLocks noRot="1" noChangeAspect="1" noMove="1" noResize="1" noEditPoints="1" noAdjustHandles="1" noChangeArrowheads="1" noChangeShapeType="1" noTextEdit="1"/>
              </p:cNvSpPr>
              <p:nvPr/>
            </p:nvSpPr>
            <p:spPr>
              <a:xfrm>
                <a:off x="148824" y="3208210"/>
                <a:ext cx="1382045" cy="369332"/>
              </a:xfrm>
              <a:prstGeom prst="rect">
                <a:avLst/>
              </a:prstGeom>
              <a:blipFill>
                <a:blip r:embed="rId4"/>
                <a:stretch>
                  <a:fillRect/>
                </a:stretch>
              </a:blipFill>
            </p:spPr>
            <p:txBody>
              <a:bodyPr/>
              <a:lstStyle/>
              <a:p>
                <a:r>
                  <a:rPr lang="es-419">
                    <a:noFill/>
                  </a:rPr>
                  <a:t> </a:t>
                </a:r>
              </a:p>
            </p:txBody>
          </p:sp>
        </mc:Fallback>
      </mc:AlternateContent>
      <p:sp>
        <p:nvSpPr>
          <p:cNvPr id="13" name="CuadroTexto 12">
            <a:extLst>
              <a:ext uri="{FF2B5EF4-FFF2-40B4-BE49-F238E27FC236}">
                <a16:creationId xmlns:a16="http://schemas.microsoft.com/office/drawing/2014/main" id="{315DE397-C0FF-D249-239D-13587F9C1C07}"/>
              </a:ext>
            </a:extLst>
          </p:cNvPr>
          <p:cNvSpPr txBox="1"/>
          <p:nvPr/>
        </p:nvSpPr>
        <p:spPr>
          <a:xfrm>
            <a:off x="1244206" y="3461015"/>
            <a:ext cx="259374" cy="369332"/>
          </a:xfrm>
          <a:prstGeom prst="rect">
            <a:avLst/>
          </a:prstGeom>
          <a:noFill/>
        </p:spPr>
        <p:txBody>
          <a:bodyPr wrap="square" rtlCol="0">
            <a:spAutoFit/>
          </a:bodyPr>
          <a:lstStyle/>
          <a:p>
            <a:r>
              <a:rPr lang="es-419" dirty="0"/>
              <a:t>+</a:t>
            </a:r>
          </a:p>
        </p:txBody>
      </p:sp>
      <p:sp>
        <p:nvSpPr>
          <p:cNvPr id="14" name="CuadroTexto 13">
            <a:extLst>
              <a:ext uri="{FF2B5EF4-FFF2-40B4-BE49-F238E27FC236}">
                <a16:creationId xmlns:a16="http://schemas.microsoft.com/office/drawing/2014/main" id="{0BCAAE0A-A241-F02E-0D7A-079DCE4289AA}"/>
              </a:ext>
            </a:extLst>
          </p:cNvPr>
          <p:cNvSpPr txBox="1"/>
          <p:nvPr/>
        </p:nvSpPr>
        <p:spPr>
          <a:xfrm>
            <a:off x="1379102" y="3518963"/>
            <a:ext cx="259374" cy="369332"/>
          </a:xfrm>
          <a:prstGeom prst="rect">
            <a:avLst/>
          </a:prstGeom>
          <a:noFill/>
        </p:spPr>
        <p:txBody>
          <a:bodyPr wrap="square" rtlCol="0">
            <a:spAutoFit/>
          </a:bodyPr>
          <a:lstStyle/>
          <a:p>
            <a:r>
              <a:rPr lang="es-419" dirty="0"/>
              <a:t>_</a:t>
            </a:r>
          </a:p>
        </p:txBody>
      </p:sp>
      <p:cxnSp>
        <p:nvCxnSpPr>
          <p:cNvPr id="15" name="Conector recto de flecha 14">
            <a:extLst>
              <a:ext uri="{FF2B5EF4-FFF2-40B4-BE49-F238E27FC236}">
                <a16:creationId xmlns:a16="http://schemas.microsoft.com/office/drawing/2014/main" id="{765EFE4C-FECF-9231-35DA-8F51AD399D33}"/>
              </a:ext>
            </a:extLst>
          </p:cNvPr>
          <p:cNvCxnSpPr>
            <a:cxnSpLocks/>
            <a:endCxn id="10" idx="4"/>
          </p:cNvCxnSpPr>
          <p:nvPr/>
        </p:nvCxnSpPr>
        <p:spPr>
          <a:xfrm flipV="1">
            <a:off x="1521996" y="3893498"/>
            <a:ext cx="0" cy="7557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CE127AB-ED0D-02A9-0213-27E776D2DD2E}"/>
              </a:ext>
            </a:extLst>
          </p:cNvPr>
          <p:cNvCxnSpPr>
            <a:cxnSpLocks/>
          </p:cNvCxnSpPr>
          <p:nvPr/>
        </p:nvCxnSpPr>
        <p:spPr>
          <a:xfrm flipV="1">
            <a:off x="5868790" y="3620129"/>
            <a:ext cx="0" cy="102395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0CF61C9F-905E-6D9E-E5AC-50F37C420143}"/>
              </a:ext>
            </a:extLst>
          </p:cNvPr>
          <p:cNvCxnSpPr>
            <a:cxnSpLocks/>
          </p:cNvCxnSpPr>
          <p:nvPr/>
        </p:nvCxnSpPr>
        <p:spPr>
          <a:xfrm flipH="1">
            <a:off x="1503580" y="4644082"/>
            <a:ext cx="4365210" cy="5176"/>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EC1E0738-61F4-7B0D-0850-4DF7F82F5C6C}"/>
                  </a:ext>
                </a:extLst>
              </p:cNvPr>
              <p:cNvSpPr txBox="1"/>
              <p:nvPr/>
            </p:nvSpPr>
            <p:spPr>
              <a:xfrm>
                <a:off x="1530869" y="3144428"/>
                <a:ext cx="7079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i="1" dirty="0" smtClean="0">
                          <a:latin typeface="Cambria Math" panose="02040503050406030204" pitchFamily="18" charset="0"/>
                        </a:rPr>
                        <m:t>𝑒</m:t>
                      </m:r>
                    </m:oMath>
                  </m:oMathPara>
                </a14:m>
                <a:endParaRPr lang="es-419" dirty="0"/>
              </a:p>
            </p:txBody>
          </p:sp>
        </mc:Choice>
        <mc:Fallback xmlns="">
          <p:sp>
            <p:nvSpPr>
              <p:cNvPr id="18" name="CuadroTexto 17">
                <a:extLst>
                  <a:ext uri="{FF2B5EF4-FFF2-40B4-BE49-F238E27FC236}">
                    <a16:creationId xmlns:a16="http://schemas.microsoft.com/office/drawing/2014/main" id="{EC1E0738-61F4-7B0D-0850-4DF7F82F5C6C}"/>
                  </a:ext>
                </a:extLst>
              </p:cNvPr>
              <p:cNvSpPr txBox="1">
                <a:spLocks noRot="1" noChangeAspect="1" noMove="1" noResize="1" noEditPoints="1" noAdjustHandles="1" noChangeArrowheads="1" noChangeShapeType="1" noTextEdit="1"/>
              </p:cNvSpPr>
              <p:nvPr/>
            </p:nvSpPr>
            <p:spPr>
              <a:xfrm>
                <a:off x="1530869" y="3144428"/>
                <a:ext cx="707944" cy="369332"/>
              </a:xfrm>
              <a:prstGeom prst="rect">
                <a:avLst/>
              </a:prstGeom>
              <a:blipFill>
                <a:blip r:embed="rId5"/>
                <a:stretch>
                  <a:fillRect/>
                </a:stretch>
              </a:blipFill>
            </p:spPr>
            <p:txBody>
              <a:bodyPr/>
              <a:lstStyle/>
              <a:p>
                <a:r>
                  <a:rPr lang="es-419">
                    <a:noFill/>
                  </a:rPr>
                  <a:t> </a:t>
                </a:r>
              </a:p>
            </p:txBody>
          </p:sp>
        </mc:Fallback>
      </mc:AlternateContent>
      <p:cxnSp>
        <p:nvCxnSpPr>
          <p:cNvPr id="19" name="Conector recto de flecha 18">
            <a:extLst>
              <a:ext uri="{FF2B5EF4-FFF2-40B4-BE49-F238E27FC236}">
                <a16:creationId xmlns:a16="http://schemas.microsoft.com/office/drawing/2014/main" id="{7AF89229-225C-13EE-8566-A66F0DDED684}"/>
              </a:ext>
            </a:extLst>
          </p:cNvPr>
          <p:cNvCxnSpPr>
            <a:cxnSpLocks/>
            <a:stCxn id="7" idx="3"/>
            <a:endCxn id="5" idx="1"/>
          </p:cNvCxnSpPr>
          <p:nvPr/>
        </p:nvCxnSpPr>
        <p:spPr>
          <a:xfrm>
            <a:off x="3156190" y="3626716"/>
            <a:ext cx="4137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E9AEBB36-483B-B0E9-FEF1-01BA75B867F5}"/>
                  </a:ext>
                </a:extLst>
              </p:cNvPr>
              <p:cNvSpPr txBox="1"/>
              <p:nvPr/>
            </p:nvSpPr>
            <p:spPr>
              <a:xfrm>
                <a:off x="2015486" y="3960216"/>
                <a:ext cx="1187576"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𝒄</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𝒔</m:t>
                      </m:r>
                      <m:r>
                        <a:rPr lang="en-US" b="1" i="1" smtClean="0">
                          <a:solidFill>
                            <a:schemeClr val="tx1"/>
                          </a:solidFill>
                          <a:latin typeface="Cambria Math" panose="02040503050406030204" pitchFamily="18" charset="0"/>
                        </a:rPr>
                        <m:t>)</m:t>
                      </m:r>
                    </m:oMath>
                  </m:oMathPara>
                </a14:m>
                <a:endParaRPr lang="es-419" b="1" dirty="0">
                  <a:solidFill>
                    <a:schemeClr val="tx1"/>
                  </a:solidFill>
                </a:endParaRPr>
              </a:p>
            </p:txBody>
          </p:sp>
        </mc:Choice>
        <mc:Fallback xmlns="">
          <p:sp>
            <p:nvSpPr>
              <p:cNvPr id="20" name="CuadroTexto 19">
                <a:extLst>
                  <a:ext uri="{FF2B5EF4-FFF2-40B4-BE49-F238E27FC236}">
                    <a16:creationId xmlns:a16="http://schemas.microsoft.com/office/drawing/2014/main" id="{E9AEBB36-483B-B0E9-FEF1-01BA75B867F5}"/>
                  </a:ext>
                </a:extLst>
              </p:cNvPr>
              <p:cNvSpPr txBox="1">
                <a:spLocks noRot="1" noChangeAspect="1" noMove="1" noResize="1" noEditPoints="1" noAdjustHandles="1" noChangeArrowheads="1" noChangeShapeType="1" noTextEdit="1"/>
              </p:cNvSpPr>
              <p:nvPr/>
            </p:nvSpPr>
            <p:spPr>
              <a:xfrm>
                <a:off x="2015486" y="3960216"/>
                <a:ext cx="1187576" cy="369332"/>
              </a:xfrm>
              <a:prstGeom prst="rect">
                <a:avLst/>
              </a:prstGeom>
              <a:blipFill>
                <a:blip r:embed="rId6"/>
                <a:stretch>
                  <a:fillRect b="-13333"/>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C178BF25-8CFA-5D68-76A7-998A687D6540}"/>
                  </a:ext>
                </a:extLst>
              </p:cNvPr>
              <p:cNvSpPr txBox="1"/>
              <p:nvPr/>
            </p:nvSpPr>
            <p:spPr>
              <a:xfrm>
                <a:off x="5368938" y="3163072"/>
                <a:ext cx="10462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i="1" dirty="0" smtClean="0">
                          <a:latin typeface="Cambria Math" panose="02040503050406030204" pitchFamily="18" charset="0"/>
                        </a:rPr>
                        <m:t>𝑦</m:t>
                      </m:r>
                    </m:oMath>
                  </m:oMathPara>
                </a14:m>
                <a:endParaRPr lang="es-419" dirty="0"/>
              </a:p>
            </p:txBody>
          </p:sp>
        </mc:Choice>
        <mc:Fallback xmlns="">
          <p:sp>
            <p:nvSpPr>
              <p:cNvPr id="21" name="CuadroTexto 20">
                <a:extLst>
                  <a:ext uri="{FF2B5EF4-FFF2-40B4-BE49-F238E27FC236}">
                    <a16:creationId xmlns:a16="http://schemas.microsoft.com/office/drawing/2014/main" id="{C178BF25-8CFA-5D68-76A7-998A687D6540}"/>
                  </a:ext>
                </a:extLst>
              </p:cNvPr>
              <p:cNvSpPr txBox="1">
                <a:spLocks noRot="1" noChangeAspect="1" noMove="1" noResize="1" noEditPoints="1" noAdjustHandles="1" noChangeArrowheads="1" noChangeShapeType="1" noTextEdit="1"/>
              </p:cNvSpPr>
              <p:nvPr/>
            </p:nvSpPr>
            <p:spPr>
              <a:xfrm>
                <a:off x="5368938" y="3163072"/>
                <a:ext cx="1046201" cy="369332"/>
              </a:xfrm>
              <a:prstGeom prst="rect">
                <a:avLst/>
              </a:prstGeom>
              <a:blipFill>
                <a:blip r:embed="rId7"/>
                <a:stretch>
                  <a:fillRect b="-6667"/>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93FA75EC-1D3B-6F10-B57A-E7AB83719A9F}"/>
                  </a:ext>
                </a:extLst>
              </p:cNvPr>
              <p:cNvSpPr txBox="1"/>
              <p:nvPr/>
            </p:nvSpPr>
            <p:spPr>
              <a:xfrm>
                <a:off x="3947550" y="4184332"/>
                <a:ext cx="1187576"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1" i="1" dirty="0" smtClean="0">
                          <a:solidFill>
                            <a:schemeClr val="tx1"/>
                          </a:solidFill>
                          <a:latin typeface="Cambria Math" panose="02040503050406030204" pitchFamily="18" charset="0"/>
                        </a:rPr>
                        <m:t>𝒈</m:t>
                      </m:r>
                      <m:r>
                        <a:rPr lang="en-US" b="1" i="1" dirty="0" smtClean="0">
                          <a:solidFill>
                            <a:schemeClr val="tx1"/>
                          </a:solidFill>
                          <a:latin typeface="Cambria Math" panose="02040503050406030204" pitchFamily="18" charset="0"/>
                        </a:rPr>
                        <m:t>(</m:t>
                      </m:r>
                      <m:r>
                        <a:rPr lang="en-US" b="1" i="1" dirty="0" smtClean="0">
                          <a:solidFill>
                            <a:schemeClr val="tx1"/>
                          </a:solidFill>
                          <a:latin typeface="Cambria Math" panose="02040503050406030204" pitchFamily="18" charset="0"/>
                        </a:rPr>
                        <m:t>𝒔</m:t>
                      </m:r>
                      <m:r>
                        <a:rPr lang="en-US" b="1" i="1" dirty="0" smtClean="0">
                          <a:solidFill>
                            <a:schemeClr val="tx1"/>
                          </a:solidFill>
                          <a:latin typeface="Cambria Math" panose="02040503050406030204" pitchFamily="18" charset="0"/>
                        </a:rPr>
                        <m:t>)</m:t>
                      </m:r>
                    </m:oMath>
                  </m:oMathPara>
                </a14:m>
                <a:endParaRPr lang="es-419" b="1" dirty="0">
                  <a:solidFill>
                    <a:schemeClr val="tx1"/>
                  </a:solidFill>
                </a:endParaRPr>
              </a:p>
            </p:txBody>
          </p:sp>
        </mc:Choice>
        <mc:Fallback xmlns="">
          <p:sp>
            <p:nvSpPr>
              <p:cNvPr id="27" name="CuadroTexto 26">
                <a:extLst>
                  <a:ext uri="{FF2B5EF4-FFF2-40B4-BE49-F238E27FC236}">
                    <a16:creationId xmlns:a16="http://schemas.microsoft.com/office/drawing/2014/main" id="{93FA75EC-1D3B-6F10-B57A-E7AB83719A9F}"/>
                  </a:ext>
                </a:extLst>
              </p:cNvPr>
              <p:cNvSpPr txBox="1">
                <a:spLocks noRot="1" noChangeAspect="1" noMove="1" noResize="1" noEditPoints="1" noAdjustHandles="1" noChangeArrowheads="1" noChangeShapeType="1" noTextEdit="1"/>
              </p:cNvSpPr>
              <p:nvPr/>
            </p:nvSpPr>
            <p:spPr>
              <a:xfrm>
                <a:off x="3947550" y="4184332"/>
                <a:ext cx="1187576" cy="369332"/>
              </a:xfrm>
              <a:prstGeom prst="rect">
                <a:avLst/>
              </a:prstGeom>
              <a:blipFill>
                <a:blip r:embed="rId8"/>
                <a:stretch>
                  <a:fillRect b="-13115"/>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29" name="Rectángulo 28">
                <a:extLst>
                  <a:ext uri="{FF2B5EF4-FFF2-40B4-BE49-F238E27FC236}">
                    <a16:creationId xmlns:a16="http://schemas.microsoft.com/office/drawing/2014/main" id="{CAD97CCB-9E95-F410-7570-7C90C470D34F}"/>
                  </a:ext>
                </a:extLst>
              </p:cNvPr>
              <p:cNvSpPr/>
              <p:nvPr/>
            </p:nvSpPr>
            <p:spPr>
              <a:xfrm>
                <a:off x="8255508" y="3098075"/>
                <a:ext cx="1537422" cy="12356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𝒄</m:t>
                      </m:r>
                      <m:d>
                        <m:dPr>
                          <m:ctrlPr>
                            <a:rPr lang="en-US" b="1" i="1" smtClean="0">
                              <a:solidFill>
                                <a:schemeClr val="tx1"/>
                              </a:solidFill>
                              <a:latin typeface="Cambria Math" panose="02040503050406030204" pitchFamily="18" charset="0"/>
                            </a:rPr>
                          </m:ctrlPr>
                        </m:dPr>
                        <m:e>
                          <m:r>
                            <a:rPr lang="en-US" b="1" i="1" smtClean="0">
                              <a:solidFill>
                                <a:schemeClr val="tx1"/>
                              </a:solidFill>
                              <a:latin typeface="Cambria Math" panose="02040503050406030204" pitchFamily="18" charset="0"/>
                            </a:rPr>
                            <m:t>𝒔</m:t>
                          </m:r>
                        </m:e>
                      </m:d>
                      <m:r>
                        <a:rPr lang="en-US" b="1" i="1" smtClean="0">
                          <a:solidFill>
                            <a:schemeClr val="tx1"/>
                          </a:solidFill>
                          <a:latin typeface="Cambria Math" panose="02040503050406030204" pitchFamily="18" charset="0"/>
                        </a:rPr>
                        <m:t>𝒈</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𝒔</m:t>
                      </m:r>
                      <m:r>
                        <a:rPr lang="en-US" b="1" i="1" smtClean="0">
                          <a:solidFill>
                            <a:schemeClr val="tx1"/>
                          </a:solidFill>
                          <a:latin typeface="Cambria Math" panose="02040503050406030204" pitchFamily="18" charset="0"/>
                        </a:rPr>
                        <m:t>)</m:t>
                      </m:r>
                    </m:oMath>
                  </m:oMathPara>
                </a14:m>
                <a:endParaRPr lang="es-419" b="1" dirty="0">
                  <a:solidFill>
                    <a:schemeClr val="tx1"/>
                  </a:solidFill>
                </a:endParaRPr>
              </a:p>
            </p:txBody>
          </p:sp>
        </mc:Choice>
        <mc:Fallback xmlns="">
          <p:sp>
            <p:nvSpPr>
              <p:cNvPr id="29" name="Rectángulo 28">
                <a:extLst>
                  <a:ext uri="{FF2B5EF4-FFF2-40B4-BE49-F238E27FC236}">
                    <a16:creationId xmlns:a16="http://schemas.microsoft.com/office/drawing/2014/main" id="{CAD97CCB-9E95-F410-7570-7C90C470D34F}"/>
                  </a:ext>
                </a:extLst>
              </p:cNvPr>
              <p:cNvSpPr>
                <a:spLocks noRot="1" noChangeAspect="1" noMove="1" noResize="1" noEditPoints="1" noAdjustHandles="1" noChangeArrowheads="1" noChangeShapeType="1" noTextEdit="1"/>
              </p:cNvSpPr>
              <p:nvPr/>
            </p:nvSpPr>
            <p:spPr>
              <a:xfrm>
                <a:off x="8255508" y="3098075"/>
                <a:ext cx="1537422" cy="1235651"/>
              </a:xfrm>
              <a:prstGeom prst="rect">
                <a:avLst/>
              </a:prstGeom>
              <a:blipFill>
                <a:blip r:embed="rId9"/>
                <a:stretch>
                  <a:fillRect/>
                </a:stretch>
              </a:blipFill>
            </p:spPr>
            <p:txBody>
              <a:bodyPr/>
              <a:lstStyle/>
              <a:p>
                <a:r>
                  <a:rPr lang="es-419">
                    <a:noFill/>
                  </a:rPr>
                  <a:t> </a:t>
                </a:r>
              </a:p>
            </p:txBody>
          </p:sp>
        </mc:Fallback>
      </mc:AlternateContent>
      <p:cxnSp>
        <p:nvCxnSpPr>
          <p:cNvPr id="31" name="Conector recto de flecha 30">
            <a:extLst>
              <a:ext uri="{FF2B5EF4-FFF2-40B4-BE49-F238E27FC236}">
                <a16:creationId xmlns:a16="http://schemas.microsoft.com/office/drawing/2014/main" id="{03DE7F4C-5483-FCDA-43F3-9791FC9C1AA7}"/>
              </a:ext>
            </a:extLst>
          </p:cNvPr>
          <p:cNvCxnSpPr>
            <a:cxnSpLocks/>
            <a:endCxn id="29" idx="1"/>
          </p:cNvCxnSpPr>
          <p:nvPr/>
        </p:nvCxnSpPr>
        <p:spPr>
          <a:xfrm>
            <a:off x="7470849" y="3715900"/>
            <a:ext cx="784659"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9943E3BE-F9CE-F721-D1B2-BA43227C89BC}"/>
              </a:ext>
            </a:extLst>
          </p:cNvPr>
          <p:cNvCxnSpPr>
            <a:cxnSpLocks/>
            <a:stCxn id="29" idx="3"/>
          </p:cNvCxnSpPr>
          <p:nvPr/>
        </p:nvCxnSpPr>
        <p:spPr>
          <a:xfrm>
            <a:off x="9792930" y="3715901"/>
            <a:ext cx="78465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CuadroTexto 43">
                <a:extLst>
                  <a:ext uri="{FF2B5EF4-FFF2-40B4-BE49-F238E27FC236}">
                    <a16:creationId xmlns:a16="http://schemas.microsoft.com/office/drawing/2014/main" id="{B7811B6B-DB31-E16A-934B-64468BEF460D}"/>
                  </a:ext>
                </a:extLst>
              </p:cNvPr>
              <p:cNvSpPr txBox="1"/>
              <p:nvPr/>
            </p:nvSpPr>
            <p:spPr>
              <a:xfrm>
                <a:off x="9632662" y="3222322"/>
                <a:ext cx="10462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b="0" i="1" dirty="0" smtClean="0">
                          <a:latin typeface="Cambria Math" panose="02040503050406030204" pitchFamily="18" charset="0"/>
                        </a:rPr>
                        <m:t>𝑦</m:t>
                      </m:r>
                    </m:oMath>
                  </m:oMathPara>
                </a14:m>
                <a:endParaRPr lang="es-419" dirty="0"/>
              </a:p>
            </p:txBody>
          </p:sp>
        </mc:Choice>
        <mc:Fallback xmlns="">
          <p:sp>
            <p:nvSpPr>
              <p:cNvPr id="44" name="CuadroTexto 43">
                <a:extLst>
                  <a:ext uri="{FF2B5EF4-FFF2-40B4-BE49-F238E27FC236}">
                    <a16:creationId xmlns:a16="http://schemas.microsoft.com/office/drawing/2014/main" id="{B7811B6B-DB31-E16A-934B-64468BEF460D}"/>
                  </a:ext>
                </a:extLst>
              </p:cNvPr>
              <p:cNvSpPr txBox="1">
                <a:spLocks noRot="1" noChangeAspect="1" noMove="1" noResize="1" noEditPoints="1" noAdjustHandles="1" noChangeArrowheads="1" noChangeShapeType="1" noTextEdit="1"/>
              </p:cNvSpPr>
              <p:nvPr/>
            </p:nvSpPr>
            <p:spPr>
              <a:xfrm>
                <a:off x="9632662" y="3222322"/>
                <a:ext cx="1046201" cy="369332"/>
              </a:xfrm>
              <a:prstGeom prst="rect">
                <a:avLst/>
              </a:prstGeom>
              <a:blipFill>
                <a:blip r:embed="rId10"/>
                <a:stretch>
                  <a:fillRect b="-6667"/>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45" name="CuadroTexto 44">
                <a:extLst>
                  <a:ext uri="{FF2B5EF4-FFF2-40B4-BE49-F238E27FC236}">
                    <a16:creationId xmlns:a16="http://schemas.microsoft.com/office/drawing/2014/main" id="{D2E57E4E-DEC2-309A-8A3E-90C0AEE18411}"/>
                  </a:ext>
                </a:extLst>
              </p:cNvPr>
              <p:cNvSpPr txBox="1"/>
              <p:nvPr/>
            </p:nvSpPr>
            <p:spPr>
              <a:xfrm>
                <a:off x="6980411" y="3257383"/>
                <a:ext cx="13820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𝑒</m:t>
                      </m:r>
                    </m:oMath>
                  </m:oMathPara>
                </a14:m>
                <a:endParaRPr lang="es-419" dirty="0"/>
              </a:p>
            </p:txBody>
          </p:sp>
        </mc:Choice>
        <mc:Fallback xmlns="">
          <p:sp>
            <p:nvSpPr>
              <p:cNvPr id="45" name="CuadroTexto 44">
                <a:extLst>
                  <a:ext uri="{FF2B5EF4-FFF2-40B4-BE49-F238E27FC236}">
                    <a16:creationId xmlns:a16="http://schemas.microsoft.com/office/drawing/2014/main" id="{D2E57E4E-DEC2-309A-8A3E-90C0AEE18411}"/>
                  </a:ext>
                </a:extLst>
              </p:cNvPr>
              <p:cNvSpPr txBox="1">
                <a:spLocks noRot="1" noChangeAspect="1" noMove="1" noResize="1" noEditPoints="1" noAdjustHandles="1" noChangeArrowheads="1" noChangeShapeType="1" noTextEdit="1"/>
              </p:cNvSpPr>
              <p:nvPr/>
            </p:nvSpPr>
            <p:spPr>
              <a:xfrm>
                <a:off x="6980411" y="3257383"/>
                <a:ext cx="1382045" cy="369332"/>
              </a:xfrm>
              <a:prstGeom prst="rect">
                <a:avLst/>
              </a:prstGeom>
              <a:blipFill>
                <a:blip r:embed="rId11"/>
                <a:stretch>
                  <a:fillRect/>
                </a:stretch>
              </a:blipFill>
            </p:spPr>
            <p:txBody>
              <a:bodyPr/>
              <a:lstStyle/>
              <a:p>
                <a:r>
                  <a:rPr lang="es-419">
                    <a:noFill/>
                  </a:rPr>
                  <a:t> </a:t>
                </a:r>
              </a:p>
            </p:txBody>
          </p:sp>
        </mc:Fallback>
      </mc:AlternateContent>
      <p:sp>
        <p:nvSpPr>
          <p:cNvPr id="46" name="Marcador de contenido 2">
            <a:extLst>
              <a:ext uri="{FF2B5EF4-FFF2-40B4-BE49-F238E27FC236}">
                <a16:creationId xmlns:a16="http://schemas.microsoft.com/office/drawing/2014/main" id="{15B749A4-B649-AAEB-CEB4-2B7F144316B3}"/>
              </a:ext>
            </a:extLst>
          </p:cNvPr>
          <p:cNvSpPr txBox="1">
            <a:spLocks/>
          </p:cNvSpPr>
          <p:nvPr/>
        </p:nvSpPr>
        <p:spPr>
          <a:xfrm>
            <a:off x="3398890" y="5221506"/>
            <a:ext cx="5636847" cy="10547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419" dirty="0"/>
              <a:t>Analizar la estabilidad de este sistema en MATLAB</a:t>
            </a:r>
          </a:p>
        </p:txBody>
      </p:sp>
    </p:spTree>
    <p:extLst>
      <p:ext uri="{BB962C8B-B14F-4D97-AF65-F5344CB8AC3E}">
        <p14:creationId xmlns:p14="http://schemas.microsoft.com/office/powerpoint/2010/main" val="4228441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B3A00-3246-EA5B-F928-B88947B2B3C0}"/>
              </a:ext>
            </a:extLst>
          </p:cNvPr>
          <p:cNvSpPr>
            <a:spLocks noGrp="1"/>
          </p:cNvSpPr>
          <p:nvPr>
            <p:ph type="title"/>
          </p:nvPr>
        </p:nvSpPr>
        <p:spPr/>
        <p:txBody>
          <a:bodyPr/>
          <a:lstStyle/>
          <a:p>
            <a:r>
              <a:rPr lang="es-CO" b="1" dirty="0">
                <a:solidFill>
                  <a:srgbClr val="FF0000"/>
                </a:solidFill>
              </a:rPr>
              <a:t>Diagrama de Bode</a:t>
            </a:r>
          </a:p>
        </p:txBody>
      </p:sp>
      <p:sp>
        <p:nvSpPr>
          <p:cNvPr id="3" name="Content Placeholder 2">
            <a:extLst>
              <a:ext uri="{FF2B5EF4-FFF2-40B4-BE49-F238E27FC236}">
                <a16:creationId xmlns:a16="http://schemas.microsoft.com/office/drawing/2014/main" id="{6B07C1C3-F7C3-238E-A6E6-E25CE3EA4004}"/>
              </a:ext>
            </a:extLst>
          </p:cNvPr>
          <p:cNvSpPr>
            <a:spLocks noGrp="1"/>
          </p:cNvSpPr>
          <p:nvPr>
            <p:ph idx="1"/>
          </p:nvPr>
        </p:nvSpPr>
        <p:spPr/>
        <p:txBody>
          <a:bodyPr/>
          <a:lstStyle/>
          <a:p>
            <a:r>
              <a:rPr lang="es-CO" dirty="0"/>
              <a:t>1. Haga el diagrama de bode del TCLAB, mostrando en el informe su gráfico junto con los puntos importantes como el margen de ganancia, margen de fase, frecuencias de cures de ganancia y frecuencia de cruce de fase.</a:t>
            </a:r>
          </a:p>
          <a:p>
            <a:r>
              <a:rPr lang="es-CO" dirty="0"/>
              <a:t>2. Analice detalladamente el resultado obtenido y haga comentarios de la estabilidad del sistema con relación a lo visto con el diagrama </a:t>
            </a:r>
            <a:r>
              <a:rPr lang="es-CO"/>
              <a:t>de bode.</a:t>
            </a:r>
          </a:p>
        </p:txBody>
      </p:sp>
      <p:sp>
        <p:nvSpPr>
          <p:cNvPr id="4" name="Footer Placeholder 3">
            <a:extLst>
              <a:ext uri="{FF2B5EF4-FFF2-40B4-BE49-F238E27FC236}">
                <a16:creationId xmlns:a16="http://schemas.microsoft.com/office/drawing/2014/main" id="{7FAE5932-9E6E-45BE-D895-B6B13AD6305C}"/>
              </a:ext>
            </a:extLst>
          </p:cNvPr>
          <p:cNvSpPr>
            <a:spLocks noGrp="1"/>
          </p:cNvSpPr>
          <p:nvPr>
            <p:ph type="ftr" sz="quarter" idx="11"/>
          </p:nvPr>
        </p:nvSpPr>
        <p:spPr/>
        <p:txBody>
          <a:bodyPr/>
          <a:lstStyle/>
          <a:p>
            <a:r>
              <a:rPr lang="es-ES"/>
              <a:t>CONTROL AUTOMÁTICO EDUCACIÓN-  Sergio Andres Castaño Giraldo</a:t>
            </a:r>
            <a:endParaRPr lang="es-419"/>
          </a:p>
        </p:txBody>
      </p:sp>
    </p:spTree>
    <p:extLst>
      <p:ext uri="{BB962C8B-B14F-4D97-AF65-F5344CB8AC3E}">
        <p14:creationId xmlns:p14="http://schemas.microsoft.com/office/powerpoint/2010/main" val="929920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1FC63-3EFB-1381-E521-C5272DF409B1}"/>
              </a:ext>
            </a:extLst>
          </p:cNvPr>
          <p:cNvSpPr>
            <a:spLocks noGrp="1"/>
          </p:cNvSpPr>
          <p:nvPr>
            <p:ph type="title"/>
          </p:nvPr>
        </p:nvSpPr>
        <p:spPr/>
        <p:txBody>
          <a:bodyPr/>
          <a:lstStyle/>
          <a:p>
            <a:r>
              <a:rPr lang="es-419" b="1" dirty="0">
                <a:solidFill>
                  <a:srgbClr val="FF0000"/>
                </a:solidFill>
              </a:rPr>
              <a:t>Cerrando el Lazo de un Sistema</a:t>
            </a:r>
            <a:endParaRPr lang="es-419" dirty="0"/>
          </a:p>
        </p:txBody>
      </p:sp>
      <p:sp>
        <p:nvSpPr>
          <p:cNvPr id="3" name="Marcador de contenido 2">
            <a:extLst>
              <a:ext uri="{FF2B5EF4-FFF2-40B4-BE49-F238E27FC236}">
                <a16:creationId xmlns:a16="http://schemas.microsoft.com/office/drawing/2014/main" id="{283ABDAF-540F-D7B3-9497-CB004C4DFC01}"/>
              </a:ext>
            </a:extLst>
          </p:cNvPr>
          <p:cNvSpPr>
            <a:spLocks noGrp="1"/>
          </p:cNvSpPr>
          <p:nvPr>
            <p:ph idx="1"/>
          </p:nvPr>
        </p:nvSpPr>
        <p:spPr>
          <a:xfrm>
            <a:off x="1097280" y="3805084"/>
            <a:ext cx="10058400" cy="942357"/>
          </a:xfrm>
        </p:spPr>
        <p:txBody>
          <a:bodyPr/>
          <a:lstStyle/>
          <a:p>
            <a:r>
              <a:rPr lang="es-419" dirty="0"/>
              <a:t>Tomando el ejemplo visto en el laboratorio 7, cerrar el lazo de control programándolo directamente con las ecuaciones en diferencia</a:t>
            </a:r>
          </a:p>
        </p:txBody>
      </p:sp>
      <p:sp>
        <p:nvSpPr>
          <p:cNvPr id="4" name="Marcador de pie de página 3">
            <a:extLst>
              <a:ext uri="{FF2B5EF4-FFF2-40B4-BE49-F238E27FC236}">
                <a16:creationId xmlns:a16="http://schemas.microsoft.com/office/drawing/2014/main" id="{099AC197-3E31-7795-E62E-86D52070E8D3}"/>
              </a:ext>
            </a:extLst>
          </p:cNvPr>
          <p:cNvSpPr>
            <a:spLocks noGrp="1"/>
          </p:cNvSpPr>
          <p:nvPr>
            <p:ph type="ftr" sz="quarter" idx="11"/>
          </p:nvPr>
        </p:nvSpPr>
        <p:spPr/>
        <p:txBody>
          <a:bodyPr/>
          <a:lstStyle/>
          <a:p>
            <a:r>
              <a:rPr lang="es-ES"/>
              <a:t>CONTROL AUTOMÁTICO EDUCACIÓN-  Sergio Andres Castaño Giraldo</a:t>
            </a:r>
            <a:endParaRPr lang="es-419"/>
          </a:p>
        </p:txBody>
      </p:sp>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CEC0E575-29A1-5282-85A3-3B014057F607}"/>
                  </a:ext>
                </a:extLst>
              </p:cNvPr>
              <p:cNvSpPr/>
              <p:nvPr/>
            </p:nvSpPr>
            <p:spPr>
              <a:xfrm>
                <a:off x="5261042" y="1793808"/>
                <a:ext cx="1955313" cy="12356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s-419"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5 </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−0.25</m:t>
                              </m:r>
                              <m:r>
                                <a:rPr lang="en-US" b="0" i="1" smtClean="0">
                                  <a:solidFill>
                                    <a:schemeClr val="tx1"/>
                                  </a:solidFill>
                                  <a:latin typeface="Cambria Math" panose="02040503050406030204" pitchFamily="18" charset="0"/>
                                </a:rPr>
                                <m:t>𝑠</m:t>
                              </m:r>
                            </m:sup>
                          </m:sSup>
                        </m:num>
                        <m:den>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+3</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+10</m:t>
                          </m:r>
                        </m:den>
                      </m:f>
                    </m:oMath>
                  </m:oMathPara>
                </a14:m>
                <a:endParaRPr lang="es-419" dirty="0">
                  <a:solidFill>
                    <a:schemeClr val="tx1"/>
                  </a:solidFill>
                </a:endParaRPr>
              </a:p>
            </p:txBody>
          </p:sp>
        </mc:Choice>
        <mc:Fallback xmlns="">
          <p:sp>
            <p:nvSpPr>
              <p:cNvPr id="5" name="Rectángulo 4">
                <a:extLst>
                  <a:ext uri="{FF2B5EF4-FFF2-40B4-BE49-F238E27FC236}">
                    <a16:creationId xmlns:a16="http://schemas.microsoft.com/office/drawing/2014/main" id="{CEC0E575-29A1-5282-85A3-3B014057F607}"/>
                  </a:ext>
                </a:extLst>
              </p:cNvPr>
              <p:cNvSpPr>
                <a:spLocks noRot="1" noChangeAspect="1" noMove="1" noResize="1" noEditPoints="1" noAdjustHandles="1" noChangeArrowheads="1" noChangeShapeType="1" noTextEdit="1"/>
              </p:cNvSpPr>
              <p:nvPr/>
            </p:nvSpPr>
            <p:spPr>
              <a:xfrm>
                <a:off x="5261042" y="1793808"/>
                <a:ext cx="1955313" cy="1235651"/>
              </a:xfrm>
              <a:prstGeom prst="rect">
                <a:avLst/>
              </a:prstGeom>
              <a:blipFill>
                <a:blip r:embed="rId2"/>
                <a:stretch>
                  <a:fillRect/>
                </a:stretch>
              </a:blipFill>
            </p:spPr>
            <p:txBody>
              <a:bodyPr/>
              <a:lstStyle/>
              <a:p>
                <a:r>
                  <a:rPr lang="es-419">
                    <a:noFill/>
                  </a:rPr>
                  <a:t> </a:t>
                </a:r>
              </a:p>
            </p:txBody>
          </p:sp>
        </mc:Fallback>
      </mc:AlternateContent>
      <p:cxnSp>
        <p:nvCxnSpPr>
          <p:cNvPr id="6" name="Conector recto de flecha 5">
            <a:extLst>
              <a:ext uri="{FF2B5EF4-FFF2-40B4-BE49-F238E27FC236}">
                <a16:creationId xmlns:a16="http://schemas.microsoft.com/office/drawing/2014/main" id="{20359EAF-ED49-D89D-E233-0226E777278F}"/>
              </a:ext>
            </a:extLst>
          </p:cNvPr>
          <p:cNvCxnSpPr>
            <a:cxnSpLocks/>
            <a:stCxn id="5" idx="3"/>
          </p:cNvCxnSpPr>
          <p:nvPr/>
        </p:nvCxnSpPr>
        <p:spPr>
          <a:xfrm>
            <a:off x="7216355" y="2411634"/>
            <a:ext cx="6871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ángulo 6">
            <a:extLst>
              <a:ext uri="{FF2B5EF4-FFF2-40B4-BE49-F238E27FC236}">
                <a16:creationId xmlns:a16="http://schemas.microsoft.com/office/drawing/2014/main" id="{2C6780DD-D3B4-2047-FFB6-4C5563A8F0BD}"/>
              </a:ext>
            </a:extLst>
          </p:cNvPr>
          <p:cNvSpPr/>
          <p:nvPr/>
        </p:nvSpPr>
        <p:spPr>
          <a:xfrm>
            <a:off x="3801137" y="2054618"/>
            <a:ext cx="1046201" cy="714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419" b="1" dirty="0">
                <a:solidFill>
                  <a:schemeClr val="tx1"/>
                </a:solidFill>
              </a:rPr>
              <a:t>k</a:t>
            </a:r>
          </a:p>
        </p:txBody>
      </p:sp>
      <p:cxnSp>
        <p:nvCxnSpPr>
          <p:cNvPr id="8" name="Conector recto de flecha 7">
            <a:extLst>
              <a:ext uri="{FF2B5EF4-FFF2-40B4-BE49-F238E27FC236}">
                <a16:creationId xmlns:a16="http://schemas.microsoft.com/office/drawing/2014/main" id="{E79AE774-788D-1B5F-7F25-1922FCA93662}"/>
              </a:ext>
            </a:extLst>
          </p:cNvPr>
          <p:cNvCxnSpPr>
            <a:cxnSpLocks/>
            <a:stCxn id="10" idx="6"/>
            <a:endCxn id="7" idx="1"/>
          </p:cNvCxnSpPr>
          <p:nvPr/>
        </p:nvCxnSpPr>
        <p:spPr>
          <a:xfrm flipV="1">
            <a:off x="3482545" y="2411634"/>
            <a:ext cx="318592" cy="189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4EB948AF-A56B-2410-8588-374690DD321E}"/>
                  </a:ext>
                </a:extLst>
              </p:cNvPr>
              <p:cNvSpPr txBox="1"/>
              <p:nvPr/>
            </p:nvSpPr>
            <p:spPr>
              <a:xfrm>
                <a:off x="4924207" y="1998118"/>
                <a:ext cx="3316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i="1" dirty="0" smtClean="0">
                          <a:latin typeface="Cambria Math" panose="02040503050406030204" pitchFamily="18" charset="0"/>
                        </a:rPr>
                        <m:t>𝑢</m:t>
                      </m:r>
                    </m:oMath>
                  </m:oMathPara>
                </a14:m>
                <a:endParaRPr lang="es-419" dirty="0"/>
              </a:p>
            </p:txBody>
          </p:sp>
        </mc:Choice>
        <mc:Fallback xmlns="">
          <p:sp>
            <p:nvSpPr>
              <p:cNvPr id="9" name="CuadroTexto 8">
                <a:extLst>
                  <a:ext uri="{FF2B5EF4-FFF2-40B4-BE49-F238E27FC236}">
                    <a16:creationId xmlns:a16="http://schemas.microsoft.com/office/drawing/2014/main" id="{4EB948AF-A56B-2410-8588-374690DD321E}"/>
                  </a:ext>
                </a:extLst>
              </p:cNvPr>
              <p:cNvSpPr txBox="1">
                <a:spLocks noRot="1" noChangeAspect="1" noMove="1" noResize="1" noEditPoints="1" noAdjustHandles="1" noChangeArrowheads="1" noChangeShapeType="1" noTextEdit="1"/>
              </p:cNvSpPr>
              <p:nvPr/>
            </p:nvSpPr>
            <p:spPr>
              <a:xfrm>
                <a:off x="4924207" y="1998118"/>
                <a:ext cx="331662" cy="369332"/>
              </a:xfrm>
              <a:prstGeom prst="rect">
                <a:avLst/>
              </a:prstGeom>
              <a:blipFill>
                <a:blip r:embed="rId3"/>
                <a:stretch>
                  <a:fillRect/>
                </a:stretch>
              </a:blipFill>
            </p:spPr>
            <p:txBody>
              <a:bodyPr/>
              <a:lstStyle/>
              <a:p>
                <a:r>
                  <a:rPr lang="es-419">
                    <a:noFill/>
                  </a:rPr>
                  <a:t> </a:t>
                </a:r>
              </a:p>
            </p:txBody>
          </p:sp>
        </mc:Fallback>
      </mc:AlternateContent>
      <p:sp>
        <p:nvSpPr>
          <p:cNvPr id="10" name="Elipse 9">
            <a:extLst>
              <a:ext uri="{FF2B5EF4-FFF2-40B4-BE49-F238E27FC236}">
                <a16:creationId xmlns:a16="http://schemas.microsoft.com/office/drawing/2014/main" id="{144ADD8B-C5F3-779C-05CB-88158E6347F8}"/>
              </a:ext>
            </a:extLst>
          </p:cNvPr>
          <p:cNvSpPr/>
          <p:nvPr/>
        </p:nvSpPr>
        <p:spPr>
          <a:xfrm>
            <a:off x="2943743" y="2182784"/>
            <a:ext cx="538802" cy="4956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419"/>
          </a:p>
        </p:txBody>
      </p:sp>
      <p:cxnSp>
        <p:nvCxnSpPr>
          <p:cNvPr id="11" name="Conector recto de flecha 10">
            <a:extLst>
              <a:ext uri="{FF2B5EF4-FFF2-40B4-BE49-F238E27FC236}">
                <a16:creationId xmlns:a16="http://schemas.microsoft.com/office/drawing/2014/main" id="{3C1552B4-3122-C3C6-746C-15116BCAD4D3}"/>
              </a:ext>
            </a:extLst>
          </p:cNvPr>
          <p:cNvCxnSpPr>
            <a:cxnSpLocks/>
            <a:endCxn id="10" idx="2"/>
          </p:cNvCxnSpPr>
          <p:nvPr/>
        </p:nvCxnSpPr>
        <p:spPr>
          <a:xfrm>
            <a:off x="2407289" y="2430600"/>
            <a:ext cx="5364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38E0A6A1-8EAB-72F8-A5C6-D45C5D91FA48}"/>
              </a:ext>
            </a:extLst>
          </p:cNvPr>
          <p:cNvSpPr txBox="1"/>
          <p:nvPr/>
        </p:nvSpPr>
        <p:spPr>
          <a:xfrm>
            <a:off x="2935354" y="2245933"/>
            <a:ext cx="259374" cy="369332"/>
          </a:xfrm>
          <a:prstGeom prst="rect">
            <a:avLst/>
          </a:prstGeom>
          <a:noFill/>
        </p:spPr>
        <p:txBody>
          <a:bodyPr wrap="square" rtlCol="0">
            <a:spAutoFit/>
          </a:bodyPr>
          <a:lstStyle/>
          <a:p>
            <a:r>
              <a:rPr lang="es-419" dirty="0"/>
              <a:t>+</a:t>
            </a:r>
          </a:p>
        </p:txBody>
      </p:sp>
      <p:sp>
        <p:nvSpPr>
          <p:cNvPr id="13" name="CuadroTexto 12">
            <a:extLst>
              <a:ext uri="{FF2B5EF4-FFF2-40B4-BE49-F238E27FC236}">
                <a16:creationId xmlns:a16="http://schemas.microsoft.com/office/drawing/2014/main" id="{5E38D307-B1AF-FDE3-35AB-F8A8148C7ACD}"/>
              </a:ext>
            </a:extLst>
          </p:cNvPr>
          <p:cNvSpPr txBox="1"/>
          <p:nvPr/>
        </p:nvSpPr>
        <p:spPr>
          <a:xfrm>
            <a:off x="3070250" y="2303881"/>
            <a:ext cx="259374" cy="369332"/>
          </a:xfrm>
          <a:prstGeom prst="rect">
            <a:avLst/>
          </a:prstGeom>
          <a:noFill/>
        </p:spPr>
        <p:txBody>
          <a:bodyPr wrap="square" rtlCol="0">
            <a:spAutoFit/>
          </a:bodyPr>
          <a:lstStyle/>
          <a:p>
            <a:r>
              <a:rPr lang="es-419" dirty="0"/>
              <a:t>_</a:t>
            </a:r>
          </a:p>
        </p:txBody>
      </p:sp>
      <p:cxnSp>
        <p:nvCxnSpPr>
          <p:cNvPr id="14" name="Conector recto de flecha 13">
            <a:extLst>
              <a:ext uri="{FF2B5EF4-FFF2-40B4-BE49-F238E27FC236}">
                <a16:creationId xmlns:a16="http://schemas.microsoft.com/office/drawing/2014/main" id="{6753A8D3-A9BF-6B47-CCC7-0E93C56A9466}"/>
              </a:ext>
            </a:extLst>
          </p:cNvPr>
          <p:cNvCxnSpPr>
            <a:cxnSpLocks/>
            <a:endCxn id="10" idx="4"/>
          </p:cNvCxnSpPr>
          <p:nvPr/>
        </p:nvCxnSpPr>
        <p:spPr>
          <a:xfrm flipV="1">
            <a:off x="3213144" y="2678416"/>
            <a:ext cx="0" cy="7557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E372BFFE-92D8-754C-A8A0-E42C8FA918C4}"/>
              </a:ext>
            </a:extLst>
          </p:cNvPr>
          <p:cNvCxnSpPr>
            <a:cxnSpLocks/>
          </p:cNvCxnSpPr>
          <p:nvPr/>
        </p:nvCxnSpPr>
        <p:spPr>
          <a:xfrm flipV="1">
            <a:off x="7559938" y="2405047"/>
            <a:ext cx="0" cy="102395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2D7D5D59-424D-DA45-5668-0E9DFFAC7935}"/>
              </a:ext>
            </a:extLst>
          </p:cNvPr>
          <p:cNvCxnSpPr>
            <a:cxnSpLocks/>
          </p:cNvCxnSpPr>
          <p:nvPr/>
        </p:nvCxnSpPr>
        <p:spPr>
          <a:xfrm flipH="1">
            <a:off x="3194728" y="3429000"/>
            <a:ext cx="4365210" cy="5176"/>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55CAA20-AF9B-7611-B956-05D92F0D7E64}"/>
                  </a:ext>
                </a:extLst>
              </p:cNvPr>
              <p:cNvSpPr txBox="1"/>
              <p:nvPr/>
            </p:nvSpPr>
            <p:spPr>
              <a:xfrm>
                <a:off x="3222017" y="1929346"/>
                <a:ext cx="7079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i="1" dirty="0" smtClean="0">
                          <a:latin typeface="Cambria Math" panose="02040503050406030204" pitchFamily="18" charset="0"/>
                        </a:rPr>
                        <m:t>𝑒</m:t>
                      </m:r>
                    </m:oMath>
                  </m:oMathPara>
                </a14:m>
                <a:endParaRPr lang="es-419" dirty="0"/>
              </a:p>
            </p:txBody>
          </p:sp>
        </mc:Choice>
        <mc:Fallback xmlns="">
          <p:sp>
            <p:nvSpPr>
              <p:cNvPr id="17" name="CuadroTexto 16">
                <a:extLst>
                  <a:ext uri="{FF2B5EF4-FFF2-40B4-BE49-F238E27FC236}">
                    <a16:creationId xmlns:a16="http://schemas.microsoft.com/office/drawing/2014/main" id="{255CAA20-AF9B-7611-B956-05D92F0D7E64}"/>
                  </a:ext>
                </a:extLst>
              </p:cNvPr>
              <p:cNvSpPr txBox="1">
                <a:spLocks noRot="1" noChangeAspect="1" noMove="1" noResize="1" noEditPoints="1" noAdjustHandles="1" noChangeArrowheads="1" noChangeShapeType="1" noTextEdit="1"/>
              </p:cNvSpPr>
              <p:nvPr/>
            </p:nvSpPr>
            <p:spPr>
              <a:xfrm>
                <a:off x="3222017" y="1929346"/>
                <a:ext cx="707944" cy="369332"/>
              </a:xfrm>
              <a:prstGeom prst="rect">
                <a:avLst/>
              </a:prstGeom>
              <a:blipFill>
                <a:blip r:embed="rId4"/>
                <a:stretch>
                  <a:fillRect/>
                </a:stretch>
              </a:blipFill>
            </p:spPr>
            <p:txBody>
              <a:bodyPr/>
              <a:lstStyle/>
              <a:p>
                <a:r>
                  <a:rPr lang="es-419">
                    <a:noFill/>
                  </a:rPr>
                  <a:t> </a:t>
                </a:r>
              </a:p>
            </p:txBody>
          </p:sp>
        </mc:Fallback>
      </mc:AlternateContent>
      <p:cxnSp>
        <p:nvCxnSpPr>
          <p:cNvPr id="18" name="Conector recto de flecha 17">
            <a:extLst>
              <a:ext uri="{FF2B5EF4-FFF2-40B4-BE49-F238E27FC236}">
                <a16:creationId xmlns:a16="http://schemas.microsoft.com/office/drawing/2014/main" id="{00CFD50B-650B-2B07-022B-12A8FF1E7504}"/>
              </a:ext>
            </a:extLst>
          </p:cNvPr>
          <p:cNvCxnSpPr>
            <a:cxnSpLocks/>
            <a:stCxn id="7" idx="3"/>
            <a:endCxn id="5" idx="1"/>
          </p:cNvCxnSpPr>
          <p:nvPr/>
        </p:nvCxnSpPr>
        <p:spPr>
          <a:xfrm>
            <a:off x="4847338" y="2411634"/>
            <a:ext cx="4137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B89A6868-49CE-CB77-EF6C-2EB421D62401}"/>
                  </a:ext>
                </a:extLst>
              </p:cNvPr>
              <p:cNvSpPr txBox="1"/>
              <p:nvPr/>
            </p:nvSpPr>
            <p:spPr>
              <a:xfrm>
                <a:off x="3706634" y="2745134"/>
                <a:ext cx="1187576"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𝒄</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𝒔</m:t>
                      </m:r>
                      <m:r>
                        <a:rPr lang="en-US" b="1" i="1" smtClean="0">
                          <a:solidFill>
                            <a:schemeClr val="tx1"/>
                          </a:solidFill>
                          <a:latin typeface="Cambria Math" panose="02040503050406030204" pitchFamily="18" charset="0"/>
                        </a:rPr>
                        <m:t>)</m:t>
                      </m:r>
                    </m:oMath>
                  </m:oMathPara>
                </a14:m>
                <a:endParaRPr lang="es-419" b="1" dirty="0">
                  <a:solidFill>
                    <a:schemeClr val="tx1"/>
                  </a:solidFill>
                </a:endParaRPr>
              </a:p>
            </p:txBody>
          </p:sp>
        </mc:Choice>
        <mc:Fallback xmlns="">
          <p:sp>
            <p:nvSpPr>
              <p:cNvPr id="19" name="CuadroTexto 18">
                <a:extLst>
                  <a:ext uri="{FF2B5EF4-FFF2-40B4-BE49-F238E27FC236}">
                    <a16:creationId xmlns:a16="http://schemas.microsoft.com/office/drawing/2014/main" id="{B89A6868-49CE-CB77-EF6C-2EB421D62401}"/>
                  </a:ext>
                </a:extLst>
              </p:cNvPr>
              <p:cNvSpPr txBox="1">
                <a:spLocks noRot="1" noChangeAspect="1" noMove="1" noResize="1" noEditPoints="1" noAdjustHandles="1" noChangeArrowheads="1" noChangeShapeType="1" noTextEdit="1"/>
              </p:cNvSpPr>
              <p:nvPr/>
            </p:nvSpPr>
            <p:spPr>
              <a:xfrm>
                <a:off x="3706634" y="2745134"/>
                <a:ext cx="1187576" cy="369332"/>
              </a:xfrm>
              <a:prstGeom prst="rect">
                <a:avLst/>
              </a:prstGeom>
              <a:blipFill>
                <a:blip r:embed="rId5"/>
                <a:stretch>
                  <a:fillRect b="-13115"/>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848FFC3D-4779-0BF2-019F-DFFCC7D8B206}"/>
                  </a:ext>
                </a:extLst>
              </p:cNvPr>
              <p:cNvSpPr txBox="1"/>
              <p:nvPr/>
            </p:nvSpPr>
            <p:spPr>
              <a:xfrm>
                <a:off x="7060086" y="1947990"/>
                <a:ext cx="10462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i="1" dirty="0" smtClean="0">
                          <a:latin typeface="Cambria Math" panose="02040503050406030204" pitchFamily="18" charset="0"/>
                        </a:rPr>
                        <m:t>𝑦</m:t>
                      </m:r>
                    </m:oMath>
                  </m:oMathPara>
                </a14:m>
                <a:endParaRPr lang="es-419" dirty="0"/>
              </a:p>
            </p:txBody>
          </p:sp>
        </mc:Choice>
        <mc:Fallback xmlns="">
          <p:sp>
            <p:nvSpPr>
              <p:cNvPr id="20" name="CuadroTexto 19">
                <a:extLst>
                  <a:ext uri="{FF2B5EF4-FFF2-40B4-BE49-F238E27FC236}">
                    <a16:creationId xmlns:a16="http://schemas.microsoft.com/office/drawing/2014/main" id="{848FFC3D-4779-0BF2-019F-DFFCC7D8B206}"/>
                  </a:ext>
                </a:extLst>
              </p:cNvPr>
              <p:cNvSpPr txBox="1">
                <a:spLocks noRot="1" noChangeAspect="1" noMove="1" noResize="1" noEditPoints="1" noAdjustHandles="1" noChangeArrowheads="1" noChangeShapeType="1" noTextEdit="1"/>
              </p:cNvSpPr>
              <p:nvPr/>
            </p:nvSpPr>
            <p:spPr>
              <a:xfrm>
                <a:off x="7060086" y="1947990"/>
                <a:ext cx="1046201" cy="369332"/>
              </a:xfrm>
              <a:prstGeom prst="rect">
                <a:avLst/>
              </a:prstGeom>
              <a:blipFill>
                <a:blip r:embed="rId6"/>
                <a:stretch>
                  <a:fillRect b="-6667"/>
                </a:stretch>
              </a:blipFill>
            </p:spPr>
            <p:txBody>
              <a:bodyPr/>
              <a:lstStyle/>
              <a:p>
                <a:r>
                  <a:rPr lang="es-419">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B6E31537-2F6A-2A4D-8FC9-89AB7DD80917}"/>
                  </a:ext>
                </a:extLst>
              </p:cNvPr>
              <p:cNvSpPr txBox="1"/>
              <p:nvPr/>
            </p:nvSpPr>
            <p:spPr>
              <a:xfrm>
                <a:off x="5638698" y="2969250"/>
                <a:ext cx="1187576"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1" i="1" dirty="0" smtClean="0">
                          <a:solidFill>
                            <a:schemeClr val="tx1"/>
                          </a:solidFill>
                          <a:latin typeface="Cambria Math" panose="02040503050406030204" pitchFamily="18" charset="0"/>
                        </a:rPr>
                        <m:t>𝒈</m:t>
                      </m:r>
                      <m:r>
                        <a:rPr lang="en-US" b="1" i="1" dirty="0" smtClean="0">
                          <a:solidFill>
                            <a:schemeClr val="tx1"/>
                          </a:solidFill>
                          <a:latin typeface="Cambria Math" panose="02040503050406030204" pitchFamily="18" charset="0"/>
                        </a:rPr>
                        <m:t>(</m:t>
                      </m:r>
                      <m:r>
                        <a:rPr lang="en-US" b="1" i="1" dirty="0" smtClean="0">
                          <a:solidFill>
                            <a:schemeClr val="tx1"/>
                          </a:solidFill>
                          <a:latin typeface="Cambria Math" panose="02040503050406030204" pitchFamily="18" charset="0"/>
                        </a:rPr>
                        <m:t>𝒔</m:t>
                      </m:r>
                      <m:r>
                        <a:rPr lang="en-US" b="1" i="1" dirty="0" smtClean="0">
                          <a:solidFill>
                            <a:schemeClr val="tx1"/>
                          </a:solidFill>
                          <a:latin typeface="Cambria Math" panose="02040503050406030204" pitchFamily="18" charset="0"/>
                        </a:rPr>
                        <m:t>)</m:t>
                      </m:r>
                    </m:oMath>
                  </m:oMathPara>
                </a14:m>
                <a:endParaRPr lang="es-419" b="1" dirty="0">
                  <a:solidFill>
                    <a:schemeClr val="tx1"/>
                  </a:solidFill>
                </a:endParaRPr>
              </a:p>
            </p:txBody>
          </p:sp>
        </mc:Choice>
        <mc:Fallback xmlns="">
          <p:sp>
            <p:nvSpPr>
              <p:cNvPr id="21" name="CuadroTexto 20">
                <a:extLst>
                  <a:ext uri="{FF2B5EF4-FFF2-40B4-BE49-F238E27FC236}">
                    <a16:creationId xmlns:a16="http://schemas.microsoft.com/office/drawing/2014/main" id="{B6E31537-2F6A-2A4D-8FC9-89AB7DD80917}"/>
                  </a:ext>
                </a:extLst>
              </p:cNvPr>
              <p:cNvSpPr txBox="1">
                <a:spLocks noRot="1" noChangeAspect="1" noMove="1" noResize="1" noEditPoints="1" noAdjustHandles="1" noChangeArrowheads="1" noChangeShapeType="1" noTextEdit="1"/>
              </p:cNvSpPr>
              <p:nvPr/>
            </p:nvSpPr>
            <p:spPr>
              <a:xfrm>
                <a:off x="5638698" y="2969250"/>
                <a:ext cx="1187576" cy="369332"/>
              </a:xfrm>
              <a:prstGeom prst="rect">
                <a:avLst/>
              </a:prstGeom>
              <a:blipFill>
                <a:blip r:embed="rId7"/>
                <a:stretch>
                  <a:fillRect b="-13115"/>
                </a:stretch>
              </a:blipFill>
            </p:spPr>
            <p:txBody>
              <a:bodyPr/>
              <a:lstStyle/>
              <a:p>
                <a:r>
                  <a:rPr lang="es-419">
                    <a:noFill/>
                  </a:rPr>
                  <a:t> </a:t>
                </a:r>
              </a:p>
            </p:txBody>
          </p:sp>
        </mc:Fallback>
      </mc:AlternateContent>
    </p:spTree>
    <p:extLst>
      <p:ext uri="{BB962C8B-B14F-4D97-AF65-F5344CB8AC3E}">
        <p14:creationId xmlns:p14="http://schemas.microsoft.com/office/powerpoint/2010/main" val="3562939818"/>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556</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Retrospección</vt:lpstr>
      <vt:lpstr>Diagrama de Bode</vt:lpstr>
      <vt:lpstr>PowerPoint Presentation</vt:lpstr>
      <vt:lpstr>PowerPoint Presentation</vt:lpstr>
      <vt:lpstr>Diagrama de Bode Experimental</vt:lpstr>
      <vt:lpstr>PowerPoint Presentation</vt:lpstr>
      <vt:lpstr>Margen de ganancia y Margen de Fase.</vt:lpstr>
      <vt:lpstr>Estabilidad Diagrama de Bode</vt:lpstr>
      <vt:lpstr>Diagrama de Bode</vt:lpstr>
      <vt:lpstr>Cerrando el Lazo de un Sistema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Selección del Periodo de Muestreo</dc:title>
  <dc:creator>Sergio Andres Castaño Giraldo</dc:creator>
  <cp:lastModifiedBy>Sergio Andres Castaño Giraldo</cp:lastModifiedBy>
  <cp:revision>37</cp:revision>
  <dcterms:created xsi:type="dcterms:W3CDTF">2020-12-21T23:33:24Z</dcterms:created>
  <dcterms:modified xsi:type="dcterms:W3CDTF">2022-10-28T15:46:15Z</dcterms:modified>
</cp:coreProperties>
</file>