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99CC"/>
    <a:srgbClr val="CC99FF"/>
    <a:srgbClr val="FFCCFF"/>
    <a:srgbClr val="F7D8F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4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4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0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7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4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0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6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8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2B4C-DA28-410A-BE00-4AED541FE898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EF08-0114-42D3-BE3F-EEBCD5440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7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7573" y="809297"/>
            <a:ext cx="9144000" cy="1292280"/>
          </a:xfrm>
        </p:spPr>
        <p:txBody>
          <a:bodyPr/>
          <a:lstStyle/>
          <a:p>
            <a:r>
              <a:rPr lang="es-MX" dirty="0" smtClean="0">
                <a:latin typeface="Bell MT" panose="02020503060305020303" pitchFamily="18" charset="0"/>
              </a:rPr>
              <a:t>PUE</a:t>
            </a:r>
            <a:endParaRPr lang="es-MX" dirty="0">
              <a:latin typeface="Bell MT" panose="020205030603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85070" y="2552723"/>
            <a:ext cx="4969005" cy="1655762"/>
          </a:xfrm>
        </p:spPr>
        <p:txBody>
          <a:bodyPr>
            <a:normAutofit/>
          </a:bodyPr>
          <a:lstStyle/>
          <a:p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Ángel Uriel González Lizárraga</a:t>
            </a:r>
          </a:p>
          <a:p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José Esteban </a:t>
            </a:r>
            <a:r>
              <a:rPr lang="es-MX" sz="2600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V</a:t>
            </a:r>
            <a:r>
              <a:rPr lang="es-MX" sz="2600" dirty="0" smtClean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illalva Félix</a:t>
            </a:r>
            <a:endParaRPr lang="es-MX" sz="2600" dirty="0" smtClean="0">
              <a:solidFill>
                <a:schemeClr val="accent1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29409"/>
              </p:ext>
            </p:extLst>
          </p:nvPr>
        </p:nvGraphicFramePr>
        <p:xfrm>
          <a:off x="620110" y="84083"/>
          <a:ext cx="11256580" cy="6495393"/>
        </p:xfrm>
        <a:graphic>
          <a:graphicData uri="http://schemas.openxmlformats.org/drawingml/2006/table">
            <a:tbl>
              <a:tblPr/>
              <a:tblGrid>
                <a:gridCol w="11256580">
                  <a:extLst>
                    <a:ext uri="{9D8B030D-6E8A-4147-A177-3AD203B41FA5}">
                      <a16:colId xmlns:a16="http://schemas.microsoft.com/office/drawing/2014/main" val="264955146"/>
                    </a:ext>
                  </a:extLst>
                </a:gridCol>
              </a:tblGrid>
              <a:tr h="6495393">
                <a:tc>
                  <a:txBody>
                    <a:bodyPr/>
                    <a:lstStyle/>
                    <a:p>
                      <a:endParaRPr lang="es-MX" u="sn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8582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74141"/>
              </p:ext>
            </p:extLst>
          </p:nvPr>
        </p:nvGraphicFramePr>
        <p:xfrm>
          <a:off x="620110" y="84083"/>
          <a:ext cx="2151994" cy="4708633"/>
        </p:xfrm>
        <a:graphic>
          <a:graphicData uri="http://schemas.openxmlformats.org/drawingml/2006/table">
            <a:tbl>
              <a:tblPr/>
              <a:tblGrid>
                <a:gridCol w="2151994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04131"/>
              </p:ext>
            </p:extLst>
          </p:nvPr>
        </p:nvGraphicFramePr>
        <p:xfrm>
          <a:off x="2772104" y="84081"/>
          <a:ext cx="2225566" cy="4708635"/>
        </p:xfrm>
        <a:graphic>
          <a:graphicData uri="http://schemas.openxmlformats.org/drawingml/2006/table">
            <a:tbl>
              <a:tblPr/>
              <a:tblGrid>
                <a:gridCol w="22255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06995"/>
              </p:ext>
            </p:extLst>
          </p:nvPr>
        </p:nvGraphicFramePr>
        <p:xfrm>
          <a:off x="4997670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09684"/>
              </p:ext>
            </p:extLst>
          </p:nvPr>
        </p:nvGraphicFramePr>
        <p:xfrm>
          <a:off x="9574924" y="84082"/>
          <a:ext cx="2301766" cy="4708633"/>
        </p:xfrm>
        <a:graphic>
          <a:graphicData uri="http://schemas.openxmlformats.org/drawingml/2006/table">
            <a:tbl>
              <a:tblPr/>
              <a:tblGrid>
                <a:gridCol w="2301766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196"/>
              </p:ext>
            </p:extLst>
          </p:nvPr>
        </p:nvGraphicFramePr>
        <p:xfrm>
          <a:off x="7288924" y="84082"/>
          <a:ext cx="2286000" cy="47086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806377524"/>
                    </a:ext>
                  </a:extLst>
                </a:gridCol>
              </a:tblGrid>
              <a:tr h="4708633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22675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06561"/>
              </p:ext>
            </p:extLst>
          </p:nvPr>
        </p:nvGraphicFramePr>
        <p:xfrm>
          <a:off x="2785241" y="94593"/>
          <a:ext cx="2207173" cy="2385848"/>
        </p:xfrm>
        <a:graphic>
          <a:graphicData uri="http://schemas.openxmlformats.org/drawingml/2006/table">
            <a:tbl>
              <a:tblPr/>
              <a:tblGrid>
                <a:gridCol w="2207173">
                  <a:extLst>
                    <a:ext uri="{9D8B030D-6E8A-4147-A177-3AD203B41FA5}">
                      <a16:colId xmlns:a16="http://schemas.microsoft.com/office/drawing/2014/main" val="4257527571"/>
                    </a:ext>
                  </a:extLst>
                </a:gridCol>
              </a:tblGrid>
              <a:tr h="238584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636118354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7921"/>
              </p:ext>
            </p:extLst>
          </p:nvPr>
        </p:nvGraphicFramePr>
        <p:xfrm>
          <a:off x="7304690" y="105103"/>
          <a:ext cx="2280744" cy="2322787"/>
        </p:xfrm>
        <a:graphic>
          <a:graphicData uri="http://schemas.openxmlformats.org/drawingml/2006/table">
            <a:tbl>
              <a:tblPr/>
              <a:tblGrid>
                <a:gridCol w="2280744">
                  <a:extLst>
                    <a:ext uri="{9D8B030D-6E8A-4147-A177-3AD203B41FA5}">
                      <a16:colId xmlns:a16="http://schemas.microsoft.com/office/drawing/2014/main" val="754328644"/>
                    </a:ext>
                  </a:extLst>
                </a:gridCol>
              </a:tblGrid>
              <a:tr h="23227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8126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52233"/>
              </p:ext>
            </p:extLst>
          </p:nvPr>
        </p:nvGraphicFramePr>
        <p:xfrm>
          <a:off x="630621" y="4813738"/>
          <a:ext cx="5549462" cy="1765738"/>
        </p:xfrm>
        <a:graphic>
          <a:graphicData uri="http://schemas.openxmlformats.org/drawingml/2006/table">
            <a:tbl>
              <a:tblPr/>
              <a:tblGrid>
                <a:gridCol w="5549462">
                  <a:extLst>
                    <a:ext uri="{9D8B030D-6E8A-4147-A177-3AD203B41FA5}">
                      <a16:colId xmlns:a16="http://schemas.microsoft.com/office/drawing/2014/main" val="2968133188"/>
                    </a:ext>
                  </a:extLst>
                </a:gridCol>
              </a:tblGrid>
              <a:tr h="176573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16468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729155" y="63061"/>
            <a:ext cx="1933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PROBLEMA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938956" y="63059"/>
            <a:ext cx="189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SOLUCION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98352" y="63059"/>
            <a:ext cx="194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PROPOSICION DE VALOR UNICA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567450" y="93837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VENTAJA ESPECIAL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837684" y="84081"/>
            <a:ext cx="1702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SEGMENTO DE CLIENTES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35670" y="2523109"/>
            <a:ext cx="1853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srgbClr val="FF66CC"/>
                </a:solidFill>
              </a:rPr>
              <a:t>METRICAS CLAVE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987863" y="2397112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66CC"/>
                </a:solidFill>
              </a:rPr>
              <a:t>CANALES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2304" y="4798706"/>
            <a:ext cx="321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66CC"/>
                </a:solidFill>
              </a:rPr>
              <a:t>ESTRUCTURAS DE COSTES</a:t>
            </a:r>
            <a:endParaRPr lang="es-MX" sz="1600" dirty="0">
              <a:solidFill>
                <a:srgbClr val="FF66CC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135415" y="4792715"/>
            <a:ext cx="246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rgbClr val="FF66CC"/>
                </a:solidFill>
              </a:rPr>
              <a:t>FLUJO DE INGRESOS</a:t>
            </a:r>
            <a:endParaRPr lang="es-MX" sz="1600" dirty="0">
              <a:solidFill>
                <a:srgbClr val="FF66CC"/>
              </a:solidFill>
            </a:endParaRP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43467"/>
              </p:ext>
            </p:extLst>
          </p:nvPr>
        </p:nvGraphicFramePr>
        <p:xfrm>
          <a:off x="1534510" y="704193"/>
          <a:ext cx="1082566" cy="1177159"/>
        </p:xfrm>
        <a:graphic>
          <a:graphicData uri="http://schemas.openxmlformats.org/drawingml/2006/table">
            <a:tbl>
              <a:tblPr/>
              <a:tblGrid>
                <a:gridCol w="1082566">
                  <a:extLst>
                    <a:ext uri="{9D8B030D-6E8A-4147-A177-3AD203B41FA5}">
                      <a16:colId xmlns:a16="http://schemas.microsoft.com/office/drawing/2014/main" val="3064903518"/>
                    </a:ext>
                  </a:extLst>
                </a:gridCol>
              </a:tblGrid>
              <a:tr h="117715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Problemas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 en encontrar quien cuide sus mascotas</a:t>
                      </a:r>
                      <a:endParaRPr lang="es-MX" sz="12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522333"/>
                  </a:ext>
                </a:extLst>
              </a:tr>
            </a:tbl>
          </a:graphicData>
        </a:graphic>
      </p:graphicFrame>
      <p:sp>
        <p:nvSpPr>
          <p:cNvPr id="24" name="CuadroTexto 23"/>
          <p:cNvSpPr txBox="1"/>
          <p:nvPr/>
        </p:nvSpPr>
        <p:spPr>
          <a:xfrm>
            <a:off x="788276" y="3159508"/>
            <a:ext cx="146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50" dirty="0" smtClean="0">
                <a:solidFill>
                  <a:srgbClr val="FF66CC"/>
                </a:solidFill>
              </a:rPr>
              <a:t>Alternativas</a:t>
            </a:r>
            <a:endParaRPr lang="es-MX" sz="1350" dirty="0">
              <a:solidFill>
                <a:srgbClr val="FF66CC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114097" y="2102069"/>
            <a:ext cx="128291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Bell MT" panose="02020503060305020303" pitchFamily="18" charset="0"/>
              </a:rPr>
              <a:t>No logra encontrar cuidador </a:t>
            </a:r>
            <a:endParaRPr lang="es-MX" sz="1200" dirty="0">
              <a:latin typeface="Bell MT" panose="02020503060305020303" pitchFamily="18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65674" y="3548617"/>
            <a:ext cx="130574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Acudir directamente a nuestra pagina llamada PUE</a:t>
            </a:r>
            <a:endParaRPr lang="es-MX" sz="12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60933"/>
              </p:ext>
            </p:extLst>
          </p:nvPr>
        </p:nvGraphicFramePr>
        <p:xfrm>
          <a:off x="3271344" y="704193"/>
          <a:ext cx="1463566" cy="898634"/>
        </p:xfrm>
        <a:graphic>
          <a:graphicData uri="http://schemas.openxmlformats.org/drawingml/2006/table">
            <a:tbl>
              <a:tblPr/>
              <a:tblGrid>
                <a:gridCol w="1463566">
                  <a:extLst>
                    <a:ext uri="{9D8B030D-6E8A-4147-A177-3AD203B41FA5}">
                      <a16:colId xmlns:a16="http://schemas.microsoft.com/office/drawing/2014/main" val="2475781573"/>
                    </a:ext>
                  </a:extLst>
                </a:gridCol>
              </a:tblGrid>
              <a:tr h="898634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latin typeface="Bell MT" panose="02020503060305020303" pitchFamily="18" charset="0"/>
                        </a:rPr>
                        <a:t>Una pagina donde podrás</a:t>
                      </a:r>
                      <a:r>
                        <a:rPr lang="es-MX" sz="1200" baseline="0" dirty="0" smtClean="0">
                          <a:latin typeface="Bell MT" panose="02020503060305020303" pitchFamily="18" charset="0"/>
                        </a:rPr>
                        <a:t> contactar con personas para cuidar tu mascota</a:t>
                      </a:r>
                      <a:endParaRPr lang="es-MX" sz="12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62372"/>
                  </a:ext>
                </a:extLst>
              </a:tr>
            </a:tbl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5306246" y="1630410"/>
            <a:ext cx="1658337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Bell MT" panose="02020503060305020303" pitchFamily="18" charset="0"/>
              </a:rPr>
              <a:t>Facilidad de encontrar gente que no tenga tiempo de cuidar sus mascotas</a:t>
            </a:r>
            <a:endParaRPr lang="es-MX" sz="1200" dirty="0" smtClean="0">
              <a:latin typeface="Bell MT" panose="02020503060305020303" pitchFamily="18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430159" y="953538"/>
            <a:ext cx="199827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s-MX" sz="1200" dirty="0" smtClean="0">
                <a:latin typeface="Bell MT" panose="02020503060305020303" pitchFamily="18" charset="0"/>
              </a:rPr>
              <a:t>Una ventaja será que encontraras el cuidador adecuado para ti</a:t>
            </a:r>
            <a:endParaRPr lang="es-MX" sz="1200" dirty="0" smtClean="0">
              <a:latin typeface="Bell MT" panose="02020503060305020303" pitchFamily="18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9937529" y="1060866"/>
            <a:ext cx="143071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Bell MT" panose="02020503060305020303" pitchFamily="18" charset="0"/>
              </a:rPr>
              <a:t>Personas que no tienen tiempo o requieren donde dejar sus mascotas</a:t>
            </a:r>
            <a:endParaRPr lang="es-MX" sz="1200" dirty="0">
              <a:latin typeface="Bell MT" panose="02020503060305020303" pitchFamily="18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147737" y="2728865"/>
            <a:ext cx="137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FF66CC"/>
                </a:solidFill>
              </a:rPr>
              <a:t>Early adopters</a:t>
            </a:r>
            <a:endParaRPr lang="es-MX" sz="1400" dirty="0">
              <a:solidFill>
                <a:srgbClr val="FF66CC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147737" y="3233851"/>
            <a:ext cx="132955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Bell MT" panose="02020503060305020303" pitchFamily="18" charset="0"/>
              </a:rPr>
              <a:t>Personas ocupadas que necesitan quien cuide sus mascotas</a:t>
            </a:r>
            <a:endParaRPr lang="es-MX" sz="1200" dirty="0">
              <a:latin typeface="Bell MT" panose="02020503060305020303" pitchFamily="18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472857" y="2910685"/>
            <a:ext cx="17236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Bell MT" panose="02020503060305020303" pitchFamily="18" charset="0"/>
              </a:rPr>
              <a:t>Una pagina para todo tipo de dispositivo</a:t>
            </a:r>
            <a:endParaRPr lang="es-MX" sz="1200" dirty="0">
              <a:latin typeface="Bell MT" panose="02020503060305020303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247693" y="3233851"/>
            <a:ext cx="146094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Bell MT" panose="02020503060305020303" pitchFamily="18" charset="0"/>
              </a:rPr>
              <a:t>La pagina mas segura para que te cuiden tus mascotas</a:t>
            </a:r>
            <a:endParaRPr lang="es-MX" sz="1200" dirty="0">
              <a:latin typeface="Bell MT" panose="02020503060305020303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51183" y="5191625"/>
            <a:ext cx="2475189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Bell MT" panose="02020503060305020303" pitchFamily="18" charset="0"/>
              </a:rPr>
              <a:t>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Bell MT" panose="02020503060305020303" pitchFamily="18" charset="0"/>
              </a:rPr>
              <a:t>Pagina </a:t>
            </a:r>
            <a:r>
              <a:rPr lang="es-MX" sz="1200" dirty="0" smtClean="0">
                <a:latin typeface="Bell MT" panose="02020503060305020303" pitchFamily="18" charset="0"/>
              </a:rPr>
              <a:t>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Bell MT" panose="02020503060305020303" pitchFamily="18" charset="0"/>
              </a:rPr>
              <a:t>Promocionar pagina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305222" y="5159391"/>
            <a:ext cx="31005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Bodoni MT" panose="02070603080606020203" pitchFamily="18" charset="0"/>
              </a:rPr>
              <a:t>Un flujo de ingresos seria los anuncios dentro de dicha pagina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Bodoni MT" panose="02070603080606020203" pitchFamily="18" charset="0"/>
              </a:rPr>
              <a:t>Otra seria un tipo de suscripción para que usuarios gocen de ciertas ventajas</a:t>
            </a:r>
            <a:endParaRPr lang="es-MX" sz="12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148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Bell MT</vt:lpstr>
      <vt:lpstr>Bodoni MT</vt:lpstr>
      <vt:lpstr>Calibri</vt:lpstr>
      <vt:lpstr>Calibri Light</vt:lpstr>
      <vt:lpstr>Tema de Office</vt:lpstr>
      <vt:lpstr>PUE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20</cp:revision>
  <dcterms:created xsi:type="dcterms:W3CDTF">2024-03-06T01:38:54Z</dcterms:created>
  <dcterms:modified xsi:type="dcterms:W3CDTF">2024-03-21T01:38:19Z</dcterms:modified>
</cp:coreProperties>
</file>