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1" r:id="rId9"/>
    <p:sldId id="265" r:id="rId10"/>
    <p:sldId id="260" r:id="rId11"/>
    <p:sldId id="268" r:id="rId1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B7E4-BD7E-4274-A62D-EF100AEB220C}" type="datetimeFigureOut">
              <a:rPr lang="es-CO" smtClean="0"/>
              <a:t>5/03/2023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A533-F4A4-4904-85EB-2DFF3A401060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B7E4-BD7E-4274-A62D-EF100AEB220C}" type="datetimeFigureOut">
              <a:rPr lang="es-CO" smtClean="0"/>
              <a:t>5/03/2023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A533-F4A4-4904-85EB-2DFF3A40106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B7E4-BD7E-4274-A62D-EF100AEB220C}" type="datetimeFigureOut">
              <a:rPr lang="es-CO" smtClean="0"/>
              <a:t>5/03/2023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A533-F4A4-4904-85EB-2DFF3A40106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B7E4-BD7E-4274-A62D-EF100AEB220C}" type="datetimeFigureOut">
              <a:rPr lang="es-CO" smtClean="0"/>
              <a:t>5/03/2023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A533-F4A4-4904-85EB-2DFF3A40106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B7E4-BD7E-4274-A62D-EF100AEB220C}" type="datetimeFigureOut">
              <a:rPr lang="es-CO" smtClean="0"/>
              <a:t>5/03/2023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A533-F4A4-4904-85EB-2DFF3A401060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B7E4-BD7E-4274-A62D-EF100AEB220C}" type="datetimeFigureOut">
              <a:rPr lang="es-CO" smtClean="0"/>
              <a:t>5/03/2023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A533-F4A4-4904-85EB-2DFF3A40106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B7E4-BD7E-4274-A62D-EF100AEB220C}" type="datetimeFigureOut">
              <a:rPr lang="es-CO" smtClean="0"/>
              <a:t>5/03/2023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A533-F4A4-4904-85EB-2DFF3A401060}" type="slidenum">
              <a:rPr lang="es-CO" smtClean="0"/>
              <a:t>‹Nº›</a:t>
            </a:fld>
            <a:endParaRPr lang="es-CO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B7E4-BD7E-4274-A62D-EF100AEB220C}" type="datetimeFigureOut">
              <a:rPr lang="es-CO" smtClean="0"/>
              <a:t>5/03/2023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A533-F4A4-4904-85EB-2DFF3A40106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B7E4-BD7E-4274-A62D-EF100AEB220C}" type="datetimeFigureOut">
              <a:rPr lang="es-CO" smtClean="0"/>
              <a:t>5/03/2023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A533-F4A4-4904-85EB-2DFF3A40106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B7E4-BD7E-4274-A62D-EF100AEB220C}" type="datetimeFigureOut">
              <a:rPr lang="es-CO" smtClean="0"/>
              <a:t>5/03/2023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A533-F4A4-4904-85EB-2DFF3A401060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7B7E4-BD7E-4274-A62D-EF100AEB220C}" type="datetimeFigureOut">
              <a:rPr lang="es-CO" smtClean="0"/>
              <a:t>5/03/2023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AA533-F4A4-4904-85EB-2DFF3A401060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C77B7E4-BD7E-4274-A62D-EF100AEB220C}" type="datetimeFigureOut">
              <a:rPr lang="es-CO" smtClean="0"/>
              <a:t>5/03/2023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E6FAA533-F4A4-4904-85EB-2DFF3A401060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ocs/es/icos/12.9.0?topic=programming-knapsack-problems" TargetMode="External"/><Relationship Id="rId2" Type="http://schemas.openxmlformats.org/officeDocument/2006/relationships/hyperlink" Target="https://es.wikipedia.org/wiki/Problema_de_la_mochil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scoDurodeRoer/ejercicios-java-youtube/tree/master/recursividad/recursividad%2012/ejercicio_recursividad_DDR_2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96550" y="188640"/>
            <a:ext cx="7772400" cy="2448272"/>
          </a:xfrm>
        </p:spPr>
        <p:txBody>
          <a:bodyPr anchor="b">
            <a:noAutofit/>
          </a:bodyPr>
          <a:lstStyle/>
          <a:p>
            <a:pPr algn="ctr"/>
            <a:r>
              <a:rPr lang="es-CO" sz="2800" dirty="0" smtClean="0"/>
              <a:t/>
            </a:r>
            <a:br>
              <a:rPr lang="es-CO" sz="2800" dirty="0" smtClean="0"/>
            </a:br>
            <a:r>
              <a:rPr lang="es-CO" sz="2800" dirty="0" smtClean="0"/>
              <a:t>Ingeniería de Sistemas y Computación</a:t>
            </a:r>
            <a:br>
              <a:rPr lang="es-CO" sz="2800" dirty="0" smtClean="0"/>
            </a:br>
            <a:r>
              <a:rPr lang="es-CO" sz="2800" dirty="0" smtClean="0"/>
              <a:t>Estructuras</a:t>
            </a:r>
            <a:r>
              <a:rPr lang="es-CO" sz="2800" dirty="0" smtClean="0"/>
              <a:t/>
            </a:r>
            <a:br>
              <a:rPr lang="es-CO" sz="2800" dirty="0" smtClean="0"/>
            </a:br>
            <a:r>
              <a:rPr lang="es-CO" sz="2800" dirty="0" smtClean="0"/>
              <a:t>laboratorio recursividad</a:t>
            </a:r>
            <a:endParaRPr lang="es-CO" sz="28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827584" y="3874435"/>
            <a:ext cx="7772400" cy="2448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 smtClean="0"/>
              <a:t>Esteban </a:t>
            </a:r>
            <a:r>
              <a:rPr lang="es-CO" sz="2800" dirty="0" smtClean="0"/>
              <a:t>Peña</a:t>
            </a:r>
            <a:endParaRPr lang="es-CO" sz="2800" dirty="0" smtClean="0"/>
          </a:p>
        </p:txBody>
      </p:sp>
    </p:spTree>
    <p:extLst>
      <p:ext uri="{BB962C8B-B14F-4D97-AF65-F5344CB8AC3E}">
        <p14:creationId xmlns:p14="http://schemas.microsoft.com/office/powerpoint/2010/main" val="54359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Referencias</a:t>
            </a:r>
            <a:endParaRPr lang="es-CO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755576" y="1052736"/>
            <a:ext cx="7543800" cy="3886200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/>
              <a:t>Colaboradores </a:t>
            </a:r>
            <a:r>
              <a:rPr lang="es-MX" dirty="0"/>
              <a:t>de Wikipedia. (2022a, abril 19). </a:t>
            </a:r>
            <a:r>
              <a:rPr lang="es-MX" i="1" dirty="0"/>
              <a:t>Problema de la mochila</a:t>
            </a:r>
            <a:r>
              <a:rPr lang="es-MX" dirty="0"/>
              <a:t>. Wikipedia, la enciclopedia libre. Recuperado 11 de septiembre de 2022, de </a:t>
            </a:r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es.wikipedia.org/wiki/Problema_de_la_mochila</a:t>
            </a:r>
            <a:endParaRPr lang="es-MX" dirty="0" smtClean="0"/>
          </a:p>
          <a:p>
            <a:r>
              <a:rPr lang="es-CO" i="1" dirty="0"/>
              <a:t>Problemas de mochila</a:t>
            </a:r>
            <a:r>
              <a:rPr lang="es-CO" dirty="0"/>
              <a:t>. (s. f.). IBM. Recuperado 11 de septiembre de 2022, de </a:t>
            </a:r>
            <a:r>
              <a:rPr lang="es-CO" dirty="0">
                <a:hlinkClick r:id="rId3"/>
              </a:rPr>
              <a:t>https://</a:t>
            </a:r>
            <a:r>
              <a:rPr lang="es-CO" dirty="0" smtClean="0">
                <a:hlinkClick r:id="rId3"/>
              </a:rPr>
              <a:t>www.ibm.com/docs/es/icos/12.9.0?topic=programming-knapsack-problems</a:t>
            </a:r>
            <a:endParaRPr lang="es-CO" dirty="0" smtClean="0"/>
          </a:p>
          <a:p>
            <a:r>
              <a:rPr lang="es-MX" i="1" dirty="0" err="1" smtClean="0"/>
              <a:t>DiscoDuroDeRoer</a:t>
            </a:r>
            <a:r>
              <a:rPr lang="es-MX" dirty="0" smtClean="0"/>
              <a:t>(s</a:t>
            </a:r>
            <a:r>
              <a:rPr lang="es-MX" dirty="0"/>
              <a:t>. f.). </a:t>
            </a:r>
            <a:r>
              <a:rPr lang="es-MX" dirty="0" err="1"/>
              <a:t>GitHub</a:t>
            </a:r>
            <a:r>
              <a:rPr lang="es-MX" dirty="0"/>
              <a:t>. Recuperado 11 de septiembre de 2022, de </a:t>
            </a:r>
            <a:r>
              <a:rPr lang="es-MX" dirty="0">
                <a:hlinkClick r:id="rId4"/>
              </a:rPr>
              <a:t>https://</a:t>
            </a:r>
            <a:r>
              <a:rPr lang="es-MX" dirty="0" smtClean="0">
                <a:hlinkClick r:id="rId4"/>
              </a:rPr>
              <a:t>github.com/DiscoDurodeRoer/ejercicios-java-youtube/tree/master/recursividad/recursividad%2012/ejercicio_recursividad_DDR_21</a:t>
            </a:r>
            <a:endParaRPr lang="es-MX" dirty="0" smtClean="0"/>
          </a:p>
          <a:p>
            <a:endParaRPr lang="es-CO" dirty="0"/>
          </a:p>
          <a:p>
            <a:endParaRPr lang="es-MX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097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83568" y="2276872"/>
            <a:ext cx="7772400" cy="2200275"/>
          </a:xfrm>
        </p:spPr>
        <p:txBody>
          <a:bodyPr/>
          <a:lstStyle/>
          <a:p>
            <a:pPr algn="ctr"/>
            <a:r>
              <a:rPr lang="es-CO" dirty="0" smtClean="0"/>
              <a:t>Gracias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685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Problema de la mochila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9101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-1332656" y="188640"/>
            <a:ext cx="6784848" cy="1600200"/>
          </a:xfrm>
        </p:spPr>
        <p:txBody>
          <a:bodyPr/>
          <a:lstStyle/>
          <a:p>
            <a:pPr algn="ctr"/>
            <a:r>
              <a:rPr lang="es-CO" dirty="0" smtClean="0"/>
              <a:t>Contexto</a:t>
            </a:r>
            <a:endParaRPr lang="es-CO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half" idx="2"/>
          </p:nvPr>
        </p:nvSpPr>
        <p:spPr>
          <a:xfrm>
            <a:off x="611560" y="1844824"/>
            <a:ext cx="2386608" cy="4242816"/>
          </a:xfrm>
        </p:spPr>
        <p:txBody>
          <a:bodyPr/>
          <a:lstStyle/>
          <a:p>
            <a:pPr algn="just"/>
            <a:r>
              <a:rPr lang="es-MX" dirty="0"/>
              <a:t>El problema de la mochila es uno de los 21 problemas NP-completos de Richard Karp, establecidos por el informático teórico en un famoso artículo de 1972</a:t>
            </a:r>
            <a:r>
              <a:rPr lang="es-MX" dirty="0" smtClean="0"/>
              <a:t>.​ </a:t>
            </a:r>
            <a:r>
              <a:rPr lang="es-MX" dirty="0"/>
              <a:t>Ha sido </a:t>
            </a:r>
            <a:r>
              <a:rPr lang="es-MX" dirty="0" smtClean="0"/>
              <a:t>intensamente </a:t>
            </a:r>
            <a:r>
              <a:rPr lang="es-MX" dirty="0"/>
              <a:t>estudiado desde mediados del siglo XX y se hace referencia a él en el año 1897, en un artículo de George Mathews </a:t>
            </a:r>
            <a:r>
              <a:rPr lang="es-MX" dirty="0" smtClean="0"/>
              <a:t>Ballard.</a:t>
            </a:r>
            <a:endParaRPr lang="es-CO" dirty="0"/>
          </a:p>
        </p:txBody>
      </p:sp>
      <p:pic>
        <p:nvPicPr>
          <p:cNvPr id="1028" name="Picture 4" descr="Figu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484784"/>
            <a:ext cx="4752528" cy="355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13 Marcador de texto"/>
          <p:cNvSpPr txBox="1">
            <a:spLocks/>
          </p:cNvSpPr>
          <p:nvPr/>
        </p:nvSpPr>
        <p:spPr>
          <a:xfrm>
            <a:off x="3851920" y="5157192"/>
            <a:ext cx="5111080" cy="4242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900" dirty="0">
                <a:solidFill>
                  <a:schemeClr val="accent5">
                    <a:lumMod val="75000"/>
                  </a:schemeClr>
                </a:solidFill>
              </a:rPr>
              <a:t>https://www.wextensible.com/temas/programacion-dinamica/ejemplos/mochila-0-1.png.</a:t>
            </a:r>
            <a:endParaRPr lang="es-CO" sz="9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49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1331640" y="476672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s-MX" dirty="0"/>
              <a:t>Explicación  y análisis del problema</a:t>
            </a:r>
            <a:endParaRPr lang="es-CO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3499183" y="1412776"/>
            <a:ext cx="5410944" cy="4876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200" dirty="0"/>
              <a:t>Los problemas de mochila son una aplicación típica de la programación de enteros (IP). En los problemas de mochila, hay un contenedor (la ‘mochila’) con una capacidad fija (un entero) y varios elementos. Cada elemento parte tiene un peso asociado (un entero) y un valor asociado (otro entero). El problema consiste en llenar la mochila sin exceder su capacidad, al mismo tiempo que se maximiza el valor global de su contenido</a:t>
            </a:r>
            <a:r>
              <a:rPr lang="es-MX" sz="2200" dirty="0" smtClean="0"/>
              <a:t>. Este proceso se usa en Machine </a:t>
            </a:r>
            <a:r>
              <a:rPr lang="es-MX" sz="2200" dirty="0" err="1" smtClean="0"/>
              <a:t>Scheduling</a:t>
            </a:r>
            <a:r>
              <a:rPr lang="es-MX" sz="2200" dirty="0" smtClean="0"/>
              <a:t>, problemas de espacio y optimización.</a:t>
            </a:r>
            <a:endParaRPr lang="es-CO" sz="2200" dirty="0"/>
          </a:p>
        </p:txBody>
      </p:sp>
      <p:pic>
        <p:nvPicPr>
          <p:cNvPr id="2050" name="Picture 2" descr="https://upload.wikimedia.org/wikipedia/commons/thumb/f/fd/Knapsack.svg/220px-Knapsac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56570"/>
            <a:ext cx="2376264" cy="206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5 Marcador de contenido"/>
          <p:cNvSpPr txBox="1">
            <a:spLocks/>
          </p:cNvSpPr>
          <p:nvPr/>
        </p:nvSpPr>
        <p:spPr>
          <a:xfrm>
            <a:off x="179512" y="4419600"/>
            <a:ext cx="3312368" cy="66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endParaRPr lang="es-CO" sz="2200" dirty="0"/>
          </a:p>
        </p:txBody>
      </p:sp>
      <p:sp>
        <p:nvSpPr>
          <p:cNvPr id="7" name="6 Rectángulo"/>
          <p:cNvSpPr/>
          <p:nvPr/>
        </p:nvSpPr>
        <p:spPr>
          <a:xfrm>
            <a:off x="251520" y="4623519"/>
            <a:ext cx="30243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800" dirty="0" smtClean="0">
                <a:solidFill>
                  <a:schemeClr val="accent5">
                    <a:lumMod val="75000"/>
                  </a:schemeClr>
                </a:solidFill>
              </a:rPr>
              <a:t>https://upload.wikimedia.org/wikipedia/commons/thumb/f/fd/Knapsack.svg/220px-Knapsack.svg.png</a:t>
            </a:r>
            <a:endParaRPr lang="es-CO" sz="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7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990600"/>
          </a:xfrm>
        </p:spPr>
        <p:txBody>
          <a:bodyPr/>
          <a:lstStyle/>
          <a:p>
            <a:pPr algn="ctr"/>
            <a:r>
              <a:rPr lang="es-CO" dirty="0" smtClean="0"/>
              <a:t>Diseño de la solución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9050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Diagrama </a:t>
            </a:r>
            <a:r>
              <a:rPr lang="es-CO" dirty="0" err="1" smtClean="0"/>
              <a:t>UML</a:t>
            </a:r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7" y="836712"/>
            <a:ext cx="8172400" cy="4193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52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Ejemplo</a:t>
            </a:r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798" y="548680"/>
            <a:ext cx="5616624" cy="4497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89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990600"/>
          </a:xfrm>
        </p:spPr>
        <p:txBody>
          <a:bodyPr/>
          <a:lstStyle/>
          <a:p>
            <a:pPr algn="ctr"/>
            <a:r>
              <a:rPr lang="es-CO" dirty="0" smtClean="0"/>
              <a:t>Código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811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32048"/>
            <a:ext cx="6781800" cy="1600200"/>
          </a:xfrm>
        </p:spPr>
        <p:txBody>
          <a:bodyPr/>
          <a:lstStyle/>
          <a:p>
            <a:pPr algn="ctr"/>
            <a:r>
              <a:rPr lang="es-CO" dirty="0" smtClean="0"/>
              <a:t>Árbol de soluciones</a:t>
            </a:r>
            <a:endParaRPr lang="es-C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80"/>
          <a:stretch/>
        </p:blipFill>
        <p:spPr bwMode="auto">
          <a:xfrm>
            <a:off x="683568" y="1700808"/>
            <a:ext cx="7756000" cy="3796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54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205</TotalTime>
  <Words>176</Words>
  <Application>Microsoft Office PowerPoint</Application>
  <PresentationFormat>Presentación en pantalla (4:3)</PresentationFormat>
  <Paragraphs>20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NewsPrint</vt:lpstr>
      <vt:lpstr> Ingeniería de Sistemas y Computación Estructuras laboratorio recursividad</vt:lpstr>
      <vt:lpstr>Problema de la mochila</vt:lpstr>
      <vt:lpstr>Contexto</vt:lpstr>
      <vt:lpstr>Explicación  y análisis del problema</vt:lpstr>
      <vt:lpstr>Diseño de la solución</vt:lpstr>
      <vt:lpstr>Diagrama UML</vt:lpstr>
      <vt:lpstr>Ejemplo</vt:lpstr>
      <vt:lpstr>Código</vt:lpstr>
      <vt:lpstr>Árbol de soluciones</vt:lpstr>
      <vt:lpstr>Referencias</vt:lpstr>
      <vt:lpstr>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Sistemas y Computación Programación 3 laboratorio recursividad</dc:title>
  <dc:creator>Esteban Peña</dc:creator>
  <cp:lastModifiedBy>Esteban Peña</cp:lastModifiedBy>
  <cp:revision>10</cp:revision>
  <dcterms:created xsi:type="dcterms:W3CDTF">2022-09-12T00:16:40Z</dcterms:created>
  <dcterms:modified xsi:type="dcterms:W3CDTF">2023-03-05T20:54:15Z</dcterms:modified>
</cp:coreProperties>
</file>