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E0C37-3BD3-4054-8282-0B5ACFB1A332}" type="datetimeFigureOut">
              <a:rPr lang="es-MX" smtClean="0"/>
              <a:t>11/10/2025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0B89-C54B-45C1-B821-3ADD8CCDD5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86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Eduardo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0B89-C54B-45C1-B821-3ADD8CCDD50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604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effectLst/>
              </a:rPr>
              <a:t>Deménard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0B89-C54B-45C1-B821-3ADD8CCDD502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873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Eduardo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0B89-C54B-45C1-B821-3ADD8CCDD502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64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Eduardo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0B89-C54B-45C1-B821-3ADD8CCDD50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69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Eduardo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0B89-C54B-45C1-B821-3ADD8CCDD50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71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Eduardo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0B89-C54B-45C1-B821-3ADD8CCDD50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75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Esteban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0B89-C54B-45C1-B821-3ADD8CCDD50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176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Oscar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0B89-C54B-45C1-B821-3ADD8CCDD502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834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oscar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0B89-C54B-45C1-B821-3ADD8CCDD50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542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Fernando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0B89-C54B-45C1-B821-3ADD8CCDD50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52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effectLst/>
              </a:rPr>
              <a:t>Deménard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F0B89-C54B-45C1-B821-3ADD8CCDD502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30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7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3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43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6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0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0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6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4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77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Fase 1: </a:t>
            </a:r>
            <a:r>
              <a:rPr dirty="0" err="1"/>
              <a:t>Análisis</a:t>
            </a:r>
            <a:r>
              <a:rPr dirty="0"/>
              <a:t> y </a:t>
            </a:r>
            <a:r>
              <a:rPr dirty="0" err="1"/>
              <a:t>diseño</a:t>
            </a:r>
            <a:r>
              <a:rPr dirty="0"/>
              <a:t> del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predictivo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80" y="1901445"/>
            <a:ext cx="7511472" cy="404116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Proyecto: </a:t>
            </a:r>
            <a:r>
              <a:rPr dirty="0" err="1"/>
              <a:t>Predicción</a:t>
            </a:r>
            <a:r>
              <a:rPr dirty="0"/>
              <a:t> del </a:t>
            </a:r>
            <a:r>
              <a:rPr dirty="0" err="1"/>
              <a:t>rendimiento</a:t>
            </a:r>
            <a:r>
              <a:rPr dirty="0"/>
              <a:t> </a:t>
            </a:r>
            <a:r>
              <a:rPr dirty="0" err="1"/>
              <a:t>académico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</a:t>
            </a:r>
            <a:r>
              <a:rPr dirty="0" err="1"/>
              <a:t>aprendizaje</a:t>
            </a:r>
            <a:r>
              <a:rPr dirty="0"/>
              <a:t> </a:t>
            </a:r>
            <a:r>
              <a:rPr dirty="0" err="1"/>
              <a:t>supervisado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s-ES" dirty="0">
                <a:effectLst/>
              </a:rPr>
              <a:t>A01796362 Eduardo </a:t>
            </a:r>
            <a:r>
              <a:rPr lang="es-ES" dirty="0" err="1">
                <a:effectLst/>
              </a:rPr>
              <a:t>Perez</a:t>
            </a:r>
            <a:r>
              <a:rPr lang="es-ES" dirty="0">
                <a:effectLst/>
              </a:rPr>
              <a:t> Carrillo</a:t>
            </a:r>
            <a:endParaRPr lang="es-MX" dirty="0">
              <a:effectLst/>
            </a:endParaRPr>
          </a:p>
          <a:p>
            <a:r>
              <a:rPr lang="es-ES" dirty="0">
                <a:effectLst/>
              </a:rPr>
              <a:t>A01365006 Oscar Gerardo Álvarez Mejía</a:t>
            </a:r>
            <a:endParaRPr lang="es-MX" dirty="0">
              <a:effectLst/>
            </a:endParaRPr>
          </a:p>
          <a:p>
            <a:r>
              <a:rPr lang="es-ES" dirty="0">
                <a:effectLst/>
              </a:rPr>
              <a:t>A01797139 </a:t>
            </a:r>
            <a:r>
              <a:rPr lang="es-ES" dirty="0" err="1">
                <a:effectLst/>
              </a:rPr>
              <a:t>Deménard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Gardy</a:t>
            </a:r>
            <a:r>
              <a:rPr lang="es-ES" dirty="0">
                <a:effectLst/>
              </a:rPr>
              <a:t> Armand</a:t>
            </a:r>
            <a:endParaRPr lang="es-MX" dirty="0">
              <a:effectLst/>
            </a:endParaRPr>
          </a:p>
          <a:p>
            <a:r>
              <a:rPr lang="es-ES" dirty="0">
                <a:effectLst/>
              </a:rPr>
              <a:t>A01796858 Luis Esteban Barranco Guida</a:t>
            </a:r>
            <a:endParaRPr lang="es-MX" dirty="0">
              <a:effectLst/>
            </a:endParaRPr>
          </a:p>
          <a:p>
            <a:r>
              <a:rPr lang="es-ES" dirty="0">
                <a:effectLst/>
              </a:rPr>
              <a:t>A01796859 Fernando Abel Leal Villavicencio</a:t>
            </a:r>
            <a:endParaRPr lang="es-MX" dirty="0">
              <a:effectLst/>
            </a:endParaRPr>
          </a:p>
          <a:p>
            <a:pPr marL="0" indent="0">
              <a:buNone/>
            </a:pPr>
            <a:endParaRPr dirty="0"/>
          </a:p>
          <a:p>
            <a:pPr marL="0" indent="0" algn="r">
              <a:buNone/>
            </a:pPr>
            <a:r>
              <a:rPr dirty="0"/>
              <a:t>Equipo 13 – </a:t>
            </a:r>
            <a:r>
              <a:rPr dirty="0" err="1"/>
              <a:t>Octubre</a:t>
            </a:r>
            <a:r>
              <a:rPr dirty="0"/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511CAF5-12D3-EC06-11B8-AA0CB787E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7618" y="529724"/>
            <a:ext cx="6063176" cy="593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5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y recomendaciones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El </a:t>
            </a:r>
            <a:r>
              <a:rPr dirty="0" err="1"/>
              <a:t>proceso</a:t>
            </a:r>
            <a:r>
              <a:rPr dirty="0"/>
              <a:t> </a:t>
            </a:r>
            <a:r>
              <a:rPr dirty="0" err="1"/>
              <a:t>permitió</a:t>
            </a:r>
            <a:r>
              <a:rPr dirty="0"/>
              <a:t> </a:t>
            </a:r>
            <a:r>
              <a:rPr dirty="0" err="1"/>
              <a:t>consolidar</a:t>
            </a:r>
            <a:r>
              <a:rPr dirty="0"/>
              <a:t> un </a:t>
            </a:r>
            <a:r>
              <a:rPr dirty="0" err="1"/>
              <a:t>flujo</a:t>
            </a:r>
            <a:r>
              <a:rPr dirty="0"/>
              <a:t> de </a:t>
            </a:r>
            <a:r>
              <a:rPr dirty="0" err="1"/>
              <a:t>trabajo</a:t>
            </a:r>
            <a:r>
              <a:rPr dirty="0"/>
              <a:t> reproducible y </a:t>
            </a:r>
            <a:r>
              <a:rPr dirty="0" err="1"/>
              <a:t>evidenciar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impacto</a:t>
            </a:r>
            <a:r>
              <a:rPr dirty="0"/>
              <a:t> de un </a:t>
            </a:r>
            <a:r>
              <a:rPr dirty="0" err="1"/>
              <a:t>diseño</a:t>
            </a:r>
            <a:r>
              <a:rPr dirty="0"/>
              <a:t> </a:t>
            </a:r>
            <a:r>
              <a:rPr dirty="0" err="1"/>
              <a:t>meticuloso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del </a:t>
            </a:r>
            <a:r>
              <a:rPr dirty="0" err="1"/>
              <a:t>modelo</a:t>
            </a:r>
            <a:r>
              <a:rPr dirty="0"/>
              <a:t>.</a:t>
            </a:r>
          </a:p>
          <a:p>
            <a:r>
              <a:rPr dirty="0"/>
              <a:t>La </a:t>
            </a:r>
            <a:r>
              <a:rPr dirty="0" err="1"/>
              <a:t>Regresión</a:t>
            </a:r>
            <a:r>
              <a:rPr dirty="0"/>
              <a:t> </a:t>
            </a:r>
            <a:r>
              <a:rPr dirty="0" err="1"/>
              <a:t>Logística</a:t>
            </a:r>
            <a:r>
              <a:rPr dirty="0"/>
              <a:t> Ordinal se </a:t>
            </a:r>
            <a:r>
              <a:rPr dirty="0" err="1"/>
              <a:t>perfil</a:t>
            </a:r>
            <a:r>
              <a:rPr lang="en-US" dirty="0" err="1"/>
              <a:t>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prometedor</a:t>
            </a:r>
            <a:r>
              <a:rPr dirty="0"/>
              <a:t> para </a:t>
            </a:r>
            <a:r>
              <a:rPr dirty="0" err="1"/>
              <a:t>continuar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fases</a:t>
            </a:r>
            <a:r>
              <a:rPr dirty="0"/>
              <a:t> de </a:t>
            </a:r>
            <a:r>
              <a:rPr dirty="0" err="1"/>
              <a:t>optimización</a:t>
            </a:r>
            <a:r>
              <a:rPr dirty="0"/>
              <a:t> y </a:t>
            </a:r>
            <a:r>
              <a:rPr dirty="0" err="1"/>
              <a:t>despliegue</a:t>
            </a:r>
            <a:r>
              <a:rPr dirty="0"/>
              <a:t>.</a:t>
            </a:r>
          </a:p>
          <a:p>
            <a:endParaRPr dirty="0"/>
          </a:p>
          <a:p>
            <a:pPr marL="0" indent="0">
              <a:buNone/>
            </a:pPr>
            <a:r>
              <a:rPr dirty="0" err="1"/>
              <a:t>Recomendaciones</a:t>
            </a:r>
            <a:r>
              <a:rPr dirty="0"/>
              <a:t>:</a:t>
            </a:r>
          </a:p>
          <a:p>
            <a:r>
              <a:rPr dirty="0"/>
              <a:t>• </a:t>
            </a:r>
            <a:r>
              <a:rPr dirty="0" err="1"/>
              <a:t>Profundizar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atípicos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Realizar</a:t>
            </a:r>
            <a:r>
              <a:rPr dirty="0"/>
              <a:t> un </a:t>
            </a:r>
            <a:r>
              <a:rPr dirty="0" err="1"/>
              <a:t>ajuste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exhaustivo</a:t>
            </a:r>
            <a:r>
              <a:rPr dirty="0"/>
              <a:t> de hiperparámetros.</a:t>
            </a:r>
          </a:p>
          <a:p>
            <a:r>
              <a:rPr dirty="0"/>
              <a:t>• </a:t>
            </a:r>
            <a:r>
              <a:rPr dirty="0" err="1"/>
              <a:t>Implementar</a:t>
            </a:r>
            <a:r>
              <a:rPr dirty="0"/>
              <a:t> </a:t>
            </a:r>
            <a:r>
              <a:rPr dirty="0" err="1"/>
              <a:t>técnicas</a:t>
            </a:r>
            <a:r>
              <a:rPr dirty="0"/>
              <a:t> de </a:t>
            </a:r>
            <a:r>
              <a:rPr dirty="0" err="1"/>
              <a:t>balanceo</a:t>
            </a:r>
            <a:r>
              <a:rPr dirty="0"/>
              <a:t> de </a:t>
            </a:r>
            <a:r>
              <a:rPr dirty="0" err="1"/>
              <a:t>clases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Contexto y 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568529"/>
            <a:ext cx="7511472" cy="404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El </a:t>
            </a:r>
            <a:r>
              <a:rPr dirty="0" err="1"/>
              <a:t>análisis</a:t>
            </a:r>
            <a:r>
              <a:rPr dirty="0"/>
              <a:t> del </a:t>
            </a:r>
            <a:r>
              <a:rPr dirty="0" err="1"/>
              <a:t>rendimiento</a:t>
            </a:r>
            <a:r>
              <a:rPr dirty="0"/>
              <a:t> </a:t>
            </a:r>
            <a:r>
              <a:rPr dirty="0" err="1"/>
              <a:t>académico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identificar</a:t>
            </a:r>
            <a:r>
              <a:rPr dirty="0"/>
              <a:t> </a:t>
            </a:r>
            <a:r>
              <a:rPr dirty="0" err="1"/>
              <a:t>patrones</a:t>
            </a:r>
            <a:r>
              <a:rPr dirty="0"/>
              <a:t> y </a:t>
            </a:r>
            <a:r>
              <a:rPr dirty="0" err="1"/>
              <a:t>factores</a:t>
            </a:r>
            <a:r>
              <a:rPr dirty="0"/>
              <a:t>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influyen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escolares</a:t>
            </a:r>
            <a:r>
              <a:rPr dirty="0"/>
              <a:t>. </a:t>
            </a:r>
            <a:r>
              <a:rPr dirty="0" err="1"/>
              <a:t>Comprender</a:t>
            </a:r>
            <a:r>
              <a:rPr dirty="0"/>
              <a:t> </a:t>
            </a:r>
            <a:r>
              <a:rPr dirty="0" err="1"/>
              <a:t>estos</a:t>
            </a:r>
            <a:r>
              <a:rPr dirty="0"/>
              <a:t> </a:t>
            </a:r>
            <a:r>
              <a:rPr dirty="0" err="1"/>
              <a:t>elementos</a:t>
            </a:r>
            <a:r>
              <a:rPr dirty="0"/>
              <a:t> es </a:t>
            </a:r>
            <a:r>
              <a:rPr dirty="0" err="1"/>
              <a:t>esencial</a:t>
            </a:r>
            <a:r>
              <a:rPr dirty="0"/>
              <a:t> para </a:t>
            </a:r>
            <a:r>
              <a:rPr dirty="0" err="1"/>
              <a:t>diseñar</a:t>
            </a:r>
            <a:r>
              <a:rPr dirty="0"/>
              <a:t> </a:t>
            </a:r>
            <a:r>
              <a:rPr dirty="0" err="1"/>
              <a:t>estrategias</a:t>
            </a:r>
            <a:r>
              <a:rPr dirty="0"/>
              <a:t> </a:t>
            </a:r>
            <a:r>
              <a:rPr dirty="0" err="1"/>
              <a:t>educativas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efectivas</a:t>
            </a:r>
            <a:r>
              <a:rPr dirty="0"/>
              <a:t> y </a:t>
            </a:r>
            <a:r>
              <a:rPr dirty="0" err="1"/>
              <a:t>personalizadas</a:t>
            </a:r>
            <a:r>
              <a:rPr dirty="0"/>
              <a:t>.</a:t>
            </a:r>
          </a:p>
          <a:p>
            <a:endParaRPr dirty="0"/>
          </a:p>
          <a:p>
            <a:pPr marL="0" indent="0">
              <a:buNone/>
            </a:pPr>
            <a:r>
              <a:rPr dirty="0" err="1"/>
              <a:t>Objetivo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:</a:t>
            </a:r>
          </a:p>
          <a:p>
            <a:r>
              <a:rPr dirty="0" err="1"/>
              <a:t>Desarrollar</a:t>
            </a:r>
            <a:r>
              <a:rPr dirty="0"/>
              <a:t> un </a:t>
            </a:r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clasificación</a:t>
            </a:r>
            <a:r>
              <a:rPr dirty="0"/>
              <a:t> </a:t>
            </a:r>
            <a:r>
              <a:rPr dirty="0" err="1"/>
              <a:t>supervisada</a:t>
            </a:r>
            <a:r>
              <a:rPr dirty="0"/>
              <a:t>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prediga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nivel</a:t>
            </a:r>
            <a:r>
              <a:rPr dirty="0"/>
              <a:t> de </a:t>
            </a:r>
            <a:r>
              <a:rPr dirty="0" err="1"/>
              <a:t>rendimiento</a:t>
            </a:r>
            <a:r>
              <a:rPr dirty="0"/>
              <a:t> </a:t>
            </a:r>
            <a:r>
              <a:rPr dirty="0" err="1"/>
              <a:t>académico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estudiantes</a:t>
            </a:r>
            <a:r>
              <a:rPr dirty="0"/>
              <a:t> (Excellent, Very Good, Good, Average) a </a:t>
            </a:r>
            <a:r>
              <a:rPr dirty="0" err="1"/>
              <a:t>partir</a:t>
            </a:r>
            <a:r>
              <a:rPr dirty="0"/>
              <a:t> de variables </a:t>
            </a:r>
            <a:r>
              <a:rPr dirty="0" err="1"/>
              <a:t>demográficas</a:t>
            </a:r>
            <a:r>
              <a:rPr dirty="0"/>
              <a:t>, </a:t>
            </a:r>
            <a:r>
              <a:rPr dirty="0" err="1"/>
              <a:t>educativas</a:t>
            </a:r>
            <a:r>
              <a:rPr dirty="0"/>
              <a:t> y </a:t>
            </a:r>
            <a:r>
              <a:rPr dirty="0" err="1"/>
              <a:t>familiares</a:t>
            </a:r>
            <a:r>
              <a:rPr dirty="0"/>
              <a:t>, </a:t>
            </a:r>
            <a:r>
              <a:rPr dirty="0" err="1"/>
              <a:t>utilizando</a:t>
            </a:r>
            <a:r>
              <a:rPr dirty="0"/>
              <a:t> un </a:t>
            </a:r>
            <a:r>
              <a:rPr dirty="0" err="1"/>
              <a:t>enfoque</a:t>
            </a:r>
            <a:r>
              <a:rPr dirty="0"/>
              <a:t> </a:t>
            </a:r>
            <a:r>
              <a:rPr dirty="0" err="1"/>
              <a:t>sistemático</a:t>
            </a:r>
            <a:r>
              <a:rPr dirty="0"/>
              <a:t> </a:t>
            </a:r>
            <a:r>
              <a:rPr dirty="0" err="1"/>
              <a:t>basado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MLOps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94F87E3-D29F-0201-5932-E470C8BD2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846208"/>
              </p:ext>
            </p:extLst>
          </p:nvPr>
        </p:nvGraphicFramePr>
        <p:xfrm>
          <a:off x="801859" y="262280"/>
          <a:ext cx="7948246" cy="61244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7594">
                  <a:extLst>
                    <a:ext uri="{9D8B030D-6E8A-4147-A177-3AD203B41FA5}">
                      <a16:colId xmlns:a16="http://schemas.microsoft.com/office/drawing/2014/main" val="432643290"/>
                    </a:ext>
                  </a:extLst>
                </a:gridCol>
                <a:gridCol w="1211803">
                  <a:extLst>
                    <a:ext uri="{9D8B030D-6E8A-4147-A177-3AD203B41FA5}">
                      <a16:colId xmlns:a16="http://schemas.microsoft.com/office/drawing/2014/main" val="2273389238"/>
                    </a:ext>
                  </a:extLst>
                </a:gridCol>
                <a:gridCol w="5528849">
                  <a:extLst>
                    <a:ext uri="{9D8B030D-6E8A-4147-A177-3AD203B41FA5}">
                      <a16:colId xmlns:a16="http://schemas.microsoft.com/office/drawing/2014/main" val="3277596089"/>
                    </a:ext>
                  </a:extLst>
                </a:gridCol>
              </a:tblGrid>
              <a:tr h="1769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Rol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Nombre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Tareas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extLst>
                  <a:ext uri="{0D108BD9-81ED-4DB2-BD59-A6C34878D82A}">
                    <a16:rowId xmlns:a16="http://schemas.microsoft.com/office/drawing/2014/main" val="2352026647"/>
                  </a:ext>
                </a:extLst>
              </a:tr>
              <a:tr h="1668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Subject Matter Expert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Eduardo Perez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Comprender el problema a resolver con el dataset.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Colaborar en la creación y documentación de los requerimientos (ML Canvas).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Definir junto al equipo cuál será el objetivo del modelo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Proponer cómo una solución basada en ML puede aportar valor a estudiantes.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Análisis de Resultados de Fase 1.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extLst>
                  <a:ext uri="{0D108BD9-81ED-4DB2-BD59-A6C34878D82A}">
                    <a16:rowId xmlns:a16="http://schemas.microsoft.com/office/drawing/2014/main" val="2624489487"/>
                  </a:ext>
                </a:extLst>
              </a:tr>
              <a:tr h="13048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Data Scientist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Fernando Leal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Analizar los datos con técnicas de Exploratory Data Analysis (EDA).</a:t>
                      </a:r>
                      <a:br>
                        <a:rPr lang="es-MX" sz="1000">
                          <a:effectLst/>
                        </a:rPr>
                      </a:br>
                      <a:r>
                        <a:rPr lang="es-MX" sz="1000">
                          <a:effectLst/>
                        </a:rPr>
                        <a:t>Detectar patrones, relaciones y valores atípicos.</a:t>
                      </a:r>
                      <a:br>
                        <a:rPr lang="es-MX" sz="1000">
                          <a:effectLst/>
                        </a:rPr>
                      </a:br>
                      <a:r>
                        <a:rPr lang="es-MX" sz="1000">
                          <a:effectLst/>
                        </a:rPr>
                        <a:t>Preparar los datos aplicando transformaciones como normalización o codificación de categorías.</a:t>
                      </a:r>
                      <a:br>
                        <a:rPr lang="es-MX" sz="1000">
                          <a:effectLst/>
                        </a:rPr>
                      </a:br>
                      <a:r>
                        <a:rPr lang="es-MX" sz="1000">
                          <a:effectLst/>
                        </a:rPr>
                        <a:t>Probar diferentes algoritmos de Machine Learning.</a:t>
                      </a:r>
                      <a:br>
                        <a:rPr lang="es-MX" sz="1000">
                          <a:effectLst/>
                        </a:rPr>
                      </a:br>
                      <a:r>
                        <a:rPr lang="es-MX" sz="1000">
                          <a:effectLst/>
                        </a:rPr>
                        <a:t>Evaluar los modelos con métricas adecuadas.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extLst>
                  <a:ext uri="{0D108BD9-81ED-4DB2-BD59-A6C34878D82A}">
                    <a16:rowId xmlns:a16="http://schemas.microsoft.com/office/drawing/2014/main" val="2452585909"/>
                  </a:ext>
                </a:extLst>
              </a:tr>
              <a:tr h="9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Data Engineer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Oscar Álvarez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Encargarse de la limpieza de datos (eliminar valores nulos, duplicados o inconsistentes).</a:t>
                      </a:r>
                      <a:br>
                        <a:rPr lang="es-MX" sz="1000">
                          <a:effectLst/>
                        </a:rPr>
                      </a:br>
                      <a:r>
                        <a:rPr lang="es-MX" sz="1000">
                          <a:effectLst/>
                        </a:rPr>
                        <a:t>Organizar y preparar los datos para que puedan usarse en los modelos. </a:t>
                      </a:r>
                      <a:br>
                        <a:rPr lang="es-MX" sz="1000">
                          <a:effectLst/>
                        </a:rPr>
                      </a:br>
                      <a:r>
                        <a:rPr lang="es-MX" sz="1000">
                          <a:effectLst/>
                        </a:rPr>
                        <a:t>Documentar los cambios realizados para asegurar la trazabilidad.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extLst>
                  <a:ext uri="{0D108BD9-81ED-4DB2-BD59-A6C34878D82A}">
                    <a16:rowId xmlns:a16="http://schemas.microsoft.com/office/drawing/2014/main" val="628626239"/>
                  </a:ext>
                </a:extLst>
              </a:tr>
              <a:tr h="928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DevOps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Deménard Gardy Armand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Apoyar en la organización del repositorio (estructura de carpetas, ramas en Git).</a:t>
                      </a:r>
                      <a:br>
                        <a:rPr lang="es-MX" sz="1000">
                          <a:effectLst/>
                        </a:rPr>
                      </a:br>
                      <a:r>
                        <a:rPr lang="es-MX" sz="1000">
                          <a:effectLst/>
                        </a:rPr>
                        <a:t>Revisar que todo lo que se haga pueda repetirse de forma clara y ordenada.</a:t>
                      </a:r>
                      <a:br>
                        <a:rPr lang="es-MX" sz="1000">
                          <a:effectLst/>
                        </a:rPr>
                      </a:br>
                      <a:r>
                        <a:rPr lang="es-MX" sz="1000">
                          <a:effectLst/>
                        </a:rPr>
                        <a:t> Colaborar en la documentación del proceso.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extLst>
                  <a:ext uri="{0D108BD9-81ED-4DB2-BD59-A6C34878D82A}">
                    <a16:rowId xmlns:a16="http://schemas.microsoft.com/office/drawing/2014/main" val="3489797187"/>
                  </a:ext>
                </a:extLst>
              </a:tr>
              <a:tr h="11168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Machine Learning Architect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>
                          <a:effectLst/>
                        </a:rPr>
                        <a:t>Esteban Barranco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000" dirty="0">
                          <a:effectLst/>
                        </a:rPr>
                        <a:t>Diseñar la ruta de trabajo del proyecto (desde los datos iniciales hasta la evaluación del modelo).</a:t>
                      </a:r>
                      <a:br>
                        <a:rPr lang="es-MX" sz="1000" dirty="0">
                          <a:effectLst/>
                        </a:rPr>
                      </a:br>
                      <a:r>
                        <a:rPr lang="es-MX" sz="1000" dirty="0">
                          <a:effectLst/>
                        </a:rPr>
                        <a:t>Coordinar la colaboración entre el Data </a:t>
                      </a:r>
                      <a:r>
                        <a:rPr lang="es-MX" sz="1000" dirty="0" err="1">
                          <a:effectLst/>
                        </a:rPr>
                        <a:t>Engineer</a:t>
                      </a:r>
                      <a:r>
                        <a:rPr lang="es-MX" sz="1000" dirty="0">
                          <a:effectLst/>
                        </a:rPr>
                        <a:t> y el Data </a:t>
                      </a:r>
                      <a:r>
                        <a:rPr lang="es-MX" sz="1000" dirty="0" err="1">
                          <a:effectLst/>
                        </a:rPr>
                        <a:t>Scientist</a:t>
                      </a:r>
                      <a:r>
                        <a:rPr lang="es-MX" sz="1000" dirty="0">
                          <a:effectLst/>
                        </a:rPr>
                        <a:t>.</a:t>
                      </a:r>
                      <a:br>
                        <a:rPr lang="es-MX" sz="1000" dirty="0">
                          <a:effectLst/>
                        </a:rPr>
                      </a:br>
                      <a:r>
                        <a:rPr lang="es-MX" sz="1000" dirty="0">
                          <a:effectLst/>
                        </a:rPr>
                        <a:t>Garantizar que el trabajo realizado en esta fase pueda crecer y adaptarse a etapas posteriores.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8263" marR="58263" marT="0" marB="0"/>
                </a:tc>
                <a:extLst>
                  <a:ext uri="{0D108BD9-81ED-4DB2-BD59-A6C34878D82A}">
                    <a16:rowId xmlns:a16="http://schemas.microsoft.com/office/drawing/2014/main" val="12287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03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Requerimientos (ML Canvas)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80" y="908341"/>
            <a:ext cx="7511472" cy="4041162"/>
          </a:xfrm>
        </p:spPr>
        <p:txBody>
          <a:bodyPr>
            <a:normAutofit/>
          </a:bodyPr>
          <a:lstStyle/>
          <a:p>
            <a:r>
              <a:rPr dirty="0"/>
              <a:t>El Machine Learning Canvas (ML Canvas) </a:t>
            </a:r>
            <a:r>
              <a:rPr dirty="0" err="1"/>
              <a:t>permitió</a:t>
            </a:r>
            <a:r>
              <a:rPr dirty="0"/>
              <a:t> </a:t>
            </a:r>
            <a:r>
              <a:rPr dirty="0" err="1"/>
              <a:t>estructurar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elementos</a:t>
            </a:r>
            <a:r>
              <a:rPr dirty="0"/>
              <a:t> clave del </a:t>
            </a:r>
            <a:r>
              <a:rPr dirty="0" err="1"/>
              <a:t>proyecto</a:t>
            </a:r>
            <a:r>
              <a:rPr dirty="0"/>
              <a:t>, </a:t>
            </a:r>
            <a:r>
              <a:rPr dirty="0" err="1"/>
              <a:t>alineando</a:t>
            </a:r>
            <a:r>
              <a:rPr dirty="0"/>
              <a:t> </a:t>
            </a:r>
            <a:r>
              <a:rPr dirty="0" err="1"/>
              <a:t>objetivos</a:t>
            </a:r>
            <a:r>
              <a:rPr dirty="0"/>
              <a:t>, </a:t>
            </a:r>
            <a:r>
              <a:rPr dirty="0" err="1"/>
              <a:t>fuentes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, </a:t>
            </a:r>
            <a:r>
              <a:rPr dirty="0" err="1"/>
              <a:t>métricas</a:t>
            </a:r>
            <a:r>
              <a:rPr dirty="0"/>
              <a:t> de </a:t>
            </a:r>
            <a:r>
              <a:rPr dirty="0" err="1"/>
              <a:t>evaluación</a:t>
            </a:r>
            <a:r>
              <a:rPr dirty="0"/>
              <a:t> y </a:t>
            </a:r>
            <a:r>
              <a:rPr dirty="0" err="1"/>
              <a:t>propuesta</a:t>
            </a:r>
            <a:r>
              <a:rPr dirty="0"/>
              <a:t> de valor.</a:t>
            </a:r>
          </a:p>
          <a:p>
            <a:r>
              <a:rPr dirty="0"/>
              <a:t>Este </a:t>
            </a:r>
            <a:r>
              <a:rPr dirty="0" err="1"/>
              <a:t>instrumento</a:t>
            </a:r>
            <a:r>
              <a:rPr dirty="0"/>
              <a:t> </a:t>
            </a:r>
            <a:r>
              <a:rPr dirty="0" err="1"/>
              <a:t>facilitó</a:t>
            </a:r>
            <a:r>
              <a:rPr dirty="0"/>
              <a:t> la </a:t>
            </a:r>
            <a:r>
              <a:rPr dirty="0" err="1"/>
              <a:t>comunicación</a:t>
            </a:r>
            <a:r>
              <a:rPr dirty="0"/>
              <a:t> entre </a:t>
            </a:r>
            <a:r>
              <a:rPr dirty="0" err="1"/>
              <a:t>los</a:t>
            </a:r>
            <a:r>
              <a:rPr dirty="0"/>
              <a:t> roles </a:t>
            </a:r>
            <a:r>
              <a:rPr dirty="0" err="1"/>
              <a:t>involucrados</a:t>
            </a:r>
            <a:r>
              <a:rPr dirty="0"/>
              <a:t> y </a:t>
            </a:r>
            <a:r>
              <a:rPr dirty="0" err="1"/>
              <a:t>sirvió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base para </a:t>
            </a:r>
            <a:r>
              <a:rPr dirty="0" err="1"/>
              <a:t>planificar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flujo</a:t>
            </a:r>
            <a:r>
              <a:rPr dirty="0"/>
              <a:t> </a:t>
            </a:r>
            <a:r>
              <a:rPr dirty="0" err="1"/>
              <a:t>completo</a:t>
            </a:r>
            <a:r>
              <a:rPr dirty="0"/>
              <a:t> de la </a:t>
            </a:r>
            <a:r>
              <a:rPr dirty="0" err="1"/>
              <a:t>fase</a:t>
            </a:r>
            <a:r>
              <a:rPr dirty="0"/>
              <a:t> de </a:t>
            </a:r>
            <a:r>
              <a:rPr dirty="0" err="1"/>
              <a:t>desarrollo</a:t>
            </a:r>
            <a:r>
              <a:rPr dirty="0"/>
              <a:t> del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predictivo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del diseño metodológico: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80" y="1866295"/>
            <a:ext cx="7511472" cy="3344792"/>
          </a:xfrm>
        </p:spPr>
        <p:txBody>
          <a:bodyPr>
            <a:normAutofit/>
          </a:bodyPr>
          <a:lstStyle/>
          <a:p>
            <a:r>
              <a:rPr dirty="0"/>
              <a:t>La Fase 1 </a:t>
            </a:r>
            <a:r>
              <a:rPr dirty="0" err="1"/>
              <a:t>representa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pilar del </a:t>
            </a:r>
            <a:r>
              <a:rPr dirty="0" err="1"/>
              <a:t>proyecto</a:t>
            </a:r>
            <a:r>
              <a:rPr dirty="0"/>
              <a:t> </a:t>
            </a:r>
            <a:r>
              <a:rPr dirty="0" err="1"/>
              <a:t>MLOps</a:t>
            </a:r>
            <a:r>
              <a:rPr dirty="0"/>
              <a:t>, </a:t>
            </a:r>
            <a:r>
              <a:rPr dirty="0" err="1"/>
              <a:t>ya</a:t>
            </a:r>
            <a:r>
              <a:rPr dirty="0"/>
              <a:t> </a:t>
            </a:r>
            <a:r>
              <a:rPr dirty="0" err="1"/>
              <a:t>que</a:t>
            </a:r>
            <a:r>
              <a:rPr dirty="0"/>
              <a:t> define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requerimientos</a:t>
            </a:r>
            <a:r>
              <a:rPr dirty="0"/>
              <a:t>, la </a:t>
            </a:r>
            <a:r>
              <a:rPr dirty="0" err="1"/>
              <a:t>preparación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y la </a:t>
            </a:r>
            <a:r>
              <a:rPr dirty="0" err="1"/>
              <a:t>validación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 de </a:t>
            </a:r>
            <a:r>
              <a:rPr dirty="0" err="1"/>
              <a:t>modelos</a:t>
            </a:r>
            <a:r>
              <a:rPr dirty="0"/>
              <a:t>.</a:t>
            </a:r>
          </a:p>
          <a:p>
            <a:r>
              <a:rPr dirty="0"/>
              <a:t>Un </a:t>
            </a:r>
            <a:r>
              <a:rPr dirty="0" err="1"/>
              <a:t>diseño</a:t>
            </a:r>
            <a:r>
              <a:rPr dirty="0"/>
              <a:t> bien </a:t>
            </a:r>
            <a:r>
              <a:rPr dirty="0" err="1"/>
              <a:t>estructurado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esta</a:t>
            </a:r>
            <a:r>
              <a:rPr dirty="0"/>
              <a:t> </a:t>
            </a:r>
            <a:r>
              <a:rPr dirty="0" err="1"/>
              <a:t>etapa</a:t>
            </a:r>
            <a:r>
              <a:rPr dirty="0"/>
              <a:t> </a:t>
            </a:r>
            <a:r>
              <a:rPr dirty="0" err="1"/>
              <a:t>garantiza</a:t>
            </a:r>
            <a:r>
              <a:rPr dirty="0"/>
              <a:t> </a:t>
            </a:r>
            <a:r>
              <a:rPr dirty="0" err="1"/>
              <a:t>reproducibilidad</a:t>
            </a:r>
            <a:r>
              <a:rPr dirty="0"/>
              <a:t>, </a:t>
            </a:r>
            <a:r>
              <a:rPr dirty="0" err="1"/>
              <a:t>trazabilidad</a:t>
            </a:r>
            <a:r>
              <a:rPr dirty="0"/>
              <a:t> y </a:t>
            </a:r>
            <a:r>
              <a:rPr dirty="0" err="1"/>
              <a:t>consistencia</a:t>
            </a:r>
            <a:r>
              <a:rPr dirty="0"/>
              <a:t>, </a:t>
            </a:r>
            <a:r>
              <a:rPr dirty="0" err="1"/>
              <a:t>sentando</a:t>
            </a:r>
            <a:r>
              <a:rPr dirty="0"/>
              <a:t> las bases para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despliegue</a:t>
            </a:r>
            <a:r>
              <a:rPr dirty="0"/>
              <a:t> </a:t>
            </a:r>
            <a:r>
              <a:rPr dirty="0" err="1"/>
              <a:t>automatizado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fases</a:t>
            </a:r>
            <a:r>
              <a:rPr dirty="0"/>
              <a:t> posteriores.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Manipulación y preparación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Durante esta etapa se realizaron tareas de limpieza, estandarización y control de versiones del conjunto de datos.</a:t>
            </a:r>
          </a:p>
          <a:p>
            <a:r>
              <a:t>Se emplearon Python, Pandas y NumPy para depurar valores inconsistentes, reemplazar nulos y normalizar etiquetas.</a:t>
            </a:r>
          </a:p>
          <a:p>
            <a:r>
              <a:t>El resultado fue un dataset coherente y homogéneo, libre de duplicidades y con estructura óptima para el modelado.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Exploración y preprocesamiento de datos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Se efectuó un análisis descriptivo para comprender la estructura del dataset, calcular frecuencias y detectar anomalías.</a:t>
            </a:r>
          </a:p>
          <a:p>
            <a:r>
              <a:t>Se identificó que las categorías Good y Very Good concentran más del 60% de los casos, reflejando un desempeño académico medio-alto.</a:t>
            </a:r>
          </a:p>
          <a:p>
            <a:r>
              <a:t>El EDA permitió establecer relaciones entre variables demográficas y rendimiento, detectando posibles sesgos o desbalances.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Construcción, ajuste y evaluación de 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Se entrenaron y evaluaron cuatro modelos supervisados:</a:t>
            </a:r>
          </a:p>
          <a:p>
            <a:r>
              <a:t>• XGBoost</a:t>
            </a:r>
          </a:p>
          <a:p>
            <a:r>
              <a:t>• Regresión Logística</a:t>
            </a:r>
          </a:p>
          <a:p>
            <a:r>
              <a:t>• SVM (SVC)</a:t>
            </a:r>
          </a:p>
          <a:p>
            <a:r>
              <a:t>• Regresión Logística Ordinal</a:t>
            </a:r>
          </a:p>
          <a:p>
            <a:endParaRPr/>
          </a:p>
          <a:p>
            <a:r>
              <a:t>El conjunto se dividió en 80% entrenamiento y 20% validación, utilizando métricas de Accuracy, Precision, Recall y F1-Score.</a:t>
            </a:r>
          </a:p>
          <a:p>
            <a:r>
              <a:t>La Regresión Logística Ordinal mostró el mejor equilibrio entre estabilidad, generalización y coherencia con la naturaleza ordinal de las clases.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A3C24-E718-DB6E-F30A-C2A7E88C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Versiones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77A72D-685B-89A1-DF19-0549522F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85535"/>
          </a:xfrm>
        </p:spPr>
        <p:txBody>
          <a:bodyPr/>
          <a:lstStyle/>
          <a:p>
            <a:r>
              <a:rPr lang="es-MX" dirty="0"/>
              <a:t>El uso de GitHub permitió gestionar el control de versiones del proyecto, mantener la trazabilidad de los cambios y facilitar la colaboración entre los integrantes del equipo.</a:t>
            </a:r>
          </a:p>
        </p:txBody>
      </p:sp>
    </p:spTree>
    <p:extLst>
      <p:ext uri="{BB962C8B-B14F-4D97-AF65-F5344CB8AC3E}">
        <p14:creationId xmlns:p14="http://schemas.microsoft.com/office/powerpoint/2010/main" val="2975614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13</TotalTime>
  <Words>837</Words>
  <Application>Microsoft Office PowerPoint</Application>
  <PresentationFormat>Presentación en pantalla (4:3)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Malla</vt:lpstr>
      <vt:lpstr>Fase 1: Análisis y diseño del modelo predictivo</vt:lpstr>
      <vt:lpstr>Contexto y objetivo del proyecto</vt:lpstr>
      <vt:lpstr>Presentación de PowerPoint</vt:lpstr>
      <vt:lpstr>Requerimientos (ML Canvas)</vt:lpstr>
      <vt:lpstr>Importancia del diseño metodológico:</vt:lpstr>
      <vt:lpstr>Manipulación y preparación de datos</vt:lpstr>
      <vt:lpstr>Exploración y preprocesamiento de datos (EDA)</vt:lpstr>
      <vt:lpstr>Construcción, ajuste y evaluación de modelos</vt:lpstr>
      <vt:lpstr>Repositorio de Versiones</vt:lpstr>
      <vt:lpstr>Presentación de PowerPoint</vt:lpstr>
      <vt:lpstr>Conclusiones y recomendaciones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PÉREZ CARRILLO EDUARDO</cp:lastModifiedBy>
  <cp:revision>4</cp:revision>
  <dcterms:created xsi:type="dcterms:W3CDTF">2013-01-27T09:14:16Z</dcterms:created>
  <dcterms:modified xsi:type="dcterms:W3CDTF">2025-10-11T17:12:02Z</dcterms:modified>
  <cp:category/>
</cp:coreProperties>
</file>