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6"/>
  </p:handoutMasterIdLst>
  <p:sldIdLst>
    <p:sldId id="256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B7B"/>
    <a:srgbClr val="E72B56"/>
    <a:srgbClr val="6E6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972AA-45AC-472B-B213-3C017F30713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17B1-BBDC-4A62-841F-61C05ECCE0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8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flor&#10;&#10;Descripción generada automáticamente">
            <a:extLst>
              <a:ext uri="{FF2B5EF4-FFF2-40B4-BE49-F238E27FC236}">
                <a16:creationId xmlns:a16="http://schemas.microsoft.com/office/drawing/2014/main" id="{4CECD119-D184-4269-8919-948C6F76D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11"/>
            <a:ext cx="12192000" cy="6912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18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66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64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52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989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7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3/11/2020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1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3/11/2020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39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3/11/2020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44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31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97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5" name="Imagen 4" descr="Imagen que contiene flor&#10;&#10;Descripción generada automáticamente">
            <a:extLst>
              <a:ext uri="{FF2B5EF4-FFF2-40B4-BE49-F238E27FC236}">
                <a16:creationId xmlns:a16="http://schemas.microsoft.com/office/drawing/2014/main" id="{A4D1B9B5-407F-42E1-8B59-9D7D7442C3B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" y="-44281"/>
            <a:ext cx="12189393" cy="69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7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deigniter.com/user_guide/models/model.html#models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persona, sostener, computadora, computer&#10;&#10;Descripción generada automáticamente">
            <a:extLst>
              <a:ext uri="{FF2B5EF4-FFF2-40B4-BE49-F238E27FC236}">
                <a16:creationId xmlns:a16="http://schemas.microsoft.com/office/drawing/2014/main" id="{6D44178F-74C1-4CFF-99F4-ED93DEEB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505" cy="69272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345A0A7-8DAB-46D7-A403-6DD97CC4BE5A}"/>
              </a:ext>
            </a:extLst>
          </p:cNvPr>
          <p:cNvSpPr txBox="1"/>
          <p:nvPr/>
        </p:nvSpPr>
        <p:spPr>
          <a:xfrm>
            <a:off x="337792" y="2094030"/>
            <a:ext cx="448759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PROGRAMACIÓN PARA LA WEB2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pPr algn="ctr"/>
            <a:r>
              <a:rPr lang="es-CO" sz="2800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Clase#11</a:t>
            </a:r>
            <a:endParaRPr lang="es-CO" sz="2800" dirty="0" smtClean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6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50" y="543992"/>
            <a:ext cx="10190993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CODEIGNITER – </a:t>
            </a:r>
            <a: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BUSCANDO DATOS</a:t>
            </a:r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410197" y="1117278"/>
            <a:ext cx="112804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S" b="1" u="sng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91250" y="1117278"/>
            <a:ext cx="11418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  <a:sym typeface="Wingdings" panose="05000000000000000000" pitchFamily="2" charset="2"/>
              </a:rPr>
              <a:t>Para Buscar datos en nuestra BD, debemos configurar en el controlador la captura de información con el método </a:t>
            </a:r>
            <a:r>
              <a:rPr lang="es-ES" b="1" dirty="0" err="1" smtClean="0">
                <a:solidFill>
                  <a:srgbClr val="6E6F72"/>
                </a:solidFill>
                <a:latin typeface="Montserrat Medium" panose="00000600000000000000" pitchFamily="50" charset="0"/>
                <a:sym typeface="Wingdings" panose="05000000000000000000" pitchFamily="2" charset="2"/>
              </a:rPr>
              <a:t>findAll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  <a:sym typeface="Wingdings" panose="05000000000000000000" pitchFamily="2" charset="2"/>
              </a:rPr>
              <a:t>()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  <a:sym typeface="Wingdings" panose="05000000000000000000" pitchFamily="2" charset="2"/>
              </a:rPr>
              <a:t>del modelo: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  <a:sym typeface="Wingdings" panose="05000000000000000000" pitchFamily="2" charset="2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597287" y="2657741"/>
            <a:ext cx="3161944" cy="18117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objetoModelo</a:t>
            </a:r>
            <a:r>
              <a:rPr lang="es-CO" dirty="0" smtClean="0"/>
              <a:t>-&gt;</a:t>
            </a:r>
            <a:r>
              <a:rPr lang="es-CO" dirty="0" err="1" smtClean="0"/>
              <a:t>findAll</a:t>
            </a:r>
            <a:r>
              <a:rPr lang="es-CO" dirty="0" smtClean="0"/>
              <a:t>()</a:t>
            </a:r>
            <a:endParaRPr lang="en-US" dirty="0"/>
          </a:p>
        </p:txBody>
      </p:sp>
      <p:pic>
        <p:nvPicPr>
          <p:cNvPr id="13" name="Picture 4" descr="Resultado de imagen de base de dato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247" y="2228479"/>
            <a:ext cx="1986604" cy="109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cto de flecha 16"/>
          <p:cNvCxnSpPr>
            <a:endCxn id="11" idx="3"/>
          </p:cNvCxnSpPr>
          <p:nvPr/>
        </p:nvCxnSpPr>
        <p:spPr>
          <a:xfrm flipH="1">
            <a:off x="5759231" y="3016665"/>
            <a:ext cx="2846384" cy="54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022" y="3759140"/>
            <a:ext cx="1974078" cy="197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1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91" y="1486610"/>
            <a:ext cx="5273912" cy="440353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50" y="543992"/>
            <a:ext cx="10190993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CODEIGNITER – </a:t>
            </a:r>
            <a: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INSERTANDO DATOS</a:t>
            </a:r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410197" y="1117278"/>
            <a:ext cx="112804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S" b="1" u="sng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91250" y="1117278"/>
            <a:ext cx="11418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  <a:sym typeface="Wingdings" panose="05000000000000000000" pitchFamily="2" charset="2"/>
              </a:rPr>
              <a:t>Nuestro método dentro del controlador quedaría: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  <a:sym typeface="Wingdings" panose="05000000000000000000" pitchFamily="2" charset="2"/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5111523" y="2894397"/>
            <a:ext cx="1974077" cy="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V="1">
            <a:off x="3343814" y="3785237"/>
            <a:ext cx="3092132" cy="1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7085600" y="2709731"/>
            <a:ext cx="27859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  <a:sym typeface="Wingdings" panose="05000000000000000000" pitchFamily="2" charset="2"/>
              </a:rPr>
              <a:t>Búsqueda de datos</a:t>
            </a:r>
            <a:endParaRPr lang="en-US" b="1" dirty="0"/>
          </a:p>
        </p:txBody>
      </p:sp>
      <p:sp>
        <p:nvSpPr>
          <p:cNvPr id="19" name="Rectángulo 18"/>
          <p:cNvSpPr/>
          <p:nvPr/>
        </p:nvSpPr>
        <p:spPr>
          <a:xfrm>
            <a:off x="6539749" y="3558100"/>
            <a:ext cx="27859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  <a:sym typeface="Wingdings" panose="05000000000000000000" pitchFamily="2" charset="2"/>
              </a:rPr>
              <a:t>manejo de error</a:t>
            </a:r>
            <a:endParaRPr lang="en-US" b="1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022" y="3759140"/>
            <a:ext cx="1974078" cy="197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6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50" y="543992"/>
            <a:ext cx="10190993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CODEIGNITER – </a:t>
            </a:r>
            <a: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ELIMINANDO DATOS</a:t>
            </a:r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410197" y="1117278"/>
            <a:ext cx="112804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S" b="1" u="sng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91250" y="1117278"/>
            <a:ext cx="11418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  <a:sym typeface="Wingdings" panose="05000000000000000000" pitchFamily="2" charset="2"/>
              </a:rPr>
              <a:t>Para Eliminar datos de nuestra BD, debemos configurar en el controlador la eliminación de registro con el método </a:t>
            </a:r>
            <a:r>
              <a:rPr lang="es-ES" b="1" dirty="0" err="1" smtClean="0">
                <a:solidFill>
                  <a:srgbClr val="6E6F72"/>
                </a:solidFill>
                <a:latin typeface="Montserrat Medium" panose="00000600000000000000" pitchFamily="50" charset="0"/>
                <a:sym typeface="Wingdings" panose="05000000000000000000" pitchFamily="2" charset="2"/>
              </a:rPr>
              <a:t>where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  <a:sym typeface="Wingdings" panose="05000000000000000000" pitchFamily="2" charset="2"/>
              </a:rPr>
              <a:t>()-&gt;</a:t>
            </a:r>
            <a:r>
              <a:rPr lang="es-ES" b="1" dirty="0" err="1" smtClean="0">
                <a:solidFill>
                  <a:srgbClr val="6E6F72"/>
                </a:solidFill>
                <a:latin typeface="Montserrat Medium" panose="00000600000000000000" pitchFamily="50" charset="0"/>
                <a:sym typeface="Wingdings" panose="05000000000000000000" pitchFamily="2" charset="2"/>
              </a:rPr>
              <a:t>delete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  <a:sym typeface="Wingdings" panose="05000000000000000000" pitchFamily="2" charset="2"/>
              </a:rPr>
              <a:t>()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  <a:sym typeface="Wingdings" panose="05000000000000000000" pitchFamily="2" charset="2"/>
              </a:rPr>
              <a:t>del modelo: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  <a:sym typeface="Wingdings" panose="05000000000000000000" pitchFamily="2" charset="2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4734370" y="2564528"/>
            <a:ext cx="3161944" cy="18117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objetoModelo</a:t>
            </a:r>
            <a:r>
              <a:rPr lang="es-CO" dirty="0" smtClean="0"/>
              <a:t>-&gt;</a:t>
            </a:r>
            <a:r>
              <a:rPr lang="es-CO" dirty="0" err="1" smtClean="0"/>
              <a:t>findAll</a:t>
            </a:r>
            <a:r>
              <a:rPr lang="es-CO" dirty="0" smtClean="0"/>
              <a:t>()</a:t>
            </a:r>
            <a:endParaRPr lang="en-US" dirty="0"/>
          </a:p>
        </p:txBody>
      </p:sp>
      <p:pic>
        <p:nvPicPr>
          <p:cNvPr id="13" name="Picture 4" descr="Resultado de imagen de base de dato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933" y="2124894"/>
            <a:ext cx="1986604" cy="109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558013" y="2564528"/>
            <a:ext cx="3161944" cy="1811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ID DEL REGISTRO </a:t>
            </a:r>
          </a:p>
          <a:p>
            <a:pPr algn="ctr"/>
            <a:r>
              <a:rPr lang="es-CO" dirty="0" smtClean="0"/>
              <a:t>A ELIMINAR</a:t>
            </a:r>
            <a:endParaRPr lang="en-US" dirty="0"/>
          </a:p>
        </p:txBody>
      </p:sp>
      <p:cxnSp>
        <p:nvCxnSpPr>
          <p:cNvPr id="4" name="Conector recto de flecha 3"/>
          <p:cNvCxnSpPr>
            <a:stCxn id="9" idx="3"/>
          </p:cNvCxnSpPr>
          <p:nvPr/>
        </p:nvCxnSpPr>
        <p:spPr>
          <a:xfrm flipV="1">
            <a:off x="3719957" y="3470382"/>
            <a:ext cx="10144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>
            <a:stCxn id="11" idx="3"/>
          </p:cNvCxnSpPr>
          <p:nvPr/>
        </p:nvCxnSpPr>
        <p:spPr>
          <a:xfrm flipV="1">
            <a:off x="7896314" y="2905570"/>
            <a:ext cx="1922804" cy="564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117" y="3924696"/>
            <a:ext cx="1777525" cy="177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4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76" y="2056841"/>
            <a:ext cx="7029450" cy="33718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50" y="543992"/>
            <a:ext cx="10190993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CODEIGNITER – </a:t>
            </a:r>
            <a: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ELIMINANDO DATOS</a:t>
            </a:r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410197" y="1117278"/>
            <a:ext cx="112804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S" b="1" u="sng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91250" y="1117278"/>
            <a:ext cx="11418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  <a:sym typeface="Wingdings" panose="05000000000000000000" pitchFamily="2" charset="2"/>
              </a:rPr>
              <a:t>Nuestro método dentro del controlador quedaría: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  <a:sym typeface="Wingdings" panose="05000000000000000000" pitchFamily="2" charset="2"/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3663942" y="2293603"/>
            <a:ext cx="4488746" cy="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endCxn id="19" idx="1"/>
          </p:cNvCxnSpPr>
          <p:nvPr/>
        </p:nvCxnSpPr>
        <p:spPr>
          <a:xfrm flipV="1">
            <a:off x="3343814" y="3785237"/>
            <a:ext cx="4294796" cy="1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8255236" y="2108937"/>
            <a:ext cx="34354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  <a:sym typeface="Wingdings" panose="05000000000000000000" pitchFamily="2" charset="2"/>
              </a:rPr>
              <a:t>Parámetro recibido desde la URL</a:t>
            </a:r>
            <a:endParaRPr lang="en-US" b="1" dirty="0"/>
          </a:p>
        </p:txBody>
      </p:sp>
      <p:sp>
        <p:nvSpPr>
          <p:cNvPr id="19" name="Rectángulo 18"/>
          <p:cNvSpPr/>
          <p:nvPr/>
        </p:nvSpPr>
        <p:spPr>
          <a:xfrm>
            <a:off x="7638610" y="3600571"/>
            <a:ext cx="27859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  <a:sym typeface="Wingdings" panose="05000000000000000000" pitchFamily="2" charset="2"/>
              </a:rPr>
              <a:t>manejo de error</a:t>
            </a:r>
            <a:endParaRPr lang="en-US" b="1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611" y="3923394"/>
            <a:ext cx="1777525" cy="177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6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50" y="543992"/>
            <a:ext cx="10190993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CODEIGNITER – </a:t>
            </a:r>
            <a: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ELIMINANDO DATOS</a:t>
            </a:r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410197" y="1117278"/>
            <a:ext cx="112804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S" b="1" u="sng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91250" y="1117278"/>
            <a:ext cx="11418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  <a:sym typeface="Wingdings" panose="05000000000000000000" pitchFamily="2" charset="2"/>
              </a:rPr>
              <a:t>Recordemos como enviar elementos por la url (Configuración de ruta):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  <a:sym typeface="Wingdings" panose="05000000000000000000" pitchFamily="2" charset="2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56" y="2336895"/>
            <a:ext cx="9001125" cy="771525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>
            <a:off x="4854011" y="2751746"/>
            <a:ext cx="17092" cy="1427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8937476" y="2798093"/>
            <a:ext cx="17092" cy="1427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3605594" y="4182511"/>
            <a:ext cx="3298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  <a:sym typeface="Wingdings" panose="05000000000000000000" pitchFamily="2" charset="2"/>
              </a:rPr>
              <a:t>Indicativo del dato que se va a recibir</a:t>
            </a:r>
            <a:endParaRPr lang="en-US" dirty="0"/>
          </a:p>
        </p:txBody>
      </p:sp>
      <p:sp>
        <p:nvSpPr>
          <p:cNvPr id="17" name="Rectángulo 16"/>
          <p:cNvSpPr/>
          <p:nvPr/>
        </p:nvSpPr>
        <p:spPr>
          <a:xfrm>
            <a:off x="7936887" y="4225240"/>
            <a:ext cx="32986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  <a:sym typeface="Wingdings" panose="05000000000000000000" pitchFamily="2" charset="2"/>
              </a:rPr>
              <a:t>Configuración para enviar parámetro al método del controlador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50" y="543992"/>
            <a:ext cx="10190993" cy="1325563"/>
          </a:xfrm>
        </p:spPr>
        <p:txBody>
          <a:bodyPr/>
          <a:lstStyle/>
          <a:p>
            <a: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CONFIGURANDO NUESTRA BASE DE DATOS</a:t>
            </a:r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410197" y="1117278"/>
            <a:ext cx="112804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S" b="1" u="sng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91250" y="1117278"/>
            <a:ext cx="114189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Para conectarnos con nuestra base de datos, </a:t>
            </a:r>
            <a:r>
              <a:rPr lang="es-ES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Dedemos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definir un gestor de base de datos (recomendado MySQL) y crear una nueva BD, en este caso se crea la entidad personas: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rgbClr val="6E6F72"/>
              </a:solidFill>
              <a:latin typeface="Montserrat Medium" panose="00000600000000000000" pitchFamily="50" charset="0"/>
              <a:sym typeface="Wingdings" panose="05000000000000000000" pitchFamily="2" charset="2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81" y="2442841"/>
            <a:ext cx="10996879" cy="287569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266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50" y="543992"/>
            <a:ext cx="10190993" cy="1325563"/>
          </a:xfrm>
        </p:spPr>
        <p:txBody>
          <a:bodyPr/>
          <a:lstStyle/>
          <a:p>
            <a: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CONFIGURANDO NUESTRA BASE DE DATOS</a:t>
            </a:r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410197" y="1117278"/>
            <a:ext cx="112804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S" b="1" u="sng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91250" y="1117278"/>
            <a:ext cx="114189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En el ambiente de CodeIgniter para 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conectarnos con nuestra base de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datos 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solo debemos buscar  en el apartado </a:t>
            </a:r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app/</a:t>
            </a:r>
            <a:r>
              <a:rPr lang="es-ES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config</a:t>
            </a:r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/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 el archivo </a:t>
            </a:r>
            <a:r>
              <a:rPr lang="es-ES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D</a:t>
            </a:r>
            <a:r>
              <a:rPr lang="es-ES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ataBase.php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 e ingresar los datos de nuestro BD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rgbClr val="6E6F72"/>
              </a:solidFill>
              <a:latin typeface="Montserrat Medium" panose="00000600000000000000" pitchFamily="50" charset="0"/>
              <a:sym typeface="Wingdings" panose="05000000000000000000" pitchFamily="2" charset="2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938" y="2336895"/>
            <a:ext cx="1916898" cy="344395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477" y="2391209"/>
            <a:ext cx="6231648" cy="3431072"/>
          </a:xfrm>
          <a:prstGeom prst="rect">
            <a:avLst/>
          </a:prstGeom>
        </p:spPr>
      </p:pic>
      <p:sp>
        <p:nvSpPr>
          <p:cNvPr id="16" name="Cerrar llave 15"/>
          <p:cNvSpPr/>
          <p:nvPr/>
        </p:nvSpPr>
        <p:spPr>
          <a:xfrm>
            <a:off x="8759439" y="2577048"/>
            <a:ext cx="666572" cy="30593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adroTexto 16"/>
          <p:cNvSpPr txBox="1"/>
          <p:nvPr/>
        </p:nvSpPr>
        <p:spPr>
          <a:xfrm>
            <a:off x="9510587" y="3623417"/>
            <a:ext cx="23433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SE CONFIGURAN LAS CLAVES:</a:t>
            </a:r>
          </a:p>
          <a:p>
            <a:endParaRPr lang="es-CO" sz="1400" dirty="0"/>
          </a:p>
          <a:p>
            <a:r>
              <a:rPr lang="es-CO" sz="1400" dirty="0" smtClean="0">
                <a:sym typeface="Wingdings" panose="05000000000000000000" pitchFamily="2" charset="2"/>
              </a:rPr>
              <a:t></a:t>
            </a:r>
            <a:r>
              <a:rPr lang="es-CO" sz="1400" dirty="0" err="1" smtClean="0">
                <a:sym typeface="Wingdings" panose="05000000000000000000" pitchFamily="2" charset="2"/>
              </a:rPr>
              <a:t>hostname</a:t>
            </a:r>
            <a:endParaRPr lang="es-CO" sz="1400" dirty="0" smtClean="0">
              <a:sym typeface="Wingdings" panose="05000000000000000000" pitchFamily="2" charset="2"/>
            </a:endParaRPr>
          </a:p>
          <a:p>
            <a:r>
              <a:rPr lang="es-CO" sz="1400" dirty="0" smtClean="0">
                <a:sym typeface="Wingdings" panose="05000000000000000000" pitchFamily="2" charset="2"/>
              </a:rPr>
              <a:t></a:t>
            </a:r>
            <a:r>
              <a:rPr lang="es-CO" sz="1400" dirty="0" err="1" smtClean="0">
                <a:sym typeface="Wingdings" panose="05000000000000000000" pitchFamily="2" charset="2"/>
              </a:rPr>
              <a:t>username</a:t>
            </a:r>
            <a:endParaRPr lang="es-CO" sz="1400" dirty="0" smtClean="0">
              <a:sym typeface="Wingdings" panose="05000000000000000000" pitchFamily="2" charset="2"/>
            </a:endParaRPr>
          </a:p>
          <a:p>
            <a:r>
              <a:rPr lang="es-CO" sz="1400" dirty="0" smtClean="0">
                <a:sym typeface="Wingdings" panose="05000000000000000000" pitchFamily="2" charset="2"/>
              </a:rPr>
              <a:t></a:t>
            </a:r>
            <a:r>
              <a:rPr lang="es-CO" sz="1400" dirty="0" err="1" smtClean="0">
                <a:sym typeface="Wingdings" panose="05000000000000000000" pitchFamily="2" charset="2"/>
              </a:rPr>
              <a:t>password</a:t>
            </a:r>
            <a:endParaRPr lang="es-CO" sz="1400" dirty="0" smtClean="0">
              <a:sym typeface="Wingdings" panose="05000000000000000000" pitchFamily="2" charset="2"/>
            </a:endParaRPr>
          </a:p>
          <a:p>
            <a:r>
              <a:rPr lang="es-CO" sz="1400" dirty="0" smtClean="0">
                <a:sym typeface="Wingdings" panose="05000000000000000000" pitchFamily="2" charset="2"/>
              </a:rPr>
              <a:t></a:t>
            </a:r>
            <a:r>
              <a:rPr lang="es-CO" sz="1400" dirty="0" err="1" smtClean="0">
                <a:sym typeface="Wingdings" panose="05000000000000000000" pitchFamily="2" charset="2"/>
              </a:rPr>
              <a:t>database</a:t>
            </a:r>
            <a:endParaRPr lang="en-US" sz="1400" dirty="0"/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3404014" y="3854886"/>
            <a:ext cx="1837346" cy="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07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50" y="543992"/>
            <a:ext cx="10190993" cy="1325563"/>
          </a:xfrm>
        </p:spPr>
        <p:txBody>
          <a:bodyPr/>
          <a:lstStyle/>
          <a:p>
            <a: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CODEIGNITER – CREACIÓN DE MODELOS</a:t>
            </a:r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410197" y="1117278"/>
            <a:ext cx="112804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S" b="1" u="sng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91250" y="1117278"/>
            <a:ext cx="11418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Una vez configurada la conexión a BD, debemos comenzar a crear nuestro modelo: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rgbClr val="6E6F72"/>
              </a:solidFill>
              <a:latin typeface="Montserrat Medium" panose="00000600000000000000" pitchFamily="50" charset="0"/>
              <a:sym typeface="Wingdings" panose="05000000000000000000" pitchFamily="2" charset="2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3786585" y="2121714"/>
            <a:ext cx="2110811" cy="33414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MODELO</a:t>
            </a:r>
            <a:endParaRPr lang="en-US" dirty="0"/>
          </a:p>
        </p:txBody>
      </p:sp>
      <p:pic>
        <p:nvPicPr>
          <p:cNvPr id="12" name="Picture 4" descr="Resultado de imagen de base de dato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453" y="2036256"/>
            <a:ext cx="1986604" cy="109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ctor recto de flecha 3"/>
          <p:cNvCxnSpPr>
            <a:stCxn id="10" idx="3"/>
          </p:cNvCxnSpPr>
          <p:nvPr/>
        </p:nvCxnSpPr>
        <p:spPr>
          <a:xfrm flipV="1">
            <a:off x="5897396" y="2956845"/>
            <a:ext cx="1802365" cy="835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6312494" y="4411101"/>
            <a:ext cx="46517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codeigniter.com/user_guide/models/model.html#models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6312494" y="4029029"/>
            <a:ext cx="5285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Documentación oficial de los modelos: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3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50" y="543992"/>
            <a:ext cx="10190993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CODEIGNITER – CREACIÓN DE MODELOS</a:t>
            </a:r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410197" y="1117278"/>
            <a:ext cx="112804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S" b="1" u="sng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91250" y="1117278"/>
            <a:ext cx="114189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Los modelos proporcionan una forma de interactuar con una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ENTIDAD 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específica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de una BD, estos vienen 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listos para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utilizar métodos 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auxiliares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que facilitan las transacciones en 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base de datos,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incluyendo:</a:t>
            </a:r>
          </a:p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L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 inserción y búsqueda 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de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registros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L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 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actualización de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registros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L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 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eliminación de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registros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  <a:sym typeface="Wingdings" panose="05000000000000000000" pitchFamily="2" charset="2"/>
            </a:endParaRPr>
          </a:p>
        </p:txBody>
      </p:sp>
      <p:cxnSp>
        <p:nvCxnSpPr>
          <p:cNvPr id="13" name="Conector recto de flecha 12"/>
          <p:cNvCxnSpPr/>
          <p:nvPr/>
        </p:nvCxnSpPr>
        <p:spPr>
          <a:xfrm flipH="1" flipV="1">
            <a:off x="6518654" y="4632713"/>
            <a:ext cx="1401511" cy="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H="1">
            <a:off x="6678219" y="4926829"/>
            <a:ext cx="1241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1173126" y="4476267"/>
            <a:ext cx="6046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Nombre de la tabla con la que trabajará el modelo</a:t>
            </a:r>
            <a:endParaRPr lang="en-US" sz="14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3686695" y="4801541"/>
            <a:ext cx="296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Clave primaria de la tabla</a:t>
            </a:r>
            <a:endParaRPr lang="en-US" sz="14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019" y="2968957"/>
            <a:ext cx="44862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1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50" y="543992"/>
            <a:ext cx="10190993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CODEIGNITER – CREACIÓN DE MODELOS</a:t>
            </a:r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410197" y="1117278"/>
            <a:ext cx="112804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S" b="1" u="sng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91250" y="1117278"/>
            <a:ext cx="114189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En la configuración de un modelo debe incluirse también el campo 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allowedFields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en el cual recogemos los atributos o columnas de la tabla que permitiremos modificar con CodeIgniter: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  <a:sym typeface="Wingdings" panose="05000000000000000000" pitchFamily="2" charset="2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995" y="2204414"/>
            <a:ext cx="104775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0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50" y="543992"/>
            <a:ext cx="10190993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CODEIGNITER – </a:t>
            </a:r>
            <a: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CONECTANDO CONTRALADOR Y MODELO</a:t>
            </a:r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410197" y="1117278"/>
            <a:ext cx="112804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S" b="1" u="sng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91250" y="1117278"/>
            <a:ext cx="11418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  <a:sym typeface="Wingdings" panose="05000000000000000000" pitchFamily="2" charset="2"/>
              </a:rPr>
              <a:t>Para poder generar una operación en base de datos, debemos instanciar nuestro modelo en el controlador respectivo: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  <a:sym typeface="Wingdings" panose="05000000000000000000" pitchFamily="2" charset="2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50" y="2442841"/>
            <a:ext cx="6115050" cy="2667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615" y="2546334"/>
            <a:ext cx="4619625" cy="962025"/>
          </a:xfrm>
          <a:prstGeom prst="rect">
            <a:avLst/>
          </a:prstGeom>
        </p:spPr>
      </p:pic>
      <p:sp>
        <p:nvSpPr>
          <p:cNvPr id="9" name="Flecha abajo 8"/>
          <p:cNvSpPr/>
          <p:nvPr/>
        </p:nvSpPr>
        <p:spPr>
          <a:xfrm>
            <a:off x="9255095" y="3631963"/>
            <a:ext cx="512748" cy="7862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/>
          <p:cNvSpPr/>
          <p:nvPr/>
        </p:nvSpPr>
        <p:spPr>
          <a:xfrm>
            <a:off x="8125942" y="4418176"/>
            <a:ext cx="31203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  <a:sym typeface="Wingdings" panose="05000000000000000000" pitchFamily="2" charset="2"/>
              </a:rPr>
              <a:t>Se debe incluir el namespace de la clase</a:t>
            </a:r>
          </a:p>
          <a:p>
            <a:pPr algn="just"/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  <a:sym typeface="Wingdings" panose="05000000000000000000" pitchFamily="2" charset="2"/>
              </a:rPr>
              <a:t>Que tiene configurado nuestro modelo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077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50" y="543992"/>
            <a:ext cx="10190993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CODEIGNITER – </a:t>
            </a:r>
            <a: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INSERTANDO DATOS</a:t>
            </a:r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410197" y="1117278"/>
            <a:ext cx="112804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S" b="1" u="sng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91250" y="1117278"/>
            <a:ext cx="11418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  <a:sym typeface="Wingdings" panose="05000000000000000000" pitchFamily="2" charset="2"/>
              </a:rPr>
              <a:t>Para Insertar datos a nuestra BD, debemos configurar en el controlador el envío de datos con el método </a:t>
            </a:r>
            <a:r>
              <a:rPr lang="es-ES" b="1" dirty="0" err="1" smtClean="0">
                <a:solidFill>
                  <a:srgbClr val="6E6F72"/>
                </a:solidFill>
                <a:latin typeface="Montserrat Medium" panose="00000600000000000000" pitchFamily="50" charset="0"/>
                <a:sym typeface="Wingdings" panose="05000000000000000000" pitchFamily="2" charset="2"/>
              </a:rPr>
              <a:t>insert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  <a:sym typeface="Wingdings" panose="05000000000000000000" pitchFamily="2" charset="2"/>
              </a:rPr>
              <a:t>()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  <a:sym typeface="Wingdings" panose="05000000000000000000" pitchFamily="2" charset="2"/>
              </a:rPr>
              <a:t>del modelo: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  <a:sym typeface="Wingdings" panose="05000000000000000000" pitchFamily="2" charset="2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58013" y="2564528"/>
            <a:ext cx="3161944" cy="1811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ARRAY CON DATOS DEL FORMULARIO</a:t>
            </a:r>
            <a:endParaRPr lang="en-US" dirty="0"/>
          </a:p>
        </p:txBody>
      </p:sp>
      <p:sp>
        <p:nvSpPr>
          <p:cNvPr id="11" name="Rectángulo 10"/>
          <p:cNvSpPr/>
          <p:nvPr/>
        </p:nvSpPr>
        <p:spPr>
          <a:xfrm>
            <a:off x="4588457" y="2564527"/>
            <a:ext cx="3161944" cy="18117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objetoModelo</a:t>
            </a:r>
            <a:r>
              <a:rPr lang="es-CO" dirty="0" smtClean="0"/>
              <a:t>-&gt;</a:t>
            </a:r>
            <a:r>
              <a:rPr lang="es-CO" dirty="0" err="1" smtClean="0"/>
              <a:t>insert</a:t>
            </a:r>
            <a:r>
              <a:rPr lang="es-CO" dirty="0" smtClean="0"/>
              <a:t>(datos)</a:t>
            </a:r>
            <a:endParaRPr lang="en-U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482" y="3279108"/>
            <a:ext cx="2480758" cy="2480758"/>
          </a:xfrm>
          <a:prstGeom prst="rect">
            <a:avLst/>
          </a:prstGeom>
        </p:spPr>
      </p:pic>
      <p:pic>
        <p:nvPicPr>
          <p:cNvPr id="13" name="Picture 4" descr="Resultado de imagen de base de datos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62" y="2019454"/>
            <a:ext cx="1986604" cy="109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ctor recto de flecha 13"/>
          <p:cNvCxnSpPr/>
          <p:nvPr/>
        </p:nvCxnSpPr>
        <p:spPr>
          <a:xfrm flipV="1">
            <a:off x="3730040" y="3563596"/>
            <a:ext cx="858417" cy="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V="1">
            <a:off x="7822052" y="2914116"/>
            <a:ext cx="1607430" cy="64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93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50" y="543992"/>
            <a:ext cx="10190993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CODEIGNITER – </a:t>
            </a:r>
            <a: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INSERTANDO DATOS</a:t>
            </a:r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410197" y="1117278"/>
            <a:ext cx="112804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S" b="1" u="sng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91250" y="1117278"/>
            <a:ext cx="11418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  <a:sym typeface="Wingdings" panose="05000000000000000000" pitchFamily="2" charset="2"/>
              </a:rPr>
              <a:t>Nuestro método dentro del controlador quedaría: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  <a:sym typeface="Wingdings" panose="05000000000000000000" pitchFamily="2" charset="2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482" y="3279108"/>
            <a:ext cx="2480758" cy="248075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54" y="1563522"/>
            <a:ext cx="3951050" cy="4029289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V="1">
            <a:off x="4076344" y="2640650"/>
            <a:ext cx="1974077" cy="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V="1">
            <a:off x="2676279" y="3811424"/>
            <a:ext cx="3092132" cy="1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V="1">
            <a:off x="2958289" y="4973652"/>
            <a:ext cx="3092132" cy="1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6050421" y="2475192"/>
            <a:ext cx="4871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  <a:sym typeface="Wingdings" panose="05000000000000000000" pitchFamily="2" charset="2"/>
              </a:rPr>
              <a:t>Recepción de datos por método POST</a:t>
            </a:r>
            <a:endParaRPr lang="en-US" b="1" dirty="0"/>
          </a:p>
        </p:txBody>
      </p:sp>
      <p:sp>
        <p:nvSpPr>
          <p:cNvPr id="18" name="Rectángulo 17"/>
          <p:cNvSpPr/>
          <p:nvPr/>
        </p:nvSpPr>
        <p:spPr>
          <a:xfrm>
            <a:off x="5768411" y="3661905"/>
            <a:ext cx="27859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  <a:sym typeface="Wingdings" panose="05000000000000000000" pitchFamily="2" charset="2"/>
              </a:rPr>
              <a:t>Se arreglan los datos de envío</a:t>
            </a:r>
            <a:endParaRPr lang="en-US" b="1" dirty="0"/>
          </a:p>
        </p:txBody>
      </p:sp>
      <p:sp>
        <p:nvSpPr>
          <p:cNvPr id="19" name="Rectángulo 18"/>
          <p:cNvSpPr/>
          <p:nvPr/>
        </p:nvSpPr>
        <p:spPr>
          <a:xfrm>
            <a:off x="6050421" y="4674614"/>
            <a:ext cx="27859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  <a:sym typeface="Wingdings" panose="05000000000000000000" pitchFamily="2" charset="2"/>
              </a:rPr>
              <a:t>Inserción de datos</a:t>
            </a:r>
          </a:p>
          <a:p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  <a:sym typeface="Wingdings" panose="05000000000000000000" pitchFamily="2" charset="2"/>
              </a:rPr>
              <a:t>O manejo de error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5433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3366</TotalTime>
  <Words>483</Words>
  <Application>Microsoft Office PowerPoint</Application>
  <PresentationFormat>Panorámica</PresentationFormat>
  <Paragraphs>88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Montserrat BOLD</vt:lpstr>
      <vt:lpstr>Montserrat Medium</vt:lpstr>
      <vt:lpstr>Wingdings</vt:lpstr>
      <vt:lpstr>Tema de Office</vt:lpstr>
      <vt:lpstr>Presentación de PowerPoint</vt:lpstr>
      <vt:lpstr>CONFIGURANDO NUESTRA BASE DE DATOS  </vt:lpstr>
      <vt:lpstr>CONFIGURANDO NUESTRA BASE DE DATOS  </vt:lpstr>
      <vt:lpstr>CODEIGNITER – CREACIÓN DE MODELOS  </vt:lpstr>
      <vt:lpstr>CODEIGNITER – CREACIÓN DE MODELOS  </vt:lpstr>
      <vt:lpstr>CODEIGNITER – CREACIÓN DE MODELOS  </vt:lpstr>
      <vt:lpstr>CODEIGNITER – CONECTANDO CONTRALADOR Y MODELO  </vt:lpstr>
      <vt:lpstr>CODEIGNITER – INSERTANDO DATOS  </vt:lpstr>
      <vt:lpstr>CODEIGNITER – INSERTANDO DATOS  </vt:lpstr>
      <vt:lpstr>CODEIGNITER – BUSCANDO DATOS  </vt:lpstr>
      <vt:lpstr>CODEIGNITER – INSERTANDO DATOS  </vt:lpstr>
      <vt:lpstr>CODEIGNITER – ELIMINANDO DATOS  </vt:lpstr>
      <vt:lpstr>CODEIGNITER – ELIMINANDO DATOS  </vt:lpstr>
      <vt:lpstr>CODEIGNITER – ELIMINANDO DATOS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Juan</cp:lastModifiedBy>
  <cp:revision>253</cp:revision>
  <dcterms:created xsi:type="dcterms:W3CDTF">2020-07-27T18:42:31Z</dcterms:created>
  <dcterms:modified xsi:type="dcterms:W3CDTF">2020-11-03T18:00:17Z</dcterms:modified>
</cp:coreProperties>
</file>