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4" r:id="rId7"/>
    <p:sldMasterId id="2147483677" r:id="rId8"/>
  </p:sldMasterIdLst>
  <p:notesMasterIdLst>
    <p:notesMasterId r:id="rId26"/>
  </p:notesMasterIdLst>
  <p:sldIdLst>
    <p:sldId id="256" r:id="rId9"/>
    <p:sldId id="776" r:id="rId10"/>
    <p:sldId id="777" r:id="rId11"/>
    <p:sldId id="778" r:id="rId12"/>
    <p:sldId id="779" r:id="rId13"/>
    <p:sldId id="273" r:id="rId14"/>
    <p:sldId id="265" r:id="rId15"/>
    <p:sldId id="266" r:id="rId16"/>
    <p:sldId id="780" r:id="rId17"/>
    <p:sldId id="781" r:id="rId18"/>
    <p:sldId id="782" r:id="rId19"/>
    <p:sldId id="783" r:id="rId20"/>
    <p:sldId id="278" r:id="rId21"/>
    <p:sldId id="784" r:id="rId22"/>
    <p:sldId id="769" r:id="rId23"/>
    <p:sldId id="770" r:id="rId24"/>
    <p:sldId id="785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2D0120-C2B0-46B1-90E3-17BC0A4CA08E}">
          <p14:sldIdLst>
            <p14:sldId id="256"/>
            <p14:sldId id="776"/>
            <p14:sldId id="777"/>
            <p14:sldId id="778"/>
            <p14:sldId id="779"/>
            <p14:sldId id="273"/>
            <p14:sldId id="265"/>
            <p14:sldId id="266"/>
            <p14:sldId id="780"/>
            <p14:sldId id="781"/>
            <p14:sldId id="782"/>
            <p14:sldId id="783"/>
            <p14:sldId id="278"/>
            <p14:sldId id="784"/>
            <p14:sldId id="769"/>
            <p14:sldId id="770"/>
            <p14:sldId id="7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5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D4D2-0F1A-4529-985B-C02611448C34}" type="datetimeFigureOut">
              <a:rPr lang="es-CO" smtClean="0"/>
              <a:t>22/01/2021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DFAA0-BD13-4CE5-9966-504391F6C95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43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26" Type="http://schemas.openxmlformats.org/officeDocument/2006/relationships/tags" Target="../tags/tag122.xml"/><Relationship Id="rId39" Type="http://schemas.openxmlformats.org/officeDocument/2006/relationships/tags" Target="../tags/tag135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34" Type="http://schemas.openxmlformats.org/officeDocument/2006/relationships/tags" Target="../tags/tag130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50" Type="http://schemas.openxmlformats.org/officeDocument/2006/relationships/image" Target="../media/image2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29" Type="http://schemas.openxmlformats.org/officeDocument/2006/relationships/tags" Target="../tags/tag125.xml"/><Relationship Id="rId41" Type="http://schemas.openxmlformats.org/officeDocument/2006/relationships/tags" Target="../tags/tag137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tags" Target="../tags/tag120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slideMaster" Target="../slideMasters/slideMaster7.xml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8" Type="http://schemas.openxmlformats.org/officeDocument/2006/relationships/tags" Target="../tags/tag10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9" Type="http://schemas.openxmlformats.org/officeDocument/2006/relationships/tags" Target="../tags/tag183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50" Type="http://schemas.openxmlformats.org/officeDocument/2006/relationships/image" Target="../media/image2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41" Type="http://schemas.openxmlformats.org/officeDocument/2006/relationships/tags" Target="../tags/tag185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slideMaster" Target="../slideMasters/slideMaster8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8" Type="http://schemas.openxmlformats.org/officeDocument/2006/relationships/tags" Target="../tags/tag15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2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6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109</a:t>
                </a:r>
              </a:p>
              <a:p>
                <a:r>
                  <a:rPr lang="en-US" sz="1200" smtClean="0"/>
                  <a:t>207</a:t>
                </a:r>
              </a:p>
              <a:p>
                <a:r>
                  <a:rPr lang="en-US" sz="1200" smtClean="0"/>
                  <a:t>246</a:t>
                </a:r>
                <a:endParaRPr lang="en-US" sz="120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1</a:t>
                </a:r>
                <a:endParaRPr lang="en-US" sz="1200"/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255</a:t>
                </a:r>
                <a:endParaRPr lang="en-US"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1</a:t>
                </a:r>
                <a:endParaRPr lang="en-US" sz="1200"/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131</a:t>
                </a:r>
              </a:p>
              <a:p>
                <a:r>
                  <a:rPr lang="en-US" sz="1200" smtClean="0"/>
                  <a:t>56</a:t>
                </a:r>
              </a:p>
              <a:p>
                <a:r>
                  <a:rPr lang="en-US" sz="1200" smtClean="0"/>
                  <a:t>155</a:t>
                </a:r>
                <a:endParaRPr lang="en-US" sz="1200"/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Dark 2</a:t>
                </a:r>
                <a:endParaRPr lang="en-US" sz="1200"/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0</a:t>
                </a:r>
              </a:p>
              <a:p>
                <a:r>
                  <a:rPr lang="en-US" sz="1200" smtClean="0"/>
                  <a:t>99</a:t>
                </a:r>
              </a:p>
              <a:p>
                <a:r>
                  <a:rPr lang="en-US" sz="1200" smtClean="0"/>
                  <a:t>190</a:t>
                </a:r>
                <a:endParaRPr lang="en-US" sz="1200"/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Light 2</a:t>
                </a:r>
                <a:endParaRPr lang="en-US" sz="1200"/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85</a:t>
                </a:r>
              </a:p>
              <a:p>
                <a:r>
                  <a:rPr lang="en-US" sz="1200" smtClean="0"/>
                  <a:t>165</a:t>
                </a:r>
              </a:p>
              <a:p>
                <a:r>
                  <a:rPr lang="en-US" sz="1200" smtClean="0"/>
                  <a:t>28</a:t>
                </a:r>
                <a:endParaRPr lang="en-US" sz="120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1</a:t>
                </a:r>
                <a:endParaRPr lang="en-US" sz="1200"/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73</a:t>
                </a:r>
              </a:p>
              <a:p>
                <a:r>
                  <a:rPr lang="en-US" sz="1200" smtClean="0"/>
                  <a:t>42</a:t>
                </a:r>
                <a:endParaRPr lang="en-US" sz="120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2</a:t>
                </a:r>
                <a:endParaRPr lang="en-US" sz="1200"/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185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164</a:t>
                </a:r>
                <a:endParaRPr lang="en-US" sz="120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3</a:t>
                </a:r>
                <a:endParaRPr lang="en-US" sz="1200"/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151</a:t>
                </a:r>
              </a:p>
              <a:p>
                <a:r>
                  <a:rPr lang="en-US" sz="1200" smtClean="0"/>
                  <a:t>75</a:t>
                </a:r>
              </a:p>
              <a:p>
                <a:r>
                  <a:rPr lang="en-US" sz="1200" smtClean="0"/>
                  <a:t>7</a:t>
                </a:r>
                <a:endParaRPr lang="en-US" sz="1200"/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4</a:t>
                </a:r>
                <a:endParaRPr lang="en-US" sz="1200"/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193</a:t>
                </a:r>
              </a:p>
              <a:p>
                <a:r>
                  <a:rPr lang="en-US" sz="1200" smtClean="0"/>
                  <a:t>187</a:t>
                </a:r>
              </a:p>
              <a:p>
                <a:r>
                  <a:rPr lang="en-US" sz="1200" smtClean="0"/>
                  <a:t>0</a:t>
                </a:r>
                <a:endParaRPr lang="en-US" sz="1200"/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5</a:t>
                </a:r>
                <a:endParaRPr lang="en-US" sz="1200"/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221</a:t>
                </a:r>
              </a:p>
              <a:p>
                <a:r>
                  <a:rPr lang="en-US" sz="1200" smtClean="0"/>
                  <a:t>62</a:t>
                </a:r>
                <a:endParaRPr lang="en-US" sz="1200"/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Accent 6</a:t>
                </a:r>
                <a:endParaRPr lang="en-US" sz="1200"/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255</a:t>
                </a:r>
                <a:endParaRPr lang="en-US" sz="1200"/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Hyperlink</a:t>
                </a:r>
                <a:endParaRPr lang="en-US" sz="1200"/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236</a:t>
                </a:r>
              </a:p>
              <a:p>
                <a:r>
                  <a:rPr lang="en-US" sz="1200" smtClean="0"/>
                  <a:t>137</a:t>
                </a:r>
              </a:p>
              <a:p>
                <a:r>
                  <a:rPr lang="en-US" sz="1200" smtClean="0"/>
                  <a:t>29</a:t>
                </a:r>
                <a:endParaRPr lang="en-US" sz="1200"/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/>
                  <a:t>Followed Hyperlink</a:t>
                </a:r>
                <a:endParaRPr lang="en-US" sz="1200"/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127</a:t>
                </a:r>
              </a:p>
              <a:p>
                <a:r>
                  <a:rPr lang="en-US" sz="1200" smtClean="0"/>
                  <a:t>175</a:t>
                </a:r>
              </a:p>
              <a:p>
                <a:r>
                  <a:rPr lang="en-US" sz="1200" smtClean="0"/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50%</a:t>
                </a:r>
                <a:endParaRPr lang="en-US" sz="1200" dirty="0"/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203</a:t>
                </a:r>
              </a:p>
              <a:p>
                <a:r>
                  <a:rPr lang="en-US" sz="1200" smtClean="0"/>
                  <a:t>215</a:t>
                </a:r>
              </a:p>
              <a:p>
                <a:r>
                  <a:rPr lang="en-US" sz="1200" smtClean="0"/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Tata Blue 25%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chemeClr val="dk2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50 %</a:t>
                </a:r>
                <a:endParaRPr lang="en-US" sz="1200" dirty="0"/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212</a:t>
                </a:r>
              </a:p>
              <a:p>
                <a:r>
                  <a:rPr lang="en-US" sz="1200" smtClean="0"/>
                  <a:t>195</a:t>
                </a:r>
              </a:p>
              <a:p>
                <a:r>
                  <a:rPr lang="en-US" sz="1200" smtClean="0"/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Purple 25 %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242</a:t>
                </a:r>
              </a:p>
              <a:p>
                <a:r>
                  <a:rPr lang="en-US" sz="1200" smtClean="0"/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50 %</a:t>
                </a:r>
                <a:endParaRPr lang="en-US" sz="1200" dirty="0"/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255</a:t>
                </a:r>
              </a:p>
              <a:p>
                <a:r>
                  <a:rPr lang="en-US" sz="1200" smtClean="0"/>
                  <a:t>249</a:t>
                </a:r>
              </a:p>
              <a:p>
                <a:r>
                  <a:rPr lang="en-US" sz="1200" smtClean="0"/>
                  <a:t>213</a:t>
                </a:r>
                <a:endParaRPr lang="en-US" sz="1200" dirty="0" smtClean="0"/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Yellow 25 %</a:t>
                </a:r>
                <a:endParaRPr lang="en-US" sz="1200" dirty="0"/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229</a:t>
                </a:r>
              </a:p>
              <a:p>
                <a:r>
                  <a:rPr lang="en-US" sz="1200" smtClean="0"/>
                  <a:t>205</a:t>
                </a:r>
              </a:p>
              <a:p>
                <a:r>
                  <a:rPr lang="en-US" sz="1200" smtClean="0"/>
                  <a:t>186</a:t>
                </a:r>
                <a:endParaRPr lang="en-US" sz="1200" dirty="0" smtClean="0"/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50 %</a:t>
                </a:r>
                <a:endParaRPr lang="en-US" sz="1200" dirty="0"/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248</a:t>
                </a:r>
              </a:p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Brown 25 %</a:t>
                </a:r>
                <a:endParaRPr lang="en-US" sz="1200" dirty="0"/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50 %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214</a:t>
                </a:r>
              </a:p>
              <a:p>
                <a:r>
                  <a:rPr lang="en-US" sz="1200" smtClean="0"/>
                  <a:t>231</a:t>
                </a:r>
              </a:p>
              <a:p>
                <a:r>
                  <a:rPr lang="en-US" sz="1200" smtClean="0"/>
                  <a:t>200</a:t>
                </a:r>
                <a:endParaRPr lang="en-US" sz="1200" dirty="0" smtClean="0"/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Green 25 %</a:t>
                </a:r>
                <a:endParaRPr lang="en-US" sz="1200" dirty="0"/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241</a:t>
                </a:r>
              </a:p>
              <a:p>
                <a:r>
                  <a:rPr lang="en-US" sz="1200" smtClean="0"/>
                  <a:t>240</a:t>
                </a:r>
              </a:p>
              <a:p>
                <a:r>
                  <a:rPr lang="en-US" sz="1200" smtClean="0"/>
                  <a:t>202</a:t>
                </a:r>
                <a:endParaRPr lang="en-US" sz="1200" dirty="0" smtClean="0"/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50%</a:t>
                </a:r>
                <a:endParaRPr lang="en-US" sz="1200" dirty="0"/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251</a:t>
                </a:r>
              </a:p>
              <a:p>
                <a:r>
                  <a:rPr lang="en-US" sz="1200" smtClean="0"/>
                  <a:t>241</a:t>
                </a:r>
                <a:endParaRPr lang="en-US" sz="1200" dirty="0" smtClean="0"/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/>
                  <a:t>Light Green 25%</a:t>
                </a:r>
                <a:endParaRPr lang="en-US" sz="1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schemeClr val="dk1"/>
                  </a:solidFill>
                </a:rPr>
                <a:t>Title and Content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64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0960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50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36" y="2721864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71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7000" y="0"/>
            <a:ext cx="7937500" cy="6118999"/>
            <a:chOff x="127000" y="0"/>
            <a:chExt cx="7937500" cy="6118999"/>
          </a:xfrm>
        </p:grpSpPr>
        <p:grpSp>
          <p:nvGrpSpPr>
            <p:cNvPr id="7" name="Group 53"/>
            <p:cNvGrpSpPr/>
            <p:nvPr/>
          </p:nvGrpSpPr>
          <p:grpSpPr>
            <a:xfrm>
              <a:off x="952500" y="508000"/>
              <a:ext cx="7112000" cy="5610999"/>
              <a:chOff x="952500" y="508000"/>
              <a:chExt cx="7112000" cy="5610999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109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246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255</a:t>
                </a:r>
                <a:endParaRPr lang="en-US" sz="1200">
                  <a:solidFill>
                    <a:srgbClr val="1F497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56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Dark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99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Light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28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1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42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2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185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164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3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7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4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193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0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5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62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Accent 6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236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137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29</a:t>
                </a:r>
                <a:endParaRPr 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smtClean="0">
                    <a:solidFill>
                      <a:prstClr val="black"/>
                    </a:solidFill>
                  </a:rPr>
                  <a:t>Followed Hyperlink</a:t>
                </a:r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127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203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Tata Blue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1F497D"/>
                    </a:solidFill>
                  </a:rPr>
                  <a:t>179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149</a:t>
                </a:r>
              </a:p>
              <a:p>
                <a:r>
                  <a:rPr lang="en-US" sz="1200" smtClean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195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Purple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242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213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Yellow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229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205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186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248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Brown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srgbClr val="7FAFDD"/>
                    </a:solidFill>
                  </a:rPr>
                  <a:t>180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213</a:t>
                </a:r>
              </a:p>
              <a:p>
                <a:r>
                  <a:rPr lang="en-US" sz="1200" smtClean="0">
                    <a:solidFill>
                      <a:srgbClr val="7FAFDD"/>
                    </a:solidFill>
                  </a:rPr>
                  <a:t>154</a:t>
                </a:r>
                <a:endParaRPr lang="en-US" sz="1200" dirty="0" smtClean="0">
                  <a:solidFill>
                    <a:srgbClr val="7FAFDD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50 %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214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231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200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Green 25 %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240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202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50%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251</a:t>
                </a:r>
              </a:p>
              <a:p>
                <a:r>
                  <a:rPr lang="en-US" sz="1200" smtClean="0">
                    <a:solidFill>
                      <a:prstClr val="white"/>
                    </a:solidFill>
                  </a:rPr>
                  <a:t>241</a:t>
                </a:r>
                <a:endParaRPr lang="en-US" sz="1200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000"/>
                <a:ext cx="1397000" cy="276999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prstClr val="black"/>
                    </a:solidFill>
                  </a:rPr>
                  <a:t>Light Green 25%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Title and Content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5E52-04F6-4A9B-B66C-EA8CDB8C37FF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 l="19609" t="20410" r="5469" b="9277"/>
          <a:stretch>
            <a:fillRect/>
          </a:stretch>
        </p:blipFill>
        <p:spPr bwMode="auto">
          <a:xfrm>
            <a:off x="98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56" descr="tata-trans-n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 l="19531" t="20410" r="5391" b="9375"/>
          <a:stretch>
            <a:fillRect/>
          </a:stretch>
        </p:blipFill>
        <p:spPr bwMode="auto">
          <a:xfrm>
            <a:off x="-9427" y="98"/>
            <a:ext cx="91535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6" descr="tata-trans-n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50" y="429380"/>
            <a:ext cx="467290" cy="430251"/>
          </a:xfrm>
          <a:prstGeom prst="rect">
            <a:avLst/>
          </a:prstGeom>
          <a:noFill/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64236" y="2712339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1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95274" y="3248025"/>
            <a:ext cx="823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DA6D-99E1-4B6C-9277-EA5E13B48645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 l="19375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741363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282E-6A10-4712-84CB-12EAC664C56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eaLnBrk="1" hangingPunct="1"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200" b="0" kern="1200" noProof="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algn="l" defTabSz="91440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2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O" sz="3200" b="1" dirty="0" smtClean="0"/>
              <a:t>Conceptos Generales </a:t>
            </a:r>
            <a:r>
              <a:rPr lang="es-CO" sz="3200" b="1" dirty="0" smtClean="0"/>
              <a:t>Pruebas Unitarias, </a:t>
            </a:r>
            <a:r>
              <a:rPr lang="es-CO" sz="3200" b="1" dirty="0" smtClean="0"/>
              <a:t>Pruebas </a:t>
            </a:r>
            <a:r>
              <a:rPr lang="es-CO" sz="3200" b="1" dirty="0" smtClean="0"/>
              <a:t>Funcionales e integración</a:t>
            </a:r>
          </a:p>
        </p:txBody>
      </p:sp>
    </p:spTree>
    <p:extLst>
      <p:ext uri="{BB962C8B-B14F-4D97-AF65-F5344CB8AC3E}">
        <p14:creationId xmlns:p14="http://schemas.microsoft.com/office/powerpoint/2010/main" val="4914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¿Qué deben buscar los desarrolladores de Software?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Mejorar la calidad de su código</a:t>
            </a:r>
          </a:p>
          <a:p>
            <a:endParaRPr lang="es-CO" dirty="0"/>
          </a:p>
          <a:p>
            <a:r>
              <a:rPr lang="es-CO" dirty="0" smtClean="0"/>
              <a:t>Controlar o reducir el riesgo de fallas.</a:t>
            </a:r>
          </a:p>
          <a:p>
            <a:endParaRPr lang="es-CO" dirty="0"/>
          </a:p>
          <a:p>
            <a:r>
              <a:rPr lang="es-CO" dirty="0" smtClean="0"/>
              <a:t>Disminuir la complejidad ciclomática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717032"/>
            <a:ext cx="2458641" cy="17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4173832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 smtClean="0"/>
              <a:t>Y en esa búsqueda encontramos….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sz="3600" b="1" dirty="0" smtClean="0"/>
              <a:t>Las pruebas Unitarias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01008"/>
            <a:ext cx="4476190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Definiciones de pruebas unitarias:</a:t>
            </a:r>
          </a:p>
          <a:p>
            <a:pPr marL="0" indent="0">
              <a:buNone/>
            </a:pPr>
            <a:endParaRPr lang="es-CO" dirty="0" smtClean="0"/>
          </a:p>
          <a:p>
            <a:pPr algn="just"/>
            <a:r>
              <a:rPr lang="es-CO" dirty="0" smtClean="0"/>
              <a:t>Tienen como objetivo verificar el correcto funcionamiento de una unidad de código.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Son ejecutadas en completo aislamiento.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Son pequeños </a:t>
            </a:r>
            <a:r>
              <a:rPr lang="es-CO" i="1" dirty="0"/>
              <a:t>tests</a:t>
            </a:r>
            <a:r>
              <a:rPr lang="es-CO" dirty="0"/>
              <a:t> que validan el comportamiento de un objeto y la lógica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Son las pruebas que corren más rápido.</a:t>
            </a:r>
            <a:endParaRPr lang="es-CO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</p:spTree>
    <p:extLst>
      <p:ext uri="{BB962C8B-B14F-4D97-AF65-F5344CB8AC3E}">
        <p14:creationId xmlns:p14="http://schemas.microsoft.com/office/powerpoint/2010/main" val="4349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Objetivos de las </a:t>
            </a:r>
            <a:r>
              <a:rPr lang="es-CO" sz="2400" b="1" dirty="0" smtClean="0"/>
              <a:t>pruebas</a:t>
            </a:r>
          </a:p>
          <a:p>
            <a:pPr marL="0" indent="0">
              <a:buNone/>
            </a:pPr>
            <a:endParaRPr lang="es-CO" sz="2400" b="1" dirty="0"/>
          </a:p>
          <a:p>
            <a:r>
              <a:rPr lang="es-CO" sz="2000" dirty="0" smtClean="0"/>
              <a:t>Adquirir </a:t>
            </a:r>
            <a:r>
              <a:rPr lang="es-CO" sz="2000" dirty="0"/>
              <a:t>conocimiento sobre los defectos en un objeto de </a:t>
            </a:r>
            <a:r>
              <a:rPr lang="es-CO" sz="2000" dirty="0" smtClean="0"/>
              <a:t>prueba</a:t>
            </a:r>
          </a:p>
          <a:p>
            <a:endParaRPr lang="es-CO" sz="2000" dirty="0"/>
          </a:p>
          <a:p>
            <a:r>
              <a:rPr lang="es-CO" sz="2000" dirty="0" smtClean="0"/>
              <a:t>Comprobar </a:t>
            </a:r>
            <a:r>
              <a:rPr lang="es-CO" sz="2000" dirty="0"/>
              <a:t>la </a:t>
            </a:r>
            <a:r>
              <a:rPr lang="es-CO" sz="2000" dirty="0" smtClean="0"/>
              <a:t>funcionalidad</a:t>
            </a:r>
          </a:p>
          <a:p>
            <a:endParaRPr lang="es-CO" sz="2000" dirty="0"/>
          </a:p>
          <a:p>
            <a:r>
              <a:rPr lang="es-CO" sz="2000" dirty="0" smtClean="0"/>
              <a:t>Generar </a:t>
            </a:r>
            <a:r>
              <a:rPr lang="es-CO" sz="2000" dirty="0"/>
              <a:t>información de </a:t>
            </a:r>
            <a:r>
              <a:rPr lang="es-CO" sz="2000" dirty="0" smtClean="0"/>
              <a:t>riesgos</a:t>
            </a:r>
          </a:p>
          <a:p>
            <a:endParaRPr lang="es-CO" sz="2000" dirty="0"/>
          </a:p>
          <a:p>
            <a:r>
              <a:rPr lang="es-CO" sz="2000" dirty="0" smtClean="0"/>
              <a:t>Generar </a:t>
            </a:r>
            <a:r>
              <a:rPr lang="es-CO" sz="2000" dirty="0"/>
              <a:t>confianza</a:t>
            </a:r>
            <a:endParaRPr lang="es-CO" sz="1800" dirty="0" smtClean="0"/>
          </a:p>
        </p:txBody>
      </p:sp>
    </p:spTree>
    <p:extLst>
      <p:ext uri="{BB962C8B-B14F-4D97-AF65-F5344CB8AC3E}">
        <p14:creationId xmlns:p14="http://schemas.microsoft.com/office/powerpoint/2010/main" val="42897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 smtClean="0"/>
              <a:t>Motivos </a:t>
            </a:r>
            <a:r>
              <a:rPr lang="es-CO" b="1" dirty="0"/>
              <a:t>para realizar un test unitario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Las </a:t>
            </a:r>
            <a:r>
              <a:rPr lang="es-CO" dirty="0"/>
              <a:t>pruebas unitarias demuestran que la lógica del código está en buen estado y que funcionará en todos los casos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Aumentan la legibilidad del código y ayudan a los desarrolladores a entender el código base, lo que facilita hacer cambios más rápidamente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test unitarios bien realizados sirven como documentación del proyecto.</a:t>
            </a:r>
          </a:p>
          <a:p>
            <a:endParaRPr lang="es-C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</p:spTree>
    <p:extLst>
      <p:ext uri="{BB962C8B-B14F-4D97-AF65-F5344CB8AC3E}">
        <p14:creationId xmlns:p14="http://schemas.microsoft.com/office/powerpoint/2010/main" val="2600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Características de las pruebas unitarias</a:t>
            </a:r>
          </a:p>
          <a:p>
            <a:pPr marL="0" indent="0">
              <a:buNone/>
            </a:pPr>
            <a:endParaRPr lang="es-CO" b="1" dirty="0"/>
          </a:p>
          <a:p>
            <a:pPr algn="just"/>
            <a:r>
              <a:rPr lang="es-CO" sz="2000" dirty="0" smtClean="0"/>
              <a:t>Automatizable</a:t>
            </a:r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dirty="0" smtClean="0"/>
              <a:t>Completas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algn="just"/>
            <a:r>
              <a:rPr lang="es-CO" sz="2000" dirty="0" smtClean="0"/>
              <a:t>Repetibles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algn="just"/>
            <a:r>
              <a:rPr lang="es-CO" sz="2000" dirty="0" smtClean="0"/>
              <a:t>Independientes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algn="just"/>
            <a:r>
              <a:rPr lang="es-CO" sz="2000" dirty="0"/>
              <a:t>Rápidos de crear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247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/>
              <a:t>             Pruebas Unitarias</a:t>
            </a:r>
            <a:r>
              <a:rPr lang="es-CO" b="1" dirty="0"/>
              <a:t/>
            </a:r>
            <a:br>
              <a:rPr lang="es-CO" b="1" dirty="0"/>
            </a:br>
            <a:endParaRPr lang="es-CO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30424"/>
            <a:ext cx="8439912" cy="914400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Ventajas:</a:t>
            </a:r>
            <a:endParaRPr lang="es-CO" b="1" dirty="0"/>
          </a:p>
          <a:p>
            <a:pPr marL="0" indent="0">
              <a:buNone/>
            </a:pPr>
            <a:endParaRPr lang="es-CO" b="1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Proporciona un trabajo ágil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Calidad del código</a:t>
            </a:r>
            <a:endParaRPr lang="es-CO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Detectar errores rápido</a:t>
            </a:r>
            <a:endParaRPr lang="es-CO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Facilita los cambios y favorece la integración</a:t>
            </a:r>
            <a:endParaRPr lang="es-CO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Proporciona </a:t>
            </a:r>
            <a:r>
              <a:rPr lang="es-CO" sz="2000" dirty="0" smtClean="0"/>
              <a:t>información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Proceso </a:t>
            </a:r>
            <a:r>
              <a:rPr lang="es-CO" sz="2000" dirty="0" err="1" smtClean="0"/>
              <a:t>debugging</a:t>
            </a:r>
            <a:endParaRPr lang="es-CO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El </a:t>
            </a:r>
            <a:r>
              <a:rPr lang="es-CO" sz="2000" dirty="0" smtClean="0"/>
              <a:t>diseño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000" dirty="0"/>
              <a:t>Reduce el </a:t>
            </a:r>
            <a:r>
              <a:rPr lang="es-CO" sz="2000" dirty="0" smtClean="0"/>
              <a:t>coste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Es necesario saber que las pruebas unitarias por sí solas, no son perfectas, puesto que comprueban el código en pequeños grupos, pero no la integración total del mismo</a:t>
            </a: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7577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3525760"/>
          </a:xfrm>
        </p:spPr>
        <p:txBody>
          <a:bodyPr/>
          <a:lstStyle/>
          <a:p>
            <a:pPr marL="0" indent="0">
              <a:buNone/>
            </a:pPr>
            <a:endParaRPr lang="es-CO" b="1" dirty="0" smtClean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 smtClean="0"/>
              <a:t>Conceptos </a:t>
            </a:r>
            <a:r>
              <a:rPr lang="es-CO" b="1" dirty="0"/>
              <a:t>generales pruebas unitarias</a:t>
            </a:r>
            <a:endParaRPr lang="es-CO" b="1" dirty="0" smtClean="0"/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https</a:t>
            </a:r>
            <a:r>
              <a:rPr lang="es-CO" dirty="0"/>
              <a:t>://forms.office.com/Pages/ResponsePage.aspx?id=ZxlLQAdlq0WKbXN0o_R4vmJwwTuQTO9JjyAoTKUuOYVUNTRRN05WTk1KVEs4MVJJVVdVR1VZM1A3WS4u</a:t>
            </a:r>
          </a:p>
        </p:txBody>
      </p:sp>
    </p:spTree>
    <p:extLst>
      <p:ext uri="{BB962C8B-B14F-4D97-AF65-F5344CB8AC3E}">
        <p14:creationId xmlns:p14="http://schemas.microsoft.com/office/powerpoint/2010/main" val="12056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911352"/>
            <a:ext cx="3960440" cy="4533872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r>
              <a:rPr lang="es-CO" b="1" dirty="0" smtClean="0"/>
              <a:t>Desarrollo de Software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El desarrollo de software busca construir aplicaciones o sistemas que buscan resolver necesidades de los clientes.</a:t>
            </a:r>
            <a:endParaRPr lang="es-CO" dirty="0"/>
          </a:p>
          <a:p>
            <a:endParaRPr lang="es-C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1041" y="30591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eaLnBrk="1" hangingPunct="1">
              <a:defRPr lang="en-US" sz="28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s-CO" dirty="0" smtClean="0"/>
              <a:t>I – Fundamentos de Pruebas de Software</a:t>
            </a:r>
            <a:br>
              <a:rPr lang="es-CO" dirty="0" smtClean="0"/>
            </a:br>
            <a:r>
              <a:rPr lang="es-CO" sz="2000" dirty="0" smtClean="0"/>
              <a:t>01 – Comprendiendo el Proceso de Pruebas del Software</a:t>
            </a:r>
            <a:endParaRPr lang="es-CO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916833"/>
            <a:ext cx="449644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sz="3600" b="1" dirty="0" smtClean="0"/>
              <a:t>¿Quiénes son los involucrados en este proceso?</a:t>
            </a:r>
            <a:endParaRPr lang="es-CO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1041" y="30591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eaLnBrk="1" hangingPunct="1">
              <a:defRPr lang="en-US" sz="28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s-CO" dirty="0" smtClean="0"/>
              <a:t>I – Fundamentos de Pruebas de Software</a:t>
            </a:r>
            <a:br>
              <a:rPr lang="es-CO" dirty="0" smtClean="0"/>
            </a:br>
            <a:r>
              <a:rPr lang="es-CO" sz="2000" dirty="0" smtClean="0"/>
              <a:t>01 – Comprendiendo el Proceso de Pruebas del Software</a:t>
            </a:r>
            <a:endParaRPr lang="es-CO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28729" y="2564904"/>
            <a:ext cx="8439912" cy="324036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  <a:lvl3pPr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3pPr>
          </a:lstStyle>
          <a:p>
            <a:r>
              <a:rPr lang="es-CO" sz="2400" b="1" dirty="0" smtClean="0"/>
              <a:t>Gerencia de proyectos</a:t>
            </a:r>
          </a:p>
          <a:p>
            <a:r>
              <a:rPr lang="es-CO" sz="2400" b="1" dirty="0" smtClean="0"/>
              <a:t>Análisis y Diseño</a:t>
            </a:r>
          </a:p>
          <a:p>
            <a:r>
              <a:rPr lang="es-CO" sz="2400" b="1" dirty="0" smtClean="0"/>
              <a:t>Arquitectura</a:t>
            </a:r>
          </a:p>
          <a:p>
            <a:r>
              <a:rPr lang="es-CO" sz="2400" b="1" dirty="0" smtClean="0"/>
              <a:t>Desarrollo</a:t>
            </a:r>
          </a:p>
          <a:p>
            <a:r>
              <a:rPr lang="es-CO" sz="2400" b="1" dirty="0" smtClean="0"/>
              <a:t>Certificación</a:t>
            </a:r>
          </a:p>
          <a:p>
            <a:r>
              <a:rPr lang="es-CO" sz="2400" b="1" dirty="0" err="1" smtClean="0"/>
              <a:t>Devops</a:t>
            </a:r>
            <a:endParaRPr lang="es-CO" sz="2400" b="1" dirty="0" smtClean="0"/>
          </a:p>
          <a:p>
            <a:r>
              <a:rPr lang="es-CO" sz="2400" b="1" dirty="0" smtClean="0"/>
              <a:t>Seguridad</a:t>
            </a:r>
          </a:p>
          <a:p>
            <a:r>
              <a:rPr lang="es-CO" sz="2400" b="1" dirty="0" smtClean="0"/>
              <a:t>Infraestructura</a:t>
            </a:r>
          </a:p>
          <a:p>
            <a:r>
              <a:rPr lang="es-CO" sz="2400" b="1" dirty="0" smtClean="0"/>
              <a:t>Integración</a:t>
            </a:r>
          </a:p>
          <a:p>
            <a:r>
              <a:rPr lang="es-CO" sz="2400" b="1" dirty="0" smtClean="0"/>
              <a:t>Soporte</a:t>
            </a:r>
          </a:p>
          <a:p>
            <a:r>
              <a:rPr lang="es-CO" sz="2400" b="1" dirty="0" smtClean="0"/>
              <a:t>Cliente</a:t>
            </a:r>
          </a:p>
          <a:p>
            <a:r>
              <a:rPr lang="es-CO" sz="2400" b="1" dirty="0" smtClean="0"/>
              <a:t>Usuario</a:t>
            </a:r>
          </a:p>
          <a:p>
            <a:endParaRPr lang="es-CO" sz="2400" b="1" dirty="0"/>
          </a:p>
          <a:p>
            <a:r>
              <a:rPr lang="es-CO" sz="2400" b="1" dirty="0" smtClean="0"/>
              <a:t>Entre otros….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021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8729" y="2204864"/>
            <a:ext cx="8439912" cy="2013592"/>
          </a:xfrm>
        </p:spPr>
        <p:txBody>
          <a:bodyPr/>
          <a:lstStyle/>
          <a:p>
            <a:r>
              <a:rPr lang="es-CO" sz="4400" dirty="0" smtClean="0"/>
              <a:t>¿Cómo impactan los bugs a los proyectos?</a:t>
            </a:r>
            <a:endParaRPr lang="es-CO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1041" y="30591"/>
            <a:ext cx="7467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eaLnBrk="1" hangingPunct="1">
              <a:defRPr lang="en-US" sz="2800" b="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s-CO" dirty="0" smtClean="0"/>
              <a:t>I – Fundamentos de Pruebas de Software</a:t>
            </a:r>
            <a:br>
              <a:rPr lang="es-CO" dirty="0" smtClean="0"/>
            </a:br>
            <a:r>
              <a:rPr lang="es-CO" sz="2000" dirty="0" smtClean="0"/>
              <a:t>01 – Comprendiendo el Proceso de Pruebas del Software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0022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Bugs en el desarrollo de Software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Requerimientos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Diseño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Desarrollo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Certificación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Producción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348880"/>
            <a:ext cx="1362988" cy="2939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780928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/>
              <a:t>El costo de los </a:t>
            </a:r>
            <a:r>
              <a:rPr lang="es-CO" sz="2400" b="1" dirty="0" smtClean="0"/>
              <a:t>defectos</a:t>
            </a:r>
            <a:endParaRPr lang="es-CO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680520" cy="449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9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s-CO" sz="2000" b="1" dirty="0" smtClean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1800" b="1" dirty="0" smtClean="0"/>
              <a:t>                                           Error </a:t>
            </a:r>
            <a:r>
              <a:rPr lang="es-CO" sz="1800" b="1" dirty="0"/>
              <a:t>(“Error</a:t>
            </a:r>
            <a:r>
              <a:rPr lang="es-CO" sz="1800" b="1" dirty="0" smtClean="0"/>
              <a:t>”)</a:t>
            </a:r>
          </a:p>
          <a:p>
            <a:pPr marL="0" indent="0">
              <a:buNone/>
            </a:pPr>
            <a:endParaRPr lang="es-CO" sz="1800" b="1" dirty="0" smtClean="0"/>
          </a:p>
          <a:p>
            <a:pPr marL="0" indent="0">
              <a:buNone/>
            </a:pPr>
            <a:endParaRPr lang="es-CO" sz="1800" b="1" dirty="0" smtClean="0"/>
          </a:p>
          <a:p>
            <a:pPr marL="0" indent="0">
              <a:buNone/>
            </a:pPr>
            <a:endParaRPr lang="es-CO" sz="1800" b="1" dirty="0"/>
          </a:p>
          <a:p>
            <a:pPr marL="0" indent="0">
              <a:buNone/>
            </a:pPr>
            <a:r>
              <a:rPr lang="es-CO" sz="1800" b="1" dirty="0" smtClean="0"/>
              <a:t>                                           Defecto </a:t>
            </a:r>
            <a:r>
              <a:rPr lang="es-CO" sz="1800" b="1" dirty="0"/>
              <a:t>(“</a:t>
            </a:r>
            <a:r>
              <a:rPr lang="es-CO" sz="1800" b="1" dirty="0" err="1"/>
              <a:t>Defect</a:t>
            </a:r>
            <a:r>
              <a:rPr lang="es-CO" sz="1800" b="1" dirty="0" smtClean="0"/>
              <a:t>”)</a:t>
            </a:r>
          </a:p>
          <a:p>
            <a:pPr marL="0" indent="0">
              <a:buNone/>
            </a:pPr>
            <a:endParaRPr lang="es-CO" sz="1800" b="1" dirty="0"/>
          </a:p>
          <a:p>
            <a:pPr marL="0" indent="0">
              <a:buNone/>
            </a:pPr>
            <a:endParaRPr lang="es-CO" sz="1800" b="1" dirty="0" smtClean="0"/>
          </a:p>
          <a:p>
            <a:pPr marL="0" indent="0">
              <a:buNone/>
            </a:pPr>
            <a:endParaRPr lang="es-CO" sz="1800" b="1" dirty="0" smtClean="0"/>
          </a:p>
          <a:p>
            <a:pPr marL="0" indent="0">
              <a:buNone/>
            </a:pPr>
            <a:endParaRPr lang="es-CO" sz="1800" b="1" dirty="0"/>
          </a:p>
          <a:p>
            <a:pPr marL="0" indent="0">
              <a:buNone/>
            </a:pPr>
            <a:r>
              <a:rPr lang="es-CO" sz="1800" b="1" dirty="0" smtClean="0"/>
              <a:t>                                            Fallo </a:t>
            </a:r>
            <a:r>
              <a:rPr lang="es-CO" sz="1800" b="1" dirty="0"/>
              <a:t>(“Failure”)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 algn="r">
              <a:buNone/>
            </a:pPr>
            <a:r>
              <a:rPr lang="es-CO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</a:t>
            </a:r>
            <a:r>
              <a:rPr lang="es-CO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introduce un defecto, un defecto causa un fallo</a:t>
            </a:r>
          </a:p>
        </p:txBody>
      </p:sp>
      <p:sp>
        <p:nvSpPr>
          <p:cNvPr id="4" name="Down Arrow 3"/>
          <p:cNvSpPr/>
          <p:nvPr/>
        </p:nvSpPr>
        <p:spPr>
          <a:xfrm>
            <a:off x="3779912" y="2094303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Down Arrow 4"/>
          <p:cNvSpPr/>
          <p:nvPr/>
        </p:nvSpPr>
        <p:spPr>
          <a:xfrm>
            <a:off x="3779912" y="3501008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8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000" b="1" dirty="0" smtClean="0"/>
              <a:t>Causas </a:t>
            </a:r>
            <a:r>
              <a:rPr lang="es-CO" sz="2000" b="1" dirty="0"/>
              <a:t>de los Fallos (“Failures”) de Software</a:t>
            </a:r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b="1" dirty="0" smtClean="0"/>
              <a:t>Error Humano</a:t>
            </a:r>
          </a:p>
          <a:p>
            <a:pPr marL="0" indent="0">
              <a:buNone/>
            </a:pPr>
            <a:r>
              <a:rPr lang="es-CO" sz="1600" dirty="0" smtClean="0"/>
              <a:t>Plazos</a:t>
            </a:r>
            <a:r>
              <a:rPr lang="es-CO" sz="1600" dirty="0"/>
              <a:t>, demandas excesivas debidas a la complejidad, distracciones</a:t>
            </a:r>
            <a:r>
              <a:rPr lang="es-CO" sz="1600" dirty="0" smtClean="0"/>
              <a:t>.</a:t>
            </a:r>
            <a:endParaRPr lang="es-CO" sz="2000" dirty="0" smtClean="0"/>
          </a:p>
          <a:p>
            <a:pPr lvl="2"/>
            <a:endParaRPr lang="es-CO" sz="2000" dirty="0"/>
          </a:p>
          <a:p>
            <a:pPr marL="0" indent="0">
              <a:buNone/>
            </a:pPr>
            <a:r>
              <a:rPr lang="es-CO" sz="2000" b="1" dirty="0" smtClean="0"/>
              <a:t>Condiciones </a:t>
            </a:r>
            <a:r>
              <a:rPr lang="es-CO" sz="2000" b="1" dirty="0"/>
              <a:t>Ambientales</a:t>
            </a:r>
          </a:p>
          <a:p>
            <a:pPr marL="0" indent="0">
              <a:buNone/>
            </a:pPr>
            <a:r>
              <a:rPr lang="es-CO" sz="1600" dirty="0" smtClean="0"/>
              <a:t>Radiación</a:t>
            </a:r>
            <a:r>
              <a:rPr lang="es-CO" sz="1600" dirty="0"/>
              <a:t>, magnetismo, campos electromagnéticos, </a:t>
            </a:r>
            <a:r>
              <a:rPr lang="es-CO" sz="1600" dirty="0" smtClean="0"/>
              <a:t>polución</a:t>
            </a:r>
            <a:r>
              <a:rPr lang="es-CO" sz="1600" dirty="0"/>
              <a:t>, </a:t>
            </a:r>
            <a:endParaRPr lang="es-CO" sz="1600" dirty="0" smtClean="0"/>
          </a:p>
          <a:p>
            <a:pPr marL="0" indent="0">
              <a:buNone/>
            </a:pPr>
            <a:r>
              <a:rPr lang="es-CO" sz="1600" dirty="0" smtClean="0"/>
              <a:t>manchas solares</a:t>
            </a:r>
            <a:r>
              <a:rPr lang="es-CO" sz="1600" dirty="0"/>
              <a:t>, fallo de disco duros, </a:t>
            </a:r>
            <a:r>
              <a:rPr lang="es-CO" sz="1600" dirty="0" smtClean="0"/>
              <a:t>fluctuaciones </a:t>
            </a:r>
            <a:r>
              <a:rPr lang="es-CO" sz="1600" dirty="0"/>
              <a:t>en el suministro </a:t>
            </a:r>
            <a:endParaRPr lang="es-CO" sz="1600" dirty="0" smtClean="0"/>
          </a:p>
          <a:p>
            <a:pPr marL="0" indent="0">
              <a:buNone/>
            </a:pPr>
            <a:r>
              <a:rPr lang="es-CO" sz="1600" dirty="0" smtClean="0"/>
              <a:t>de </a:t>
            </a:r>
            <a:r>
              <a:rPr lang="es-CO" sz="1600" dirty="0"/>
              <a:t>energía</a:t>
            </a:r>
            <a:r>
              <a:rPr lang="es-CO" sz="2000" dirty="0"/>
              <a:t>.</a:t>
            </a:r>
            <a:endParaRPr lang="es-CO" sz="2000" i="1" dirty="0"/>
          </a:p>
        </p:txBody>
      </p:sp>
    </p:spTree>
    <p:extLst>
      <p:ext uri="{BB962C8B-B14F-4D97-AF65-F5344CB8AC3E}">
        <p14:creationId xmlns:p14="http://schemas.microsoft.com/office/powerpoint/2010/main" val="16841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3200" b="1" dirty="0" smtClean="0"/>
              <a:t>Bugs en los procesos pos-desarrollo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r>
              <a:rPr lang="es-CO" dirty="0" smtClean="0"/>
              <a:t>El cliente encuentra muchos bugs en la aplicación</a:t>
            </a:r>
          </a:p>
          <a:p>
            <a:endParaRPr lang="es-CO" dirty="0"/>
          </a:p>
          <a:p>
            <a:r>
              <a:rPr lang="es-CO" dirty="0" smtClean="0"/>
              <a:t>Cuando se desarrollan nuevas funcionalidades se pueden ver afectadas otras existentes.</a:t>
            </a:r>
          </a:p>
          <a:p>
            <a:endParaRPr lang="es-CO" dirty="0"/>
          </a:p>
          <a:p>
            <a:r>
              <a:rPr lang="es-CO" dirty="0" smtClean="0"/>
              <a:t>El equipo de certificación esta retornando constantemente bugs encontrados en el sistema.</a:t>
            </a:r>
          </a:p>
          <a:p>
            <a:endParaRPr lang="es-CO" dirty="0"/>
          </a:p>
          <a:p>
            <a:r>
              <a:rPr lang="es-CO" dirty="0" smtClean="0"/>
              <a:t>Tener una retroalimentación temprana</a:t>
            </a:r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0160" y="67056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s-CO" dirty="0"/>
              <a:t>I – Fundamentos de Pruebas de Software</a:t>
            </a:r>
            <a:br>
              <a:rPr lang="es-CO" dirty="0"/>
            </a:br>
            <a:r>
              <a:rPr lang="es-CO" sz="2000" dirty="0"/>
              <a:t>01 – Comprendiendo el Proceso de Pruebas del Software</a:t>
            </a:r>
          </a:p>
        </p:txBody>
      </p:sp>
    </p:spTree>
    <p:extLst>
      <p:ext uri="{BB962C8B-B14F-4D97-AF65-F5344CB8AC3E}">
        <p14:creationId xmlns:p14="http://schemas.microsoft.com/office/powerpoint/2010/main" val="1670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heme/theme1.xml><?xml version="1.0" encoding="utf-8"?>
<a:theme xmlns:a="http://schemas.openxmlformats.org/drawingml/2006/main" name="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6.xml><?xml version="1.0" encoding="utf-8"?>
<a:theme xmlns:a="http://schemas.openxmlformats.org/drawingml/2006/main" name="1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7.xml><?xml version="1.0" encoding="utf-8"?>
<a:theme xmlns:a="http://schemas.openxmlformats.org/drawingml/2006/main" name="2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8.xml><?xml version="1.0" encoding="utf-8"?>
<a:theme xmlns:a="http://schemas.openxmlformats.org/drawingml/2006/main" name="3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 Presentación TCS</Template>
  <TotalTime>61054</TotalTime>
  <Words>681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Myriad Pro</vt:lpstr>
      <vt:lpstr>Myriad Pro Light</vt:lpstr>
      <vt:lpstr>Wingdings</vt:lpstr>
      <vt:lpstr>TCS_Presentation Template</vt:lpstr>
      <vt:lpstr>Divider 1</vt:lpstr>
      <vt:lpstr>Divider 2</vt:lpstr>
      <vt:lpstr>Divider 3</vt:lpstr>
      <vt:lpstr>Thank You</vt:lpstr>
      <vt:lpstr>1_TCS_Presentation Template</vt:lpstr>
      <vt:lpstr>2_TCS_Presentation Template</vt:lpstr>
      <vt:lpstr>3_TCS_Presentation Template</vt:lpstr>
      <vt:lpstr>PowerPoint Presentation</vt:lpstr>
      <vt:lpstr>PowerPoint Presentation</vt:lpstr>
      <vt:lpstr>PowerPoint Presentation</vt:lpstr>
      <vt:lpstr>PowerPoint Presentation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I – Fundamentos de Pruebas de Software 01 – Comprendiendo el Proceso de Pruebas del Software</vt:lpstr>
      <vt:lpstr>             Pruebas Unitarias </vt:lpstr>
      <vt:lpstr>             Pruebas Unitarias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Zuluaga Giraldo</dc:creator>
  <cp:lastModifiedBy>Julian Moreno Querubin</cp:lastModifiedBy>
  <cp:revision>277</cp:revision>
  <dcterms:created xsi:type="dcterms:W3CDTF">2013-08-28T15:51:12Z</dcterms:created>
  <dcterms:modified xsi:type="dcterms:W3CDTF">2021-01-25T13:32:59Z</dcterms:modified>
</cp:coreProperties>
</file>