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4" r:id="rId7"/>
    <p:sldMasterId id="2147483677" r:id="rId8"/>
  </p:sldMasterIdLst>
  <p:notesMasterIdLst>
    <p:notesMasterId r:id="rId28"/>
  </p:notesMasterIdLst>
  <p:sldIdLst>
    <p:sldId id="256" r:id="rId9"/>
    <p:sldId id="792" r:id="rId10"/>
    <p:sldId id="270" r:id="rId11"/>
    <p:sldId id="274" r:id="rId12"/>
    <p:sldId id="275" r:id="rId13"/>
    <p:sldId id="276" r:id="rId14"/>
    <p:sldId id="280" r:id="rId15"/>
    <p:sldId id="283" r:id="rId16"/>
    <p:sldId id="367" r:id="rId17"/>
    <p:sldId id="284" r:id="rId18"/>
    <p:sldId id="287" r:id="rId19"/>
    <p:sldId id="370" r:id="rId20"/>
    <p:sldId id="296" r:id="rId21"/>
    <p:sldId id="325" r:id="rId22"/>
    <p:sldId id="359" r:id="rId23"/>
    <p:sldId id="360" r:id="rId24"/>
    <p:sldId id="361" r:id="rId25"/>
    <p:sldId id="362" r:id="rId26"/>
    <p:sldId id="791" r:id="rId2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D0120-C2B0-46B1-90E3-17BC0A4CA08E}">
          <p14:sldIdLst>
            <p14:sldId id="256"/>
            <p14:sldId id="792"/>
            <p14:sldId id="270"/>
            <p14:sldId id="274"/>
            <p14:sldId id="275"/>
            <p14:sldId id="276"/>
            <p14:sldId id="280"/>
            <p14:sldId id="283"/>
            <p14:sldId id="367"/>
            <p14:sldId id="284"/>
            <p14:sldId id="287"/>
            <p14:sldId id="370"/>
            <p14:sldId id="296"/>
            <p14:sldId id="325"/>
            <p14:sldId id="359"/>
            <p14:sldId id="360"/>
            <p14:sldId id="361"/>
            <p14:sldId id="362"/>
            <p14:sldId id="7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D4D2-0F1A-4529-985B-C02611448C34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DFAA0-BD13-4CE5-9966-504391F6C95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43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9" Type="http://schemas.openxmlformats.org/officeDocument/2006/relationships/tags" Target="../tags/tag135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34" Type="http://schemas.openxmlformats.org/officeDocument/2006/relationships/tags" Target="../tags/tag130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50" Type="http://schemas.openxmlformats.org/officeDocument/2006/relationships/image" Target="../media/image2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tags" Target="../tags/tag125.xml"/><Relationship Id="rId41" Type="http://schemas.openxmlformats.org/officeDocument/2006/relationships/tags" Target="../tags/tag13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slideMaster" Target="../slideMasters/slideMaster7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8" Type="http://schemas.openxmlformats.org/officeDocument/2006/relationships/tags" Target="../tags/tag10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50" Type="http://schemas.openxmlformats.org/officeDocument/2006/relationships/image" Target="../media/image2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tags" Target="../tags/tag18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slideMaster" Target="../slideMasters/slideMaster8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8" Type="http://schemas.openxmlformats.org/officeDocument/2006/relationships/tags" Target="../tags/tag15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2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109</a:t>
                </a:r>
              </a:p>
              <a:p>
                <a:r>
                  <a:rPr lang="en-US" sz="1200" smtClean="0"/>
                  <a:t>207</a:t>
                </a:r>
              </a:p>
              <a:p>
                <a:r>
                  <a:rPr lang="en-US" sz="1200" smtClean="0"/>
                  <a:t>246</a:t>
                </a:r>
                <a:endParaRPr lang="en-US" sz="120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1</a:t>
                </a:r>
                <a:endParaRPr lang="en-US" sz="1200"/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  <a:endParaRPr lang="en-US"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1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131</a:t>
                </a:r>
              </a:p>
              <a:p>
                <a:r>
                  <a:rPr lang="en-US" sz="1200" smtClean="0"/>
                  <a:t>56</a:t>
                </a:r>
              </a:p>
              <a:p>
                <a:r>
                  <a:rPr lang="en-US" sz="1200" smtClean="0"/>
                  <a:t>155</a:t>
                </a:r>
                <a:endParaRPr lang="en-US" sz="1200"/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2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0</a:t>
                </a:r>
              </a:p>
              <a:p>
                <a:r>
                  <a:rPr lang="en-US" sz="1200" smtClean="0"/>
                  <a:t>99</a:t>
                </a:r>
              </a:p>
              <a:p>
                <a:r>
                  <a:rPr lang="en-US" sz="1200" smtClean="0"/>
                  <a:t>190</a:t>
                </a:r>
                <a:endParaRPr lang="en-US" sz="1200"/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2</a:t>
                </a:r>
                <a:endParaRPr lang="en-US" sz="1200"/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85</a:t>
                </a:r>
              </a:p>
              <a:p>
                <a:r>
                  <a:rPr lang="en-US" sz="1200" smtClean="0"/>
                  <a:t>165</a:t>
                </a:r>
              </a:p>
              <a:p>
                <a:r>
                  <a:rPr lang="en-US" sz="1200" smtClean="0"/>
                  <a:t>28</a:t>
                </a:r>
                <a:endParaRPr lang="en-US" sz="120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1</a:t>
                </a:r>
                <a:endParaRPr lang="en-US" sz="1200"/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73</a:t>
                </a:r>
              </a:p>
              <a:p>
                <a:r>
                  <a:rPr lang="en-US" sz="1200" smtClean="0"/>
                  <a:t>42</a:t>
                </a:r>
                <a:endParaRPr lang="en-US" sz="120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2</a:t>
                </a:r>
                <a:endParaRPr lang="en-US" sz="1200"/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185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164</a:t>
                </a:r>
                <a:endParaRPr lang="en-US" sz="120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3</a:t>
                </a:r>
                <a:endParaRPr lang="en-US" sz="1200"/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151</a:t>
                </a:r>
              </a:p>
              <a:p>
                <a:r>
                  <a:rPr lang="en-US" sz="1200" smtClean="0"/>
                  <a:t>75</a:t>
                </a:r>
              </a:p>
              <a:p>
                <a:r>
                  <a:rPr lang="en-US" sz="1200" smtClean="0"/>
                  <a:t>7</a:t>
                </a:r>
                <a:endParaRPr lang="en-US" sz="1200"/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4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193</a:t>
                </a:r>
              </a:p>
              <a:p>
                <a:r>
                  <a:rPr lang="en-US" sz="1200" smtClean="0"/>
                  <a:t>187</a:t>
                </a:r>
              </a:p>
              <a:p>
                <a:r>
                  <a:rPr lang="en-US" sz="1200" smtClean="0"/>
                  <a:t>0</a:t>
                </a:r>
                <a:endParaRPr lang="en-US" sz="1200"/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5</a:t>
                </a:r>
                <a:endParaRPr lang="en-US" sz="1200"/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221</a:t>
                </a:r>
              </a:p>
              <a:p>
                <a:r>
                  <a:rPr lang="en-US" sz="1200" smtClean="0"/>
                  <a:t>62</a:t>
                </a:r>
                <a:endParaRPr lang="en-US" sz="1200"/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6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  <a:endParaRPr lang="en-US" sz="1200"/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Hyperlink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236</a:t>
                </a:r>
              </a:p>
              <a:p>
                <a:r>
                  <a:rPr lang="en-US" sz="1200" smtClean="0"/>
                  <a:t>137</a:t>
                </a:r>
              </a:p>
              <a:p>
                <a:r>
                  <a:rPr lang="en-US" sz="1200" smtClean="0"/>
                  <a:t>29</a:t>
                </a:r>
                <a:endParaRPr lang="en-US" sz="1200"/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Followed Hyperlink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127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50%</a:t>
                </a:r>
                <a:endParaRPr lang="en-US" sz="1200" dirty="0"/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203</a:t>
                </a:r>
              </a:p>
              <a:p>
                <a:r>
                  <a:rPr lang="en-US" sz="1200" smtClean="0"/>
                  <a:t>215</a:t>
                </a:r>
              </a:p>
              <a:p>
                <a:r>
                  <a:rPr lang="en-US" sz="1200" smtClean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25%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50 %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212</a:t>
                </a:r>
              </a:p>
              <a:p>
                <a:r>
                  <a:rPr lang="en-US" sz="1200" smtClean="0"/>
                  <a:t>195</a:t>
                </a:r>
              </a:p>
              <a:p>
                <a:r>
                  <a:rPr lang="en-US" sz="1200" smtClean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25 %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242</a:t>
                </a:r>
              </a:p>
              <a:p>
                <a:r>
                  <a:rPr lang="en-US" sz="1200" smtClean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50 %</a:t>
                </a:r>
                <a:endParaRPr lang="en-US" sz="1200" dirty="0"/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249</a:t>
                </a:r>
              </a:p>
              <a:p>
                <a:r>
                  <a:rPr lang="en-US" sz="1200" smtClean="0"/>
                  <a:t>213</a:t>
                </a:r>
                <a:endParaRPr lang="en-US" sz="1200" dirty="0" smtClean="0"/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25 %</a:t>
                </a:r>
                <a:endParaRPr lang="en-US" sz="1200" dirty="0"/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229</a:t>
                </a:r>
              </a:p>
              <a:p>
                <a:r>
                  <a:rPr lang="en-US" sz="1200" smtClean="0"/>
                  <a:t>205</a:t>
                </a:r>
              </a:p>
              <a:p>
                <a:r>
                  <a:rPr lang="en-US" sz="1200" smtClean="0"/>
                  <a:t>186</a:t>
                </a:r>
                <a:endParaRPr lang="en-US" sz="1200" dirty="0" smtClean="0"/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50 %</a:t>
                </a:r>
                <a:endParaRPr lang="en-US" sz="1200" dirty="0"/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248</a:t>
                </a:r>
              </a:p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25 %</a:t>
                </a:r>
                <a:endParaRPr lang="en-US" sz="1200" dirty="0"/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50 %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231</a:t>
                </a:r>
              </a:p>
              <a:p>
                <a:r>
                  <a:rPr lang="en-US" sz="1200" smtClean="0"/>
                  <a:t>200</a:t>
                </a:r>
                <a:endParaRPr lang="en-US" sz="1200" dirty="0" smtClean="0"/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25 %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240</a:t>
                </a:r>
              </a:p>
              <a:p>
                <a:r>
                  <a:rPr lang="en-US" sz="1200" smtClean="0"/>
                  <a:t>202</a:t>
                </a:r>
                <a:endParaRPr lang="en-US" sz="1200" dirty="0" smtClean="0"/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50%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241</a:t>
                </a:r>
                <a:endParaRPr lang="en-US" sz="1200" dirty="0" smtClean="0"/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25%</a:t>
                </a:r>
                <a:endParaRPr 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Title and Content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64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96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50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71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 l="19609" t="20410" r="5469" b="9277"/>
          <a:stretch>
            <a:fillRect/>
          </a:stretch>
        </p:blipFill>
        <p:spPr bwMode="auto">
          <a:xfrm>
            <a:off x="98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 l="19531" t="20410" r="5391" b="9375"/>
          <a:stretch>
            <a:fillRect/>
          </a:stretch>
        </p:blipFill>
        <p:spPr bwMode="auto">
          <a:xfrm>
            <a:off x="-9427" y="98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6" descr="tata-trans-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3200" b="1" dirty="0" smtClean="0"/>
              <a:t>Conceptos Generales Pruebas Unitarias, Pruebas Funcionales e integración</a:t>
            </a:r>
          </a:p>
        </p:txBody>
      </p:sp>
    </p:spTree>
    <p:extLst>
      <p:ext uri="{BB962C8B-B14F-4D97-AF65-F5344CB8AC3E}">
        <p14:creationId xmlns:p14="http://schemas.microsoft.com/office/powerpoint/2010/main" val="491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02 – Principios del proceso de pruebas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Principio </a:t>
            </a:r>
            <a:r>
              <a:rPr lang="es-CO" sz="2400" dirty="0" smtClean="0"/>
              <a:t>1:</a:t>
            </a:r>
          </a:p>
          <a:p>
            <a:pPr marL="0" indent="0">
              <a:buNone/>
            </a:pPr>
            <a:r>
              <a:rPr lang="es-CO" sz="2400" dirty="0" smtClean="0"/>
              <a:t>El </a:t>
            </a:r>
            <a:r>
              <a:rPr lang="es-CO" sz="2400" dirty="0"/>
              <a:t>proceso de pruebas demuestra la presencia </a:t>
            </a:r>
            <a:r>
              <a:rPr lang="es-CO" sz="2400" dirty="0" smtClean="0"/>
              <a:t>de defectos.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Principio 2:</a:t>
            </a:r>
          </a:p>
          <a:p>
            <a:pPr marL="0" indent="0">
              <a:buNone/>
            </a:pPr>
            <a:r>
              <a:rPr lang="es-CO" sz="2400" dirty="0"/>
              <a:t>No es posible realizar pruebas </a:t>
            </a:r>
            <a:r>
              <a:rPr lang="es-CO" sz="2400" dirty="0" smtClean="0"/>
              <a:t>exhaustivas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Principio 3:</a:t>
            </a:r>
          </a:p>
          <a:p>
            <a:pPr marL="0" indent="0">
              <a:buNone/>
            </a:pPr>
            <a:r>
              <a:rPr lang="es-CO" sz="2400" dirty="0"/>
              <a:t>Pruebas tempranas (</a:t>
            </a:r>
            <a:r>
              <a:rPr lang="es-CO" sz="2400" dirty="0" err="1"/>
              <a:t>early</a:t>
            </a:r>
            <a:r>
              <a:rPr lang="es-CO" sz="2400" dirty="0"/>
              <a:t> </a:t>
            </a:r>
            <a:r>
              <a:rPr lang="es-CO" sz="2400" dirty="0" err="1"/>
              <a:t>testing</a:t>
            </a:r>
            <a:r>
              <a:rPr lang="es-CO" sz="2400" dirty="0" smtClean="0"/>
              <a:t>)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Principio 4:</a:t>
            </a:r>
          </a:p>
          <a:p>
            <a:pPr marL="0" indent="0">
              <a:buNone/>
            </a:pPr>
            <a:r>
              <a:rPr lang="es-CO" sz="2400" dirty="0"/>
              <a:t>Agrupamiento de defectos (</a:t>
            </a:r>
            <a:r>
              <a:rPr lang="es-CO" sz="2400" dirty="0" err="1"/>
              <a:t>defect</a:t>
            </a:r>
            <a:r>
              <a:rPr lang="es-CO" sz="2400" dirty="0"/>
              <a:t> </a:t>
            </a:r>
            <a:r>
              <a:rPr lang="es-CO" sz="2400" dirty="0" err="1"/>
              <a:t>clustering</a:t>
            </a:r>
            <a:r>
              <a:rPr lang="es-CO" sz="2400" dirty="0"/>
              <a:t>)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643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02 – Principios del proceso de pruebas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/>
              <a:t>Principio 5:</a:t>
            </a:r>
          </a:p>
          <a:p>
            <a:pPr marL="0" indent="0">
              <a:buNone/>
            </a:pPr>
            <a:r>
              <a:rPr lang="es-CO" sz="2400" dirty="0"/>
              <a:t>Paradoja del </a:t>
            </a:r>
            <a:r>
              <a:rPr lang="es-CO" sz="2400" dirty="0" smtClean="0"/>
              <a:t>pesticida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Principio 6:</a:t>
            </a:r>
          </a:p>
          <a:p>
            <a:pPr marL="0" indent="0">
              <a:buNone/>
            </a:pPr>
            <a:r>
              <a:rPr lang="es-CO" sz="2400" dirty="0"/>
              <a:t>Las pruebas dependen del </a:t>
            </a:r>
            <a:r>
              <a:rPr lang="es-CO" sz="2400" dirty="0" smtClean="0"/>
              <a:t>contexto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Principio 7:</a:t>
            </a:r>
          </a:p>
          <a:p>
            <a:pPr marL="0" indent="0">
              <a:buNone/>
            </a:pPr>
            <a:r>
              <a:rPr lang="es-CO" sz="2400" dirty="0"/>
              <a:t>La falacia de la ausencia de errores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endParaRPr lang="es-CO" sz="1100" dirty="0" smtClean="0"/>
          </a:p>
        </p:txBody>
      </p:sp>
    </p:spTree>
    <p:extLst>
      <p:ext uri="{BB962C8B-B14F-4D97-AF65-F5344CB8AC3E}">
        <p14:creationId xmlns:p14="http://schemas.microsoft.com/office/powerpoint/2010/main" val="642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sz="2800" dirty="0"/>
              <a:t>I – Fundamentos de Pruebas de Software</a:t>
            </a:r>
            <a:r>
              <a:rPr lang="es-CO" dirty="0"/>
              <a:t/>
            </a:r>
            <a:br>
              <a:rPr lang="es-CO" dirty="0"/>
            </a:br>
            <a:r>
              <a:rPr lang="es-CO" sz="2000" dirty="0"/>
              <a:t>03 – Proceso de pruebas básico.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2409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03 – Proceso de pruebas </a:t>
            </a:r>
            <a:r>
              <a:rPr lang="es-CO" sz="2000" dirty="0" smtClean="0"/>
              <a:t>básico</a:t>
            </a:r>
            <a:endParaRPr lang="es-CO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192688" cy="420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8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01 – Modelos de desarrollo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Verificación vs. Validación</a:t>
            </a:r>
          </a:p>
          <a:p>
            <a:pPr marL="0" indent="0">
              <a:buNone/>
            </a:pPr>
            <a:r>
              <a:rPr lang="es-CO" sz="2400" dirty="0"/>
              <a:t> </a:t>
            </a: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Verificación</a:t>
            </a:r>
            <a:endParaRPr lang="es-CO" sz="2400" dirty="0"/>
          </a:p>
          <a:p>
            <a:r>
              <a:rPr lang="es-CO" sz="2000" dirty="0" smtClean="0"/>
              <a:t>Pregunta </a:t>
            </a:r>
            <a:r>
              <a:rPr lang="es-CO" sz="2000" dirty="0"/>
              <a:t>clave: ¿se ha procedido correctamente en la construcción </a:t>
            </a:r>
            <a:r>
              <a:rPr lang="es-CO" sz="2000" dirty="0" smtClean="0"/>
              <a:t>del sistema</a:t>
            </a:r>
            <a:r>
              <a:rPr lang="es-CO" sz="2000" dirty="0"/>
              <a:t>?</a:t>
            </a:r>
          </a:p>
          <a:p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Validación</a:t>
            </a:r>
            <a:endParaRPr lang="es-CO" sz="2400" dirty="0"/>
          </a:p>
          <a:p>
            <a:r>
              <a:rPr lang="es-CO" sz="2000" dirty="0" smtClean="0"/>
              <a:t>Pregunta </a:t>
            </a:r>
            <a:r>
              <a:rPr lang="es-CO" sz="2000" dirty="0"/>
              <a:t>clave: ¿Hemos construido el sistema software correcto?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63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/>
              <a:t>Pruebas Funcionales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/>
              <a:t>Objetivo</a:t>
            </a:r>
            <a:r>
              <a:rPr lang="es-CO" sz="1600" dirty="0"/>
              <a:t>: la función del objeto de prueba.</a:t>
            </a:r>
          </a:p>
          <a:p>
            <a:pPr>
              <a:buFontTx/>
              <a:buChar char="-"/>
            </a:pPr>
            <a:r>
              <a:rPr lang="es-CO" sz="1600" dirty="0" smtClean="0"/>
              <a:t>La </a:t>
            </a:r>
            <a:r>
              <a:rPr lang="es-CO" sz="1600" dirty="0"/>
              <a:t>funcionalidad puede ser vinculada a los datos de entrada y salida de </a:t>
            </a:r>
            <a:r>
              <a:rPr lang="es-CO" sz="1600" dirty="0" smtClean="0"/>
              <a:t>un objeto </a:t>
            </a:r>
            <a:r>
              <a:rPr lang="es-CO" sz="1600" dirty="0"/>
              <a:t>de prueba</a:t>
            </a:r>
            <a:r>
              <a:rPr lang="es-CO" sz="1600" dirty="0" smtClean="0"/>
              <a:t>.</a:t>
            </a:r>
          </a:p>
          <a:p>
            <a:pPr>
              <a:buFontTx/>
              <a:buChar char="-"/>
            </a:pPr>
            <a:r>
              <a:rPr lang="es-CO" sz="1600" dirty="0" smtClean="0"/>
              <a:t>Los </a:t>
            </a:r>
            <a:r>
              <a:rPr lang="es-CO" sz="1600" dirty="0"/>
              <a:t>métodos de caja negra (“black box”) se utilizan en el diseño de caso </a:t>
            </a:r>
            <a:r>
              <a:rPr lang="es-CO" sz="1600" dirty="0" smtClean="0"/>
              <a:t>de prueba </a:t>
            </a:r>
            <a:r>
              <a:rPr lang="es-CO" sz="1600" dirty="0"/>
              <a:t>relevantes</a:t>
            </a:r>
            <a:r>
              <a:rPr lang="es-CO" sz="1600" dirty="0" smtClean="0"/>
              <a:t>.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/>
              <a:t>Ámbito </a:t>
            </a:r>
            <a:r>
              <a:rPr lang="es-CO" sz="1600" dirty="0"/>
              <a:t>de Aplicación</a:t>
            </a:r>
          </a:p>
          <a:p>
            <a:pPr>
              <a:buFontTx/>
              <a:buChar char="-"/>
            </a:pPr>
            <a:r>
              <a:rPr lang="es-CO" sz="1600" dirty="0" smtClean="0"/>
              <a:t>Las </a:t>
            </a:r>
            <a:r>
              <a:rPr lang="es-CO" sz="1600" dirty="0"/>
              <a:t>pruebas funcionales se pueden llevar a cabo en todos los niveles de prueba</a:t>
            </a:r>
            <a:r>
              <a:rPr lang="es-CO" sz="1600" dirty="0" smtClean="0"/>
              <a:t>.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/>
              <a:t>Ejecución</a:t>
            </a:r>
            <a:endParaRPr lang="es-CO" sz="1600" dirty="0"/>
          </a:p>
          <a:p>
            <a:pPr>
              <a:buFontTx/>
              <a:buChar char="-"/>
            </a:pPr>
            <a:r>
              <a:rPr lang="es-CO" sz="1600" dirty="0" smtClean="0"/>
              <a:t>El </a:t>
            </a:r>
            <a:r>
              <a:rPr lang="es-CO" sz="1600" dirty="0"/>
              <a:t>objeto de prueba es ejecutado utilizando combinaciones de datos de </a:t>
            </a:r>
            <a:r>
              <a:rPr lang="es-CO" sz="1600" dirty="0" smtClean="0"/>
              <a:t>prueba derivados/generados </a:t>
            </a:r>
            <a:r>
              <a:rPr lang="es-CO" sz="1600" dirty="0"/>
              <a:t>a partir de los casos de prueba</a:t>
            </a:r>
            <a:r>
              <a:rPr lang="es-CO" sz="1600" dirty="0" smtClean="0"/>
              <a:t>.</a:t>
            </a:r>
            <a:endParaRPr lang="es-CO" sz="1600" dirty="0"/>
          </a:p>
          <a:p>
            <a:pPr>
              <a:buFontTx/>
              <a:buChar char="-"/>
            </a:pPr>
            <a:r>
              <a:rPr lang="es-CO" sz="1600" dirty="0" smtClean="0"/>
              <a:t>Los </a:t>
            </a:r>
            <a:r>
              <a:rPr lang="es-CO" sz="1600" dirty="0"/>
              <a:t>resultados de la ejecución de la prueba son comparados con los </a:t>
            </a:r>
            <a:r>
              <a:rPr lang="es-CO" sz="1600" dirty="0" smtClean="0"/>
              <a:t>resultados esperados</a:t>
            </a:r>
          </a:p>
          <a:p>
            <a:pPr>
              <a:buFontTx/>
              <a:buChar char="-"/>
            </a:pPr>
            <a:endParaRPr lang="es-CO" sz="100" dirty="0"/>
          </a:p>
        </p:txBody>
      </p:sp>
    </p:spTree>
    <p:extLst>
      <p:ext uri="{BB962C8B-B14F-4D97-AF65-F5344CB8AC3E}">
        <p14:creationId xmlns:p14="http://schemas.microsoft.com/office/powerpoint/2010/main" val="14174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000" b="1" dirty="0"/>
              <a:t>Pruebas No Funcionales</a:t>
            </a:r>
          </a:p>
          <a:p>
            <a:pPr marL="0" indent="0">
              <a:buNone/>
            </a:pPr>
            <a:endParaRPr lang="es-CO" sz="1400" dirty="0" smtClean="0"/>
          </a:p>
          <a:p>
            <a:pPr marL="0" indent="0">
              <a:buNone/>
            </a:pPr>
            <a:r>
              <a:rPr lang="es-CO" sz="1400" dirty="0" smtClean="0"/>
              <a:t>Objetivo</a:t>
            </a:r>
            <a:r>
              <a:rPr lang="es-CO" sz="1400" dirty="0"/>
              <a:t>: </a:t>
            </a:r>
            <a:r>
              <a:rPr lang="es-CO" sz="1400" dirty="0" smtClean="0"/>
              <a:t>Características del producto de Software.</a:t>
            </a:r>
            <a:endParaRPr lang="es-CO" sz="1400" dirty="0"/>
          </a:p>
          <a:p>
            <a:pPr>
              <a:buFontTx/>
              <a:buChar char="-"/>
            </a:pPr>
            <a:r>
              <a:rPr lang="es-CO" sz="1400" dirty="0" smtClean="0"/>
              <a:t>¿</a:t>
            </a:r>
            <a:r>
              <a:rPr lang="es-CO" sz="1400" dirty="0"/>
              <a:t>De qué forma el software lleva a cabo la función</a:t>
            </a:r>
            <a:r>
              <a:rPr lang="es-CO" sz="1400" dirty="0" smtClean="0"/>
              <a:t>?</a:t>
            </a:r>
            <a:endParaRPr lang="es-CO" sz="1400" dirty="0"/>
          </a:p>
          <a:p>
            <a:pPr>
              <a:buFontTx/>
              <a:buChar char="-"/>
            </a:pPr>
            <a:r>
              <a:rPr lang="es-CO" sz="1400" dirty="0" smtClean="0"/>
              <a:t>Las </a:t>
            </a:r>
            <a:r>
              <a:rPr lang="es-CO" sz="1400" dirty="0"/>
              <a:t>características de calidad no funcionales </a:t>
            </a:r>
            <a:r>
              <a:rPr lang="es-CO" sz="1400" dirty="0" smtClean="0"/>
              <a:t>(fiabilidad</a:t>
            </a:r>
            <a:r>
              <a:rPr lang="es-CO" sz="1400" dirty="0"/>
              <a:t>, usabilidad, </a:t>
            </a:r>
            <a:r>
              <a:rPr lang="es-CO" sz="1400" dirty="0" smtClean="0"/>
              <a:t>eficiencia, mantenibilidad</a:t>
            </a:r>
            <a:r>
              <a:rPr lang="es-CO" sz="1400" dirty="0"/>
              <a:t>, portabilidad</a:t>
            </a:r>
            <a:r>
              <a:rPr lang="es-CO" sz="1400" dirty="0" smtClean="0"/>
              <a:t>)</a:t>
            </a:r>
          </a:p>
          <a:p>
            <a:pPr>
              <a:buFontTx/>
              <a:buChar char="-"/>
            </a:pPr>
            <a:endParaRPr lang="es-CO" sz="1400" dirty="0" smtClean="0"/>
          </a:p>
          <a:p>
            <a:pPr marL="0" indent="0">
              <a:buNone/>
            </a:pPr>
            <a:r>
              <a:rPr lang="es-CO" sz="1400" dirty="0" smtClean="0"/>
              <a:t>Ámbito </a:t>
            </a:r>
            <a:r>
              <a:rPr lang="es-CO" sz="1400" dirty="0"/>
              <a:t>de Aplicación</a:t>
            </a:r>
          </a:p>
          <a:p>
            <a:pPr>
              <a:buFontTx/>
              <a:buChar char="-"/>
            </a:pPr>
            <a:r>
              <a:rPr lang="es-CO" sz="1400" dirty="0" smtClean="0"/>
              <a:t>Las </a:t>
            </a:r>
            <a:r>
              <a:rPr lang="es-CO" sz="1400" dirty="0"/>
              <a:t>pruebas no funcionales se pueden llevar a cabo en todos los </a:t>
            </a:r>
            <a:r>
              <a:rPr lang="es-CO" sz="1400" dirty="0" smtClean="0"/>
              <a:t>niveles</a:t>
            </a:r>
            <a:endParaRPr lang="es-CO" sz="1400" dirty="0"/>
          </a:p>
          <a:p>
            <a:pPr>
              <a:buFontTx/>
              <a:buChar char="-"/>
            </a:pPr>
            <a:r>
              <a:rPr lang="es-CO" sz="1400" dirty="0" smtClean="0"/>
              <a:t>Pruebas </a:t>
            </a:r>
            <a:r>
              <a:rPr lang="es-CO" sz="1400" dirty="0"/>
              <a:t>no funcionales típicas</a:t>
            </a:r>
            <a:r>
              <a:rPr lang="es-CO" sz="1400" dirty="0" smtClean="0"/>
              <a:t>:</a:t>
            </a:r>
            <a:endParaRPr lang="es-CO" sz="1400" dirty="0"/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carga </a:t>
            </a:r>
            <a:endParaRPr lang="es-CO" sz="1400" dirty="0" smtClean="0"/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rendimiento </a:t>
            </a:r>
            <a:endParaRPr lang="es-CO" sz="1400" dirty="0" smtClean="0"/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 smtClean="0"/>
              <a:t>de </a:t>
            </a:r>
            <a:r>
              <a:rPr lang="es-CO" sz="1400" dirty="0" smtClean="0"/>
              <a:t>volumen</a:t>
            </a:r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</a:t>
            </a:r>
            <a:r>
              <a:rPr lang="es-CO" sz="1400" dirty="0" smtClean="0"/>
              <a:t>Estrés</a:t>
            </a:r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de las características de seguridad para el software </a:t>
            </a:r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estabilidad y robustez </a:t>
            </a:r>
            <a:endParaRPr lang="es-CO" sz="1400" dirty="0" smtClean="0"/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usabilidad </a:t>
            </a:r>
            <a:endParaRPr lang="es-CO" sz="1400" dirty="0" smtClean="0"/>
          </a:p>
          <a:p>
            <a:pPr>
              <a:buFont typeface="+mj-lt"/>
              <a:buAutoNum type="arabicPeriod"/>
            </a:pPr>
            <a:r>
              <a:rPr lang="es-CO" sz="1400" dirty="0" smtClean="0"/>
              <a:t>Pruebas </a:t>
            </a:r>
            <a:r>
              <a:rPr lang="es-CO" sz="1400" dirty="0"/>
              <a:t>de </a:t>
            </a:r>
            <a:r>
              <a:rPr lang="es-CO" sz="1400" dirty="0" smtClean="0"/>
              <a:t>Configuración</a:t>
            </a:r>
            <a:endParaRPr lang="es-CO" sz="1400" dirty="0"/>
          </a:p>
          <a:p>
            <a:pPr marL="0" indent="0">
              <a:buNone/>
            </a:pPr>
            <a:endParaRPr lang="es-CO" sz="1400" dirty="0" smtClean="0"/>
          </a:p>
          <a:p>
            <a:pPr marL="0" indent="0">
              <a:buNone/>
            </a:pPr>
            <a:endParaRPr lang="es-CO" sz="200" dirty="0"/>
          </a:p>
        </p:txBody>
      </p:sp>
    </p:spTree>
    <p:extLst>
      <p:ext uri="{BB962C8B-B14F-4D97-AF65-F5344CB8AC3E}">
        <p14:creationId xmlns:p14="http://schemas.microsoft.com/office/powerpoint/2010/main" val="1001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000" b="1" dirty="0"/>
              <a:t>Pruebas No Funcionales (Pruebas de Sistema</a:t>
            </a:r>
            <a:r>
              <a:rPr lang="es-CO" sz="2000" b="1" dirty="0" smtClean="0"/>
              <a:t>)</a:t>
            </a:r>
          </a:p>
          <a:p>
            <a:pPr marL="0" indent="0">
              <a:buNone/>
            </a:pPr>
            <a:endParaRPr lang="es-CO" sz="2000" b="1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Carga (“Load Test”)</a:t>
            </a:r>
          </a:p>
          <a:p>
            <a:pPr marL="0" indent="0">
              <a:buNone/>
            </a:pPr>
            <a:r>
              <a:rPr lang="es-CO" sz="1400" dirty="0" smtClean="0"/>
              <a:t>Sistema </a:t>
            </a:r>
            <a:r>
              <a:rPr lang="es-CO" sz="1400" dirty="0"/>
              <a:t>bajo carga (carga mínima, más usuarios/transacciones</a:t>
            </a:r>
            <a:r>
              <a:rPr lang="es-CO" sz="1400" dirty="0" smtClean="0"/>
              <a:t>).</a:t>
            </a:r>
          </a:p>
          <a:p>
            <a:pPr marL="0" indent="0">
              <a:buNone/>
            </a:pPr>
            <a:endParaRPr lang="es-CO" sz="1400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Rendimiento (“Performance Test”)</a:t>
            </a:r>
          </a:p>
          <a:p>
            <a:pPr marL="0" indent="0">
              <a:buNone/>
            </a:pPr>
            <a:r>
              <a:rPr lang="es-CO" sz="1400" dirty="0" smtClean="0"/>
              <a:t>Rapidez </a:t>
            </a:r>
            <a:r>
              <a:rPr lang="es-CO" sz="1400" dirty="0"/>
              <a:t>con la cual un sistema ejecuta una determinada función</a:t>
            </a:r>
            <a:r>
              <a:rPr lang="es-CO" sz="1400" dirty="0" smtClean="0"/>
              <a:t>.</a:t>
            </a:r>
          </a:p>
          <a:p>
            <a:pPr marL="0" indent="0">
              <a:buNone/>
            </a:pPr>
            <a:endParaRPr lang="es-CO" sz="1400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Volumen (“Volume Test”)</a:t>
            </a:r>
          </a:p>
          <a:p>
            <a:pPr marL="0" indent="0">
              <a:buNone/>
            </a:pPr>
            <a:r>
              <a:rPr lang="es-CO" sz="1400" dirty="0" smtClean="0"/>
              <a:t>Procesamiento </a:t>
            </a:r>
            <a:r>
              <a:rPr lang="es-CO" sz="1400" dirty="0"/>
              <a:t>de grandes cantidades de datos / ficheros</a:t>
            </a:r>
            <a:r>
              <a:rPr lang="es-CO" sz="1400" dirty="0" smtClean="0"/>
              <a:t>.</a:t>
            </a:r>
          </a:p>
          <a:p>
            <a:pPr marL="0" indent="0">
              <a:buNone/>
            </a:pPr>
            <a:endParaRPr lang="es-CO" sz="1400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estrés (“stress test”)</a:t>
            </a:r>
          </a:p>
          <a:p>
            <a:pPr marL="0" indent="0">
              <a:buNone/>
            </a:pPr>
            <a:r>
              <a:rPr lang="es-CO" sz="1400" dirty="0" smtClean="0"/>
              <a:t>Reacción </a:t>
            </a:r>
            <a:r>
              <a:rPr lang="es-CO" sz="1400" dirty="0"/>
              <a:t>a la sobrecarga / recuperación tras el retorno a una carga normal</a:t>
            </a:r>
            <a:r>
              <a:rPr lang="es-CO" sz="1400" dirty="0" smtClean="0"/>
              <a:t>.</a:t>
            </a:r>
          </a:p>
          <a:p>
            <a:pPr marL="0" indent="0">
              <a:buNone/>
            </a:pPr>
            <a:endParaRPr lang="es-CO" sz="1400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estabilidad (“stability test”)</a:t>
            </a:r>
          </a:p>
          <a:p>
            <a:pPr marL="0" indent="0">
              <a:buNone/>
            </a:pPr>
            <a:r>
              <a:rPr lang="es-CO" sz="1400" dirty="0" smtClean="0"/>
              <a:t>Rendimiento </a:t>
            </a:r>
            <a:r>
              <a:rPr lang="es-CO" sz="1400" dirty="0"/>
              <a:t>en “modo de operación continua</a:t>
            </a:r>
            <a:r>
              <a:rPr lang="es-CO" sz="1400" dirty="0" smtClean="0"/>
              <a:t>”</a:t>
            </a:r>
          </a:p>
          <a:p>
            <a:pPr marL="0" indent="0">
              <a:buNone/>
            </a:pPr>
            <a:endParaRPr lang="es-CO" sz="1400" dirty="0"/>
          </a:p>
          <a:p>
            <a:r>
              <a:rPr lang="es-CO" sz="1400" dirty="0" smtClean="0"/>
              <a:t>Prueba </a:t>
            </a:r>
            <a:r>
              <a:rPr lang="es-CO" sz="1400" dirty="0"/>
              <a:t>de Robustez (“test for robustness”)</a:t>
            </a:r>
          </a:p>
          <a:p>
            <a:pPr marL="0" indent="0">
              <a:buNone/>
            </a:pPr>
            <a:r>
              <a:rPr lang="es-CO" sz="1400" dirty="0" smtClean="0"/>
              <a:t>Reacción </a:t>
            </a:r>
            <a:r>
              <a:rPr lang="es-CO" sz="1400" dirty="0"/>
              <a:t>a entradas erróneas o datos no especificados.</a:t>
            </a:r>
          </a:p>
          <a:p>
            <a:pPr marL="0" indent="0">
              <a:buNone/>
            </a:pPr>
            <a:r>
              <a:rPr lang="es-CO" sz="1400" dirty="0" smtClean="0"/>
              <a:t>Reacción </a:t>
            </a:r>
            <a:r>
              <a:rPr lang="es-CO" sz="1400" dirty="0"/>
              <a:t>a fallos hardware / recuperación ante situaciones de desastre.</a:t>
            </a:r>
            <a:endParaRPr lang="es-CO" sz="100" dirty="0"/>
          </a:p>
        </p:txBody>
      </p:sp>
    </p:spTree>
    <p:extLst>
      <p:ext uri="{BB962C8B-B14F-4D97-AF65-F5344CB8AC3E}">
        <p14:creationId xmlns:p14="http://schemas.microsoft.com/office/powerpoint/2010/main" val="3440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000" b="1" dirty="0"/>
              <a:t>Pruebas No Funcionales (Pruebas de Sistema</a:t>
            </a:r>
            <a:r>
              <a:rPr lang="es-CO" sz="2000" b="1" dirty="0" smtClean="0"/>
              <a:t>)</a:t>
            </a:r>
          </a:p>
          <a:p>
            <a:pPr marL="0" indent="0">
              <a:buNone/>
            </a:pPr>
            <a:endParaRPr lang="es-CO" sz="2000" b="1" dirty="0"/>
          </a:p>
          <a:p>
            <a:r>
              <a:rPr lang="es-CO" sz="1400" dirty="0"/>
              <a:t>Pruebas de Seguridad para el Software (de datos) (“test for (</a:t>
            </a:r>
            <a:r>
              <a:rPr lang="es-CO" sz="1400" dirty="0" smtClean="0"/>
              <a:t>data) </a:t>
            </a:r>
            <a:r>
              <a:rPr lang="es-CO" sz="1400" dirty="0" err="1" smtClean="0"/>
              <a:t>security</a:t>
            </a:r>
            <a:r>
              <a:rPr lang="es-CO" sz="1400" dirty="0"/>
              <a:t>”)</a:t>
            </a:r>
          </a:p>
          <a:p>
            <a:pPr>
              <a:buFontTx/>
              <a:buChar char="-"/>
            </a:pPr>
            <a:r>
              <a:rPr lang="es-CO" sz="1400" dirty="0" smtClean="0"/>
              <a:t>Protección </a:t>
            </a:r>
            <a:r>
              <a:rPr lang="es-CO" sz="1400" dirty="0"/>
              <a:t>contra accesos no autorizados</a:t>
            </a:r>
            <a:r>
              <a:rPr lang="es-CO" sz="1400" dirty="0" smtClean="0"/>
              <a:t>.</a:t>
            </a:r>
            <a:endParaRPr lang="es-CO" sz="1400" dirty="0"/>
          </a:p>
          <a:p>
            <a:pPr>
              <a:buFontTx/>
              <a:buChar char="-"/>
            </a:pPr>
            <a:r>
              <a:rPr lang="es-CO" sz="1400" dirty="0" smtClean="0"/>
              <a:t>Protección </a:t>
            </a:r>
            <a:r>
              <a:rPr lang="es-CO" sz="1400" dirty="0"/>
              <a:t>contra el robo y daño de datos</a:t>
            </a:r>
            <a:r>
              <a:rPr lang="es-CO" sz="1400" dirty="0" smtClean="0"/>
              <a:t>.</a:t>
            </a:r>
          </a:p>
          <a:p>
            <a:pPr>
              <a:buFontTx/>
              <a:buChar char="-"/>
            </a:pPr>
            <a:endParaRPr lang="es-CO" sz="1400" dirty="0"/>
          </a:p>
          <a:p>
            <a:r>
              <a:rPr lang="es-CO" sz="1400" dirty="0" smtClean="0"/>
              <a:t>Pruebas </a:t>
            </a:r>
            <a:r>
              <a:rPr lang="es-CO" sz="1400" dirty="0"/>
              <a:t>de compatibilidad (conversión de datos) (“compatibility test (</a:t>
            </a:r>
            <a:r>
              <a:rPr lang="es-CO" sz="1400" dirty="0" smtClean="0"/>
              <a:t>data </a:t>
            </a:r>
            <a:r>
              <a:rPr lang="es-CO" sz="1400" dirty="0" err="1" smtClean="0"/>
              <a:t>conversion</a:t>
            </a:r>
            <a:r>
              <a:rPr lang="es-CO" sz="1400" dirty="0"/>
              <a:t>)”).</a:t>
            </a:r>
          </a:p>
          <a:p>
            <a:pPr>
              <a:buFontTx/>
              <a:buChar char="-"/>
            </a:pPr>
            <a:r>
              <a:rPr lang="es-CO" sz="1400" dirty="0" smtClean="0"/>
              <a:t>Cumplimiento </a:t>
            </a:r>
            <a:r>
              <a:rPr lang="es-CO" sz="1400" dirty="0"/>
              <a:t>de normas y reglamentos (internos / externos</a:t>
            </a:r>
            <a:r>
              <a:rPr lang="es-CO" sz="1400" dirty="0" smtClean="0"/>
              <a:t>)</a:t>
            </a:r>
            <a:endParaRPr lang="es-CO" sz="1400" dirty="0"/>
          </a:p>
          <a:p>
            <a:pPr>
              <a:buFontTx/>
              <a:buChar char="-"/>
            </a:pPr>
            <a:r>
              <a:rPr lang="pt-BR" sz="1400" dirty="0" smtClean="0"/>
              <a:t>Reacción </a:t>
            </a:r>
            <a:r>
              <a:rPr lang="pt-BR" sz="1400" dirty="0"/>
              <a:t>a distintos entornos (H/W, O/S, etc</a:t>
            </a:r>
            <a:r>
              <a:rPr lang="pt-BR" sz="1400" dirty="0" smtClean="0"/>
              <a:t>.)</a:t>
            </a:r>
          </a:p>
          <a:p>
            <a:pPr>
              <a:buFontTx/>
              <a:buChar char="-"/>
            </a:pPr>
            <a:endParaRPr lang="pt-BR" sz="1400" dirty="0"/>
          </a:p>
          <a:p>
            <a:r>
              <a:rPr lang="es-CO" sz="1400" dirty="0" smtClean="0"/>
              <a:t>Pruebas </a:t>
            </a:r>
            <a:r>
              <a:rPr lang="es-CO" sz="1400" dirty="0"/>
              <a:t>de usabilidad (“test for usability”)</a:t>
            </a:r>
          </a:p>
          <a:p>
            <a:pPr>
              <a:buFontTx/>
              <a:buChar char="-"/>
            </a:pPr>
            <a:r>
              <a:rPr lang="es-CO" sz="1400" dirty="0" smtClean="0"/>
              <a:t>Estructurado</a:t>
            </a:r>
            <a:r>
              <a:rPr lang="es-CO" sz="1400" dirty="0"/>
              <a:t>, comprensible, fácil de aprender para el usuario</a:t>
            </a:r>
            <a:r>
              <a:rPr lang="es-CO" sz="1400" dirty="0" smtClean="0"/>
              <a:t>.</a:t>
            </a:r>
          </a:p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endParaRPr lang="es-CO" sz="300" dirty="0"/>
          </a:p>
        </p:txBody>
      </p:sp>
    </p:spTree>
    <p:extLst>
      <p:ext uri="{BB962C8B-B14F-4D97-AF65-F5344CB8AC3E}">
        <p14:creationId xmlns:p14="http://schemas.microsoft.com/office/powerpoint/2010/main" val="16995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Formulario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2589656"/>
          </a:xfrm>
        </p:spPr>
        <p:txBody>
          <a:bodyPr/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https</a:t>
            </a:r>
            <a:r>
              <a:rPr lang="es-CO" dirty="0"/>
              <a:t>://forms.office.com/Pages/ResponsePage.aspx?id=ZxlLQAdlq0WKbXN0o_R4vmJwwTuQTO9JjyAoTKUuOYVUN1ExRTYzVTJUN1Y3RVVJVEFLQk04VlY3Ri4u</a:t>
            </a:r>
          </a:p>
        </p:txBody>
      </p:sp>
    </p:spTree>
    <p:extLst>
      <p:ext uri="{BB962C8B-B14F-4D97-AF65-F5344CB8AC3E}">
        <p14:creationId xmlns:p14="http://schemas.microsoft.com/office/powerpoint/2010/main" val="3163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Resumen</a:t>
            </a:r>
            <a:endParaRPr lang="es-CO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Resumen día 2: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Las 3A’s  del test </a:t>
            </a:r>
            <a:r>
              <a:rPr lang="es-CO" b="1" dirty="0" smtClean="0"/>
              <a:t>unitario</a:t>
            </a:r>
          </a:p>
          <a:p>
            <a:endParaRPr lang="es-CO" dirty="0"/>
          </a:p>
          <a:p>
            <a:r>
              <a:rPr lang="es-CO" b="1" dirty="0"/>
              <a:t>Los beneficios de las 3 </a:t>
            </a:r>
            <a:r>
              <a:rPr lang="es-CO" b="1" dirty="0" err="1" smtClean="0"/>
              <a:t>A’s</a:t>
            </a:r>
            <a:endParaRPr lang="es-CO" b="1" dirty="0" smtClean="0"/>
          </a:p>
          <a:p>
            <a:endParaRPr lang="es-CO" dirty="0"/>
          </a:p>
          <a:p>
            <a:r>
              <a:rPr lang="es-CO" b="1" dirty="0"/>
              <a:t>Ciclo del desarrollo conducido por </a:t>
            </a:r>
            <a:r>
              <a:rPr lang="es-CO" b="1" dirty="0" smtClean="0"/>
              <a:t>TDD</a:t>
            </a:r>
          </a:p>
          <a:p>
            <a:endParaRPr lang="es-CO" dirty="0"/>
          </a:p>
          <a:p>
            <a:r>
              <a:rPr lang="es-CO" b="1" dirty="0"/>
              <a:t>Ventajas y desventajas de usar TDD 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92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Calidad en el </a:t>
            </a:r>
            <a:r>
              <a:rPr lang="es-CO" sz="2400" b="1" dirty="0" smtClean="0"/>
              <a:t>Software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/>
              <a:t>L</a:t>
            </a:r>
            <a:r>
              <a:rPr lang="es-CO" sz="1800" dirty="0" smtClean="0"/>
              <a:t>a </a:t>
            </a:r>
            <a:r>
              <a:rPr lang="es-CO" sz="1800" dirty="0"/>
              <a:t>calidad de software está constituida por</a:t>
            </a:r>
            <a:r>
              <a:rPr lang="es-CO" sz="1800" dirty="0" smtClean="0"/>
              <a:t>: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6" y="2852936"/>
            <a:ext cx="7848872" cy="201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Calidad Software – Atributos funcionales de </a:t>
            </a:r>
            <a:r>
              <a:rPr lang="es-CO" sz="2400" b="1" dirty="0" smtClean="0"/>
              <a:t>Calidad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000" dirty="0" smtClean="0"/>
              <a:t>Funcionalidad </a:t>
            </a:r>
            <a:r>
              <a:rPr lang="es-CO" sz="2000" dirty="0"/>
              <a:t>significa:</a:t>
            </a:r>
          </a:p>
          <a:p>
            <a:pPr marL="0" indent="0">
              <a:buNone/>
            </a:pPr>
            <a:r>
              <a:rPr lang="es-CO" sz="1800" dirty="0"/>
              <a:t>1. </a:t>
            </a:r>
            <a:r>
              <a:rPr lang="es-CO" sz="1800" dirty="0" err="1" smtClean="0"/>
              <a:t>Correctitud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2. </a:t>
            </a:r>
            <a:r>
              <a:rPr lang="es-CO" sz="1800" dirty="0" smtClean="0"/>
              <a:t>Completitud</a:t>
            </a:r>
          </a:p>
          <a:p>
            <a:pPr marL="0" indent="0">
              <a:buNone/>
            </a:pPr>
            <a:r>
              <a:rPr lang="es-CO" sz="1800" dirty="0" smtClean="0"/>
              <a:t>3. </a:t>
            </a:r>
            <a:r>
              <a:rPr lang="es-CO" sz="1800" dirty="0"/>
              <a:t>Pertinencia</a:t>
            </a: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r>
              <a:rPr lang="es-CO" sz="2000" dirty="0"/>
              <a:t>Funcionalidad incluye (ISO25010):</a:t>
            </a:r>
          </a:p>
          <a:p>
            <a:pPr marL="0" indent="0">
              <a:buNone/>
            </a:pPr>
            <a:r>
              <a:rPr lang="es-CO" sz="1800" dirty="0" smtClean="0"/>
              <a:t>1</a:t>
            </a:r>
            <a:r>
              <a:rPr lang="es-CO" sz="1800" dirty="0"/>
              <a:t>. Idoneidad</a:t>
            </a:r>
          </a:p>
          <a:p>
            <a:pPr marL="0" indent="0">
              <a:buNone/>
            </a:pPr>
            <a:r>
              <a:rPr lang="es-CO" sz="1800" dirty="0"/>
              <a:t>2. Precisión</a:t>
            </a:r>
          </a:p>
          <a:p>
            <a:pPr marL="0" indent="0">
              <a:buNone/>
            </a:pPr>
            <a:r>
              <a:rPr lang="es-CO" sz="1800" dirty="0"/>
              <a:t>3. Conformidad</a:t>
            </a:r>
          </a:p>
          <a:p>
            <a:pPr marL="0" indent="0">
              <a:buNone/>
            </a:pPr>
            <a:r>
              <a:rPr lang="es-CO" sz="1800" dirty="0"/>
              <a:t>4. Interoperabilidad</a:t>
            </a:r>
          </a:p>
          <a:p>
            <a:pPr marL="0" indent="0">
              <a:buNone/>
            </a:pPr>
            <a:r>
              <a:rPr lang="es-CO" sz="1800" dirty="0"/>
              <a:t>5. Seguridad</a:t>
            </a:r>
            <a:endParaRPr lang="es-CO" sz="1200" i="1" dirty="0"/>
          </a:p>
        </p:txBody>
      </p:sp>
    </p:spTree>
    <p:extLst>
      <p:ext uri="{BB962C8B-B14F-4D97-AF65-F5344CB8AC3E}">
        <p14:creationId xmlns:p14="http://schemas.microsoft.com/office/powerpoint/2010/main" val="9660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Calidad Software – Atributos </a:t>
            </a:r>
            <a:r>
              <a:rPr lang="es-CO" sz="2400" b="1" dirty="0" smtClean="0"/>
              <a:t>no funcionales </a:t>
            </a:r>
            <a:r>
              <a:rPr lang="es-CO" sz="2400" b="1" dirty="0"/>
              <a:t>de </a:t>
            </a:r>
            <a:r>
              <a:rPr lang="es-CO" sz="2400" b="1" dirty="0" smtClean="0"/>
              <a:t>Calidad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Fiabilidad</a:t>
            </a:r>
            <a:r>
              <a:rPr lang="es-CO" sz="2400" dirty="0"/>
              <a:t>:</a:t>
            </a:r>
          </a:p>
          <a:p>
            <a:pPr marL="0" indent="0">
              <a:buNone/>
            </a:pPr>
            <a:r>
              <a:rPr lang="es-CO" sz="2000" dirty="0" smtClean="0"/>
              <a:t>Características</a:t>
            </a:r>
            <a:r>
              <a:rPr lang="es-CO" sz="2000" dirty="0"/>
              <a:t>: Bajo ciertas condiciones el </a:t>
            </a:r>
            <a:r>
              <a:rPr lang="es-CO" sz="2000" dirty="0" smtClean="0"/>
              <a:t>software mantiene </a:t>
            </a:r>
            <a:r>
              <a:rPr lang="es-CO" sz="2000" dirty="0"/>
              <a:t>su </a:t>
            </a:r>
            <a:r>
              <a:rPr lang="es-CO" sz="2000" dirty="0" smtClean="0"/>
              <a:t>capacidad por </a:t>
            </a:r>
            <a:r>
              <a:rPr lang="es-CO" sz="2000" dirty="0"/>
              <a:t>un tiempo determinado.</a:t>
            </a:r>
          </a:p>
          <a:p>
            <a:pPr marL="0" indent="0">
              <a:buNone/>
            </a:pPr>
            <a:r>
              <a:rPr lang="es-CO" sz="2000" dirty="0" smtClean="0"/>
              <a:t>Fiabilidad</a:t>
            </a:r>
            <a:r>
              <a:rPr lang="es-CO" sz="2000" dirty="0"/>
              <a:t>= Calidad/tiempo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Usabilidad</a:t>
            </a:r>
            <a:r>
              <a:rPr lang="es-CO" sz="2400" dirty="0"/>
              <a:t>:</a:t>
            </a:r>
          </a:p>
          <a:p>
            <a:pPr marL="0" indent="0">
              <a:buNone/>
            </a:pPr>
            <a:r>
              <a:rPr lang="es-CO" sz="2000" dirty="0" smtClean="0"/>
              <a:t>Características</a:t>
            </a:r>
            <a:r>
              <a:rPr lang="es-CO" sz="2000" dirty="0"/>
              <a:t>: intuitivo, fácil de usar y de aprender.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4642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Calidad Software – Atributos </a:t>
            </a:r>
            <a:r>
              <a:rPr lang="es-CO" sz="2400" b="1" dirty="0" smtClean="0"/>
              <a:t>no funcionales </a:t>
            </a:r>
            <a:r>
              <a:rPr lang="es-CO" sz="2400" b="1" dirty="0"/>
              <a:t>de </a:t>
            </a:r>
            <a:r>
              <a:rPr lang="es-CO" sz="2400" b="1" dirty="0" smtClean="0"/>
              <a:t>Calidad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400" dirty="0"/>
              <a:t>Eficiencia:</a:t>
            </a:r>
          </a:p>
          <a:p>
            <a:pPr marL="0" indent="0">
              <a:buNone/>
            </a:pPr>
            <a:r>
              <a:rPr lang="es-CO" sz="2000" dirty="0" smtClean="0"/>
              <a:t>Características</a:t>
            </a:r>
            <a:r>
              <a:rPr lang="es-CO" sz="2000" dirty="0"/>
              <a:t>: el sistema requiere la utilización de un mínimo </a:t>
            </a:r>
            <a:r>
              <a:rPr lang="es-CO" sz="2000" dirty="0" smtClean="0"/>
              <a:t>de recursos </a:t>
            </a:r>
            <a:r>
              <a:rPr lang="es-CO" sz="2000" dirty="0"/>
              <a:t>para ejecutar una tarea determinada</a:t>
            </a:r>
            <a:r>
              <a:rPr lang="es-CO" sz="2000" dirty="0" smtClean="0"/>
              <a:t>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400" dirty="0" smtClean="0"/>
              <a:t>Mantenibilidad</a:t>
            </a:r>
            <a:r>
              <a:rPr lang="es-CO" sz="2400" dirty="0"/>
              <a:t>:</a:t>
            </a:r>
          </a:p>
          <a:p>
            <a:pPr marL="0" indent="0">
              <a:buNone/>
            </a:pPr>
            <a:r>
              <a:rPr lang="es-CO" sz="2000" dirty="0" smtClean="0"/>
              <a:t>Características</a:t>
            </a:r>
            <a:r>
              <a:rPr lang="es-CO" sz="2000" dirty="0"/>
              <a:t>: Medida del esfuerzo requerido para realizar </a:t>
            </a:r>
            <a:r>
              <a:rPr lang="es-CO" sz="2000" dirty="0" smtClean="0"/>
              <a:t>cambios en </a:t>
            </a:r>
            <a:r>
              <a:rPr lang="es-CO" sz="2000" dirty="0"/>
              <a:t>un sistema</a:t>
            </a:r>
            <a:r>
              <a:rPr lang="es-CO" sz="2000" dirty="0" smtClean="0"/>
              <a:t>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400" dirty="0" smtClean="0"/>
              <a:t>Portabilidad:</a:t>
            </a:r>
          </a:p>
          <a:p>
            <a:pPr marL="0" indent="0">
              <a:buNone/>
            </a:pPr>
            <a:r>
              <a:rPr lang="es-CO" sz="2000" dirty="0" smtClean="0"/>
              <a:t>Características</a:t>
            </a:r>
            <a:r>
              <a:rPr lang="es-CO" sz="2000" dirty="0"/>
              <a:t>: Fácil de instalar y desinstalar. Parametrizable.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31916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Caso de prueba (test case), base de una prueba (test basis)</a:t>
            </a:r>
          </a:p>
          <a:p>
            <a:pPr marL="0" indent="0">
              <a:buNone/>
            </a:pPr>
            <a:endParaRPr lang="es-CO" sz="105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Caso </a:t>
            </a:r>
            <a:r>
              <a:rPr lang="es-CO" sz="2400" dirty="0"/>
              <a:t>de prueba:</a:t>
            </a:r>
          </a:p>
          <a:p>
            <a:r>
              <a:rPr lang="es-CO" sz="2000" dirty="0" smtClean="0"/>
              <a:t>Precondiciones</a:t>
            </a:r>
            <a:r>
              <a:rPr lang="es-CO" sz="2000" dirty="0"/>
              <a:t>.</a:t>
            </a:r>
          </a:p>
          <a:p>
            <a:r>
              <a:rPr lang="es-CO" sz="2000" dirty="0" smtClean="0"/>
              <a:t>Conjunto </a:t>
            </a:r>
            <a:r>
              <a:rPr lang="es-CO" sz="2000" dirty="0"/>
              <a:t>de valores de entrada.</a:t>
            </a:r>
          </a:p>
          <a:p>
            <a:r>
              <a:rPr lang="es-CO" sz="2000" dirty="0" smtClean="0"/>
              <a:t>Conjunto </a:t>
            </a:r>
            <a:r>
              <a:rPr lang="es-CO" sz="2000" dirty="0"/>
              <a:t>de resultados esperados.</a:t>
            </a:r>
          </a:p>
          <a:p>
            <a:r>
              <a:rPr lang="es-CO" sz="2000" dirty="0" smtClean="0"/>
              <a:t>Forma </a:t>
            </a:r>
            <a:r>
              <a:rPr lang="es-CO" sz="2000" dirty="0"/>
              <a:t>en la cual se debe ejecutar el caso de prueba y verificar los resultados.</a:t>
            </a:r>
          </a:p>
          <a:p>
            <a:pPr marL="0" indent="0">
              <a:buNone/>
            </a:pP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6297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 smtClean="0"/>
              <a:t>Notas:</a:t>
            </a:r>
          </a:p>
          <a:p>
            <a:pPr marL="0" indent="0">
              <a:buNone/>
            </a:pPr>
            <a:endParaRPr lang="es-CO" sz="2400" b="1" dirty="0"/>
          </a:p>
          <a:p>
            <a:r>
              <a:rPr lang="es-CO" sz="1800" dirty="0" smtClean="0"/>
              <a:t>Calidad </a:t>
            </a:r>
            <a:r>
              <a:rPr lang="es-CO" sz="1800" dirty="0" smtClean="0"/>
              <a:t>constructiva </a:t>
            </a:r>
            <a:r>
              <a:rPr lang="es-CO" sz="1800" dirty="0"/>
              <a:t>se ocupa de la prevención </a:t>
            </a:r>
            <a:r>
              <a:rPr lang="es-CO" sz="1800" dirty="0" smtClean="0"/>
              <a:t>de defectos</a:t>
            </a:r>
            <a:r>
              <a:rPr lang="es-CO" sz="1800" dirty="0" smtClean="0"/>
              <a:t>.</a:t>
            </a:r>
          </a:p>
          <a:p>
            <a:endParaRPr lang="es-CO" sz="1800" dirty="0"/>
          </a:p>
          <a:p>
            <a:r>
              <a:rPr lang="es-CO" sz="1800" dirty="0" smtClean="0"/>
              <a:t>Calidad analítica </a:t>
            </a:r>
            <a:r>
              <a:rPr lang="es-CO" sz="1800" dirty="0"/>
              <a:t>se ocupa de detectar y </a:t>
            </a:r>
            <a:r>
              <a:rPr lang="es-CO" sz="1800" dirty="0" smtClean="0"/>
              <a:t>corregir defectos</a:t>
            </a:r>
            <a:r>
              <a:rPr lang="es-CO" sz="1800" dirty="0" smtClean="0"/>
              <a:t>.</a:t>
            </a:r>
          </a:p>
          <a:p>
            <a:endParaRPr lang="es-CO" sz="1800" dirty="0"/>
          </a:p>
          <a:p>
            <a:r>
              <a:rPr lang="es-CO" sz="1800" dirty="0" smtClean="0"/>
              <a:t>Los </a:t>
            </a:r>
            <a:r>
              <a:rPr lang="es-CO" sz="1800" dirty="0"/>
              <a:t>atributos de la calidad funcionales y no funcionales definen la </a:t>
            </a:r>
            <a:r>
              <a:rPr lang="es-CO" sz="1800" dirty="0" smtClean="0"/>
              <a:t>calidad total </a:t>
            </a:r>
            <a:r>
              <a:rPr lang="es-CO" sz="1800" dirty="0"/>
              <a:t>del sistema</a:t>
            </a:r>
            <a:r>
              <a:rPr lang="es-CO" sz="1800" dirty="0" smtClean="0"/>
              <a:t>.</a:t>
            </a:r>
          </a:p>
          <a:p>
            <a:endParaRPr lang="es-CO" sz="1800" dirty="0"/>
          </a:p>
          <a:p>
            <a:r>
              <a:rPr lang="es-CO" sz="1800" dirty="0" smtClean="0"/>
              <a:t>Cada </a:t>
            </a:r>
            <a:r>
              <a:rPr lang="es-CO" sz="1800" dirty="0"/>
              <a:t>prueba debe contar con un criterio para la finalización de pruebas. </a:t>
            </a:r>
            <a:r>
              <a:rPr lang="es-CO" sz="1800" dirty="0" smtClean="0"/>
              <a:t>Al alcanzar </a:t>
            </a:r>
            <a:r>
              <a:rPr lang="es-CO" sz="1800" dirty="0"/>
              <a:t>el criterio de finalización de pruebas finalizan las actividades </a:t>
            </a:r>
            <a:r>
              <a:rPr lang="es-CO" sz="1800" dirty="0" smtClean="0"/>
              <a:t>del proceso </a:t>
            </a:r>
            <a:r>
              <a:rPr lang="es-CO" sz="1800" dirty="0"/>
              <a:t>de pruebas</a:t>
            </a:r>
            <a:r>
              <a:rPr lang="es-CO" sz="1800" dirty="0" smtClean="0"/>
              <a:t>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0665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2500" dirty="0"/>
              <a:t>I – Fundamentos de Pruebas de Software</a:t>
            </a:r>
            <a:br>
              <a:rPr lang="es-CO" sz="2500" dirty="0"/>
            </a:br>
            <a:r>
              <a:rPr lang="es-CO" sz="2000" dirty="0"/>
              <a:t>02 – Principios del proceso de pruebas software</a:t>
            </a:r>
          </a:p>
        </p:txBody>
      </p:sp>
    </p:spTree>
    <p:extLst>
      <p:ext uri="{BB962C8B-B14F-4D97-AF65-F5344CB8AC3E}">
        <p14:creationId xmlns:p14="http://schemas.microsoft.com/office/powerpoint/2010/main" val="41493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heme/theme1.xml><?xml version="1.0" encoding="utf-8"?>
<a:theme xmlns:a="http://schemas.openxmlformats.org/drawingml/2006/main" name="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7.xml><?xml version="1.0" encoding="utf-8"?>
<a:theme xmlns:a="http://schemas.openxmlformats.org/drawingml/2006/main" name="2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8.xml><?xml version="1.0" encoding="utf-8"?>
<a:theme xmlns:a="http://schemas.openxmlformats.org/drawingml/2006/main" name="3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 Presentación TCS</Template>
  <TotalTime>62646</TotalTime>
  <Words>1104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Myriad Pro</vt:lpstr>
      <vt:lpstr>Myriad Pro Light</vt:lpstr>
      <vt:lpstr>Wingdings</vt:lpstr>
      <vt:lpstr>TCS_Presentation Template</vt:lpstr>
      <vt:lpstr>Divider 1</vt:lpstr>
      <vt:lpstr>Divider 2</vt:lpstr>
      <vt:lpstr>Divider 3</vt:lpstr>
      <vt:lpstr>Thank You</vt:lpstr>
      <vt:lpstr>1_TCS_Presentation Template</vt:lpstr>
      <vt:lpstr>2_TCS_Presentation Template</vt:lpstr>
      <vt:lpstr>3_TCS_Presentation Template</vt:lpstr>
      <vt:lpstr>PowerPoint Presentation</vt:lpstr>
      <vt:lpstr>Resumen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02 – Principios del proceso de pruebas software</vt:lpstr>
      <vt:lpstr>I – Fundamentos de Pruebas de Software 02 – Principios del proceso de pruebas software</vt:lpstr>
      <vt:lpstr>I – Fundamentos de Pruebas de Software 02 – Principios del proceso de pruebas software</vt:lpstr>
      <vt:lpstr>I – Fundamentos de Pruebas de Software 03 – Proceso de pruebas básico.</vt:lpstr>
      <vt:lpstr>I – Fundamentos de Pruebas de Software 03 – Proceso de pruebas básico</vt:lpstr>
      <vt:lpstr>II – Pruebas a lo largo del ciclo de vida software 01 – Modelos de desarrollo software</vt:lpstr>
      <vt:lpstr>II – Pruebas a lo largo del ciclo de vida software 03 – Tipos de Pruebas: Objetivos del Proceso de Pruebas</vt:lpstr>
      <vt:lpstr>II – Pruebas a lo largo del ciclo de vida software 03 – Tipos de Pruebas: Objetivos del Proceso de Pruebas</vt:lpstr>
      <vt:lpstr>II – Pruebas a lo largo del ciclo de vida software 03 – Tipos de Pruebas: Objetivos del Proceso de Pruebas</vt:lpstr>
      <vt:lpstr>II – Pruebas a lo largo del ciclo de vida software 03 – Tipos de Pruebas: Objetivos del Proceso de Pruebas</vt:lpstr>
      <vt:lpstr>Formulario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Zuluaga Giraldo</dc:creator>
  <cp:lastModifiedBy>Julian Moreno Querubin</cp:lastModifiedBy>
  <cp:revision>305</cp:revision>
  <dcterms:created xsi:type="dcterms:W3CDTF">2013-08-28T15:51:12Z</dcterms:created>
  <dcterms:modified xsi:type="dcterms:W3CDTF">2021-01-27T13:13:12Z</dcterms:modified>
</cp:coreProperties>
</file>