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5919D3-47ED-4562-A054-E2A16E6FBBA2}" type="datetimeFigureOut">
              <a:rPr lang="es-CO" smtClean="0"/>
              <a:t>11/02/2021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52754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5919D3-47ED-4562-A054-E2A16E6FBBA2}" type="datetimeFigureOut">
              <a:rPr lang="es-CO" smtClean="0"/>
              <a:t>11/02/2021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175959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65919D3-47ED-4562-A054-E2A16E6FBBA2}" type="datetimeFigureOut">
              <a:rPr lang="es-CO" smtClean="0"/>
              <a:t>11/02/2021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1393243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65919D3-47ED-4562-A054-E2A16E6FBBA2}" type="datetimeFigureOut">
              <a:rPr lang="es-CO" smtClean="0"/>
              <a:t>11/02/2021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22158-3306-43AC-902A-A5DA079628A0}" type="slidenum">
              <a:rPr lang="es-CO" smtClean="0"/>
              <a:t>‹#›</a:t>
            </a:fld>
            <a:endParaRPr 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3272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5919D3-47ED-4562-A054-E2A16E6FBBA2}" type="datetimeFigureOut">
              <a:rPr lang="es-CO" smtClean="0"/>
              <a:t>11/02/2021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4287716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5919D3-47ED-4562-A054-E2A16E6FBBA2}" type="datetimeFigureOut">
              <a:rPr lang="es-CO" smtClean="0"/>
              <a:t>11/02/2021</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403582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5919D3-47ED-4562-A054-E2A16E6FBBA2}" type="datetimeFigureOut">
              <a:rPr lang="es-CO" smtClean="0"/>
              <a:t>11/02/2021</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3251736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5919D3-47ED-4562-A054-E2A16E6FBBA2}" type="datetimeFigureOut">
              <a:rPr lang="es-CO" smtClean="0"/>
              <a:t>11/02/2021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208656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5919D3-47ED-4562-A054-E2A16E6FBBA2}" type="datetimeFigureOut">
              <a:rPr lang="es-CO" smtClean="0"/>
              <a:t>11/02/2021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131523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65919D3-47ED-4562-A054-E2A16E6FBBA2}" type="datetimeFigureOut">
              <a:rPr lang="es-CO" smtClean="0"/>
              <a:t>11/02/2021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8182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5919D3-47ED-4562-A054-E2A16E6FBBA2}" type="datetimeFigureOut">
              <a:rPr lang="es-CO" smtClean="0"/>
              <a:t>11/02/2021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74004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5919D3-47ED-4562-A054-E2A16E6FBBA2}" type="datetimeFigureOut">
              <a:rPr lang="es-CO" smtClean="0"/>
              <a:t>11/02/2021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145397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5919D3-47ED-4562-A054-E2A16E6FBBA2}" type="datetimeFigureOut">
              <a:rPr lang="es-CO" smtClean="0"/>
              <a:t>11/02/2021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136809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65919D3-47ED-4562-A054-E2A16E6FBBA2}" type="datetimeFigureOut">
              <a:rPr lang="es-CO" smtClean="0"/>
              <a:t>11/02/2021</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311702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5919D3-47ED-4562-A054-E2A16E6FBBA2}" type="datetimeFigureOut">
              <a:rPr lang="es-CO" smtClean="0"/>
              <a:t>11/02/2021</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389934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65919D3-47ED-4562-A054-E2A16E6FBBA2}" type="datetimeFigureOut">
              <a:rPr lang="es-CO" smtClean="0"/>
              <a:t>11/02/2021</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329108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65919D3-47ED-4562-A054-E2A16E6FBBA2}" type="datetimeFigureOut">
              <a:rPr lang="es-CO" smtClean="0"/>
              <a:t>11/02/2021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1222158-3306-43AC-902A-A5DA079628A0}" type="slidenum">
              <a:rPr lang="es-CO" smtClean="0"/>
              <a:t>‹#›</a:t>
            </a:fld>
            <a:endParaRPr lang="es-CO"/>
          </a:p>
        </p:txBody>
      </p:sp>
    </p:spTree>
    <p:extLst>
      <p:ext uri="{BB962C8B-B14F-4D97-AF65-F5344CB8AC3E}">
        <p14:creationId xmlns:p14="http://schemas.microsoft.com/office/powerpoint/2010/main" val="343031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5919D3-47ED-4562-A054-E2A16E6FBBA2}" type="datetimeFigureOut">
              <a:rPr lang="es-CO" smtClean="0"/>
              <a:t>11/02/2021</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222158-3306-43AC-902A-A5DA079628A0}" type="slidenum">
              <a:rPr lang="es-CO" smtClean="0"/>
              <a:t>‹#›</a:t>
            </a:fld>
            <a:endParaRPr lang="es-CO"/>
          </a:p>
        </p:txBody>
      </p:sp>
    </p:spTree>
    <p:extLst>
      <p:ext uri="{BB962C8B-B14F-4D97-AF65-F5344CB8AC3E}">
        <p14:creationId xmlns:p14="http://schemas.microsoft.com/office/powerpoint/2010/main" val="2784706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gilealliance.org/glossary/user-story-template/" TargetMode="External"/><Relationship Id="rId2" Type="http://schemas.openxmlformats.org/officeDocument/2006/relationships/hyperlink" Target="https://martinfowler.com/bliki/GivenWhenThe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O" dirty="0" smtClean="0"/>
              <a:t>BDD (</a:t>
            </a:r>
            <a:r>
              <a:rPr lang="es-CO" b="1" i="1" dirty="0" err="1"/>
              <a:t>Behavior</a:t>
            </a:r>
            <a:r>
              <a:rPr lang="es-CO" b="1" i="1" dirty="0"/>
              <a:t> Driven </a:t>
            </a:r>
            <a:r>
              <a:rPr lang="es-CO" b="1" i="1" dirty="0" smtClean="0"/>
              <a:t>Development)</a:t>
            </a:r>
            <a:endParaRPr lang="es-CO" dirty="0"/>
          </a:p>
        </p:txBody>
      </p:sp>
      <p:sp>
        <p:nvSpPr>
          <p:cNvPr id="3" name="Subtitle 2"/>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3554002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Lenguaje</a:t>
            </a:r>
            <a:r>
              <a:rPr lang="en-US" b="1" dirty="0"/>
              <a:t> </a:t>
            </a:r>
            <a:r>
              <a:rPr lang="en-US" b="1" dirty="0" err="1"/>
              <a:t>común</a:t>
            </a:r>
            <a:r>
              <a:rPr lang="en-US" b="1" dirty="0"/>
              <a:t> para </a:t>
            </a:r>
            <a:r>
              <a:rPr lang="en-US" b="1" dirty="0" err="1"/>
              <a:t>negocio</a:t>
            </a:r>
            <a:r>
              <a:rPr lang="en-US" b="1" dirty="0"/>
              <a:t> y </a:t>
            </a:r>
            <a:r>
              <a:rPr lang="en-US" b="1" dirty="0" err="1"/>
              <a:t>técnicos</a:t>
            </a:r>
            <a:r>
              <a:rPr lang="en-US" b="1" dirty="0"/>
              <a:t>: Gherkin</a:t>
            </a:r>
            <a:r>
              <a:rPr lang="es-CO" b="1" dirty="0"/>
              <a:t/>
            </a:r>
            <a:br>
              <a:rPr lang="es-CO" b="1" dirty="0"/>
            </a:br>
            <a:endParaRPr lang="es-CO" dirty="0"/>
          </a:p>
        </p:txBody>
      </p:sp>
      <p:sp>
        <p:nvSpPr>
          <p:cNvPr id="3" name="Content Placeholder 2"/>
          <p:cNvSpPr>
            <a:spLocks noGrp="1"/>
          </p:cNvSpPr>
          <p:nvPr>
            <p:ph idx="1"/>
          </p:nvPr>
        </p:nvSpPr>
        <p:spPr/>
        <p:txBody>
          <a:bodyPr>
            <a:normAutofit/>
          </a:bodyPr>
          <a:lstStyle/>
          <a:p>
            <a:pPr fontAlgn="base">
              <a:lnSpc>
                <a:spcPct val="150000"/>
              </a:lnSpc>
            </a:pPr>
            <a:r>
              <a:rPr lang="es-CO" dirty="0"/>
              <a:t>Gherkin es un lenguaje común, que lo puede escribir alguien sin conocimientos en programación, pero que lo puede comprender también un programa, de forma tal de utilizarlo como especificación de pruebas.</a:t>
            </a:r>
          </a:p>
          <a:p>
            <a:pPr fontAlgn="base">
              <a:lnSpc>
                <a:spcPct val="150000"/>
              </a:lnSpc>
            </a:pPr>
            <a:r>
              <a:rPr lang="es-CO" dirty="0"/>
              <a:t>Típicamente, estas pruebas se van a guardar en archivos “.feature”, los cuales deberían estar versionados junto al código fuente del sistema que se está </a:t>
            </a:r>
            <a:r>
              <a:rPr lang="es-CO" dirty="0" smtClean="0"/>
              <a:t>probando</a:t>
            </a:r>
          </a:p>
          <a:p>
            <a:pPr fontAlgn="base">
              <a:lnSpc>
                <a:spcPct val="150000"/>
              </a:lnSpc>
            </a:pPr>
            <a:endParaRPr lang="es-CO" dirty="0"/>
          </a:p>
          <a:p>
            <a:pPr marL="0" indent="0">
              <a:buNone/>
            </a:pPr>
            <a:endParaRPr lang="es-CO" dirty="0"/>
          </a:p>
        </p:txBody>
      </p:sp>
      <p:pic>
        <p:nvPicPr>
          <p:cNvPr id="4" name="Picture 3"/>
          <p:cNvPicPr/>
          <p:nvPr/>
        </p:nvPicPr>
        <p:blipFill>
          <a:blip r:embed="rId2"/>
          <a:stretch>
            <a:fillRect/>
          </a:stretch>
        </p:blipFill>
        <p:spPr>
          <a:xfrm>
            <a:off x="5891348" y="5329646"/>
            <a:ext cx="3278778" cy="692332"/>
          </a:xfrm>
          <a:prstGeom prst="rect">
            <a:avLst/>
          </a:prstGeom>
        </p:spPr>
      </p:pic>
    </p:spTree>
    <p:extLst>
      <p:ext uri="{BB962C8B-B14F-4D97-AF65-F5344CB8AC3E}">
        <p14:creationId xmlns:p14="http://schemas.microsoft.com/office/powerpoint/2010/main" val="2644597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ENTONCES ….Que contiene un archivo .feature?</a:t>
            </a:r>
            <a:endParaRPr lang="es-CO"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37805" y="1825624"/>
            <a:ext cx="7184571" cy="4575176"/>
          </a:xfrm>
          <a:prstGeom prst="rect">
            <a:avLst/>
          </a:prstGeom>
        </p:spPr>
      </p:pic>
    </p:spTree>
    <p:extLst>
      <p:ext uri="{BB962C8B-B14F-4D97-AF65-F5344CB8AC3E}">
        <p14:creationId xmlns:p14="http://schemas.microsoft.com/office/powerpoint/2010/main" val="1813290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71"/>
            <a:ext cx="10515600" cy="5393192"/>
          </a:xfrm>
        </p:spPr>
        <p:txBody>
          <a:bodyPr>
            <a:normAutofit fontScale="85000" lnSpcReduction="10000"/>
          </a:bodyPr>
          <a:lstStyle/>
          <a:p>
            <a:pPr marL="0" indent="0" fontAlgn="base">
              <a:buNone/>
            </a:pPr>
            <a:r>
              <a:rPr lang="es-CO" dirty="0"/>
              <a:t>En estos archivos se especifica</a:t>
            </a:r>
            <a:r>
              <a:rPr lang="es-CO" dirty="0" smtClean="0"/>
              <a:t>:</a:t>
            </a:r>
          </a:p>
          <a:p>
            <a:pPr marL="0" indent="0" fontAlgn="base">
              <a:buNone/>
            </a:pPr>
            <a:endParaRPr lang="es-CO" dirty="0"/>
          </a:p>
          <a:p>
            <a:pPr lvl="0" fontAlgn="base"/>
            <a:r>
              <a:rPr lang="es-CO" b="1" dirty="0"/>
              <a:t>Feature o Característica</a:t>
            </a:r>
            <a:r>
              <a:rPr lang="es-CO" dirty="0"/>
              <a:t>: nombre de la funcionalidad que vamos a probar, el título de la prueba.</a:t>
            </a:r>
          </a:p>
          <a:p>
            <a:pPr lvl="0" fontAlgn="base"/>
            <a:r>
              <a:rPr lang="es-CO" b="1" dirty="0"/>
              <a:t>Scenario o Escenario</a:t>
            </a:r>
            <a:r>
              <a:rPr lang="es-CO" dirty="0"/>
              <a:t>: habrá uno por cada prueba que se quiera especificar para esta funcionalidad.</a:t>
            </a:r>
          </a:p>
          <a:p>
            <a:pPr lvl="0" fontAlgn="base"/>
            <a:r>
              <a:rPr lang="es-CO" b="1" dirty="0"/>
              <a:t>Given o Dado</a:t>
            </a:r>
            <a:r>
              <a:rPr lang="es-CO" dirty="0"/>
              <a:t>: acá se marca el contexto, las precondiciones que se deben de dar para realizar la acción en el When.</a:t>
            </a:r>
          </a:p>
          <a:p>
            <a:pPr lvl="0" fontAlgn="base"/>
            <a:r>
              <a:rPr lang="es-CO" b="1" dirty="0"/>
              <a:t>When o Cuando</a:t>
            </a:r>
            <a:r>
              <a:rPr lang="es-CO" dirty="0"/>
              <a:t>: se especifican las acciones que se van a ejecutar.</a:t>
            </a:r>
          </a:p>
          <a:p>
            <a:pPr lvl="0" fontAlgn="base"/>
            <a:r>
              <a:rPr lang="es-CO" b="1" dirty="0"/>
              <a:t>Then o Entonces</a:t>
            </a:r>
            <a:r>
              <a:rPr lang="es-CO" dirty="0"/>
              <a:t>: y acá se especifica el resultado esperado, las validaciones a realizar.</a:t>
            </a:r>
          </a:p>
          <a:p>
            <a:pPr fontAlgn="base"/>
            <a:endParaRPr lang="es-CO" dirty="0"/>
          </a:p>
          <a:p>
            <a:pPr marL="0" indent="0" fontAlgn="base">
              <a:buNone/>
            </a:pPr>
            <a:r>
              <a:rPr lang="es-CO" dirty="0"/>
              <a:t>Puede haber un feature por archivo y este contendrá distintos escenarios de prueba, ejemplo: </a:t>
            </a:r>
          </a:p>
          <a:p>
            <a:pPr marL="0" indent="0" fontAlgn="base">
              <a:buNone/>
            </a:pPr>
            <a:endParaRPr lang="es-CO" dirty="0"/>
          </a:p>
          <a:p>
            <a:pPr fontAlgn="base"/>
            <a:r>
              <a:rPr lang="es-CO" dirty="0" err="1" smtClean="0"/>
              <a:t>SeleccionarArticulo.feature</a:t>
            </a:r>
            <a:r>
              <a:rPr lang="es-CO" dirty="0" smtClean="0"/>
              <a:t>                  </a:t>
            </a:r>
            <a:endParaRPr lang="es-CO" dirty="0"/>
          </a:p>
          <a:p>
            <a:pPr fontAlgn="base"/>
            <a:r>
              <a:rPr lang="es-CO" dirty="0" err="1"/>
              <a:t>ComprarArticulo.feature</a:t>
            </a:r>
            <a:endParaRPr lang="es-CO" dirty="0"/>
          </a:p>
          <a:p>
            <a:pPr marL="0" indent="0">
              <a:buNone/>
            </a:pPr>
            <a:endParaRPr lang="es-CO" dirty="0"/>
          </a:p>
        </p:txBody>
      </p:sp>
      <p:pic>
        <p:nvPicPr>
          <p:cNvPr id="4" name="Picture 3"/>
          <p:cNvPicPr/>
          <p:nvPr/>
        </p:nvPicPr>
        <p:blipFill>
          <a:blip r:embed="rId2"/>
          <a:stretch>
            <a:fillRect/>
          </a:stretch>
        </p:blipFill>
        <p:spPr>
          <a:xfrm>
            <a:off x="5094513" y="4937760"/>
            <a:ext cx="2690949" cy="695869"/>
          </a:xfrm>
          <a:prstGeom prst="rect">
            <a:avLst/>
          </a:prstGeom>
        </p:spPr>
      </p:pic>
    </p:spTree>
    <p:extLst>
      <p:ext uri="{BB962C8B-B14F-4D97-AF65-F5344CB8AC3E}">
        <p14:creationId xmlns:p14="http://schemas.microsoft.com/office/powerpoint/2010/main" val="2785621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CO" dirty="0" smtClean="0"/>
              <a:t>En el feature vamos a indicar qué vamos a hacer ……donde indicamos cómo lo vamos a hacer ? </a:t>
            </a:r>
            <a:endParaRPr lang="es-CO"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r>
              <a:rPr lang="en-US" sz="3000" b="1" dirty="0" smtClean="0"/>
              <a:t>StepDefinitions</a:t>
            </a:r>
            <a:r>
              <a:rPr lang="en-US" dirty="0" smtClean="0"/>
              <a:t>:</a:t>
            </a:r>
          </a:p>
          <a:p>
            <a:pPr marL="0" indent="0">
              <a:buNone/>
            </a:pPr>
            <a:endParaRPr lang="en-US" dirty="0"/>
          </a:p>
          <a:p>
            <a:pPr lvl="0" fontAlgn="base"/>
            <a:r>
              <a:rPr lang="es-CO" dirty="0"/>
              <a:t>que son archivos en el lenguaje de programación usado, donde Cucumber va a poder asociar qué acciones ejecutar asociadas a cada paso de cada criterio de aceptación definido en las distintas </a:t>
            </a:r>
            <a:r>
              <a:rPr lang="es-CO" dirty="0" err="1"/>
              <a:t>features</a:t>
            </a:r>
            <a:r>
              <a:rPr lang="es-CO" dirty="0"/>
              <a:t>.</a:t>
            </a:r>
          </a:p>
          <a:p>
            <a:pPr fontAlgn="base"/>
            <a:endParaRPr lang="es-CO" dirty="0"/>
          </a:p>
          <a:p>
            <a:pPr fontAlgn="base"/>
            <a:r>
              <a:rPr lang="es-CO" dirty="0"/>
              <a:t>Lo que realizamos anteriormente en el Feature fue la especificación de los pasos de nuestros escenarios, describimos qué procesos va a seguir nuestro test, pero no definimos cómo queremos que se haga. Esta responsabilidad pasa a ser de la implementación de las sentencias Gherkin que escribimos en los escenarios (</a:t>
            </a:r>
            <a:r>
              <a:rPr lang="es-CO" dirty="0" err="1"/>
              <a:t>step</a:t>
            </a:r>
            <a:r>
              <a:rPr lang="es-CO" dirty="0"/>
              <a:t> </a:t>
            </a:r>
            <a:r>
              <a:rPr lang="es-CO" dirty="0" err="1"/>
              <a:t>definitions</a:t>
            </a:r>
            <a:r>
              <a:rPr lang="es-CO" dirty="0"/>
              <a:t>).</a:t>
            </a:r>
          </a:p>
          <a:p>
            <a:pPr marL="0" indent="0">
              <a:buNone/>
            </a:pPr>
            <a:endParaRPr lang="es-CO" dirty="0"/>
          </a:p>
        </p:txBody>
      </p:sp>
    </p:spTree>
    <p:extLst>
      <p:ext uri="{BB962C8B-B14F-4D97-AF65-F5344CB8AC3E}">
        <p14:creationId xmlns:p14="http://schemas.microsoft.com/office/powerpoint/2010/main" val="3544313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17966" y="888274"/>
            <a:ext cx="4768759" cy="5284720"/>
          </a:xfrm>
          <a:prstGeom prst="rect">
            <a:avLst/>
          </a:prstGeom>
        </p:spPr>
      </p:pic>
    </p:spTree>
    <p:extLst>
      <p:ext uri="{BB962C8B-B14F-4D97-AF65-F5344CB8AC3E}">
        <p14:creationId xmlns:p14="http://schemas.microsoft.com/office/powerpoint/2010/main" val="3891022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Un ejemplo de cómo se vería el Feature </a:t>
            </a:r>
            <a:br>
              <a:rPr lang="es-CO" dirty="0"/>
            </a:br>
            <a:endParaRPr lang="es-CO"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89612" y="1961198"/>
            <a:ext cx="7524206" cy="4465727"/>
          </a:xfrm>
          <a:prstGeom prst="rect">
            <a:avLst/>
          </a:prstGeom>
        </p:spPr>
      </p:pic>
    </p:spTree>
    <p:extLst>
      <p:ext uri="{BB962C8B-B14F-4D97-AF65-F5344CB8AC3E}">
        <p14:creationId xmlns:p14="http://schemas.microsoft.com/office/powerpoint/2010/main" val="297403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CO" dirty="0" smtClean="0"/>
              <a:t/>
            </a:r>
            <a:br>
              <a:rPr lang="es-CO" dirty="0" smtClean="0"/>
            </a:br>
            <a:r>
              <a:rPr lang="es-CO" dirty="0" smtClean="0"/>
              <a:t>Un </a:t>
            </a:r>
            <a:r>
              <a:rPr lang="es-CO" dirty="0"/>
              <a:t>ejemplo de cómo se vería el StepDefinitions para la imagen </a:t>
            </a:r>
            <a:r>
              <a:rPr lang="es-CO" dirty="0" smtClean="0"/>
              <a:t>anterior </a:t>
            </a:r>
            <a:r>
              <a:rPr lang="es-CO" dirty="0"/>
              <a:t/>
            </a:r>
            <a:br>
              <a:rPr lang="es-CO" dirty="0"/>
            </a:br>
            <a:endParaRPr lang="es-CO"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21131" y="2445180"/>
            <a:ext cx="6910251" cy="4000500"/>
          </a:xfrm>
          <a:prstGeom prst="rect">
            <a:avLst/>
          </a:prstGeom>
        </p:spPr>
      </p:pic>
    </p:spTree>
    <p:extLst>
      <p:ext uri="{BB962C8B-B14F-4D97-AF65-F5344CB8AC3E}">
        <p14:creationId xmlns:p14="http://schemas.microsoft.com/office/powerpoint/2010/main" val="184316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smtClean="0"/>
              <a:t>Ejecucion</a:t>
            </a:r>
            <a:r>
              <a:rPr lang="es-CO" dirty="0" smtClean="0"/>
              <a:t> de los Test </a:t>
            </a:r>
            <a:endParaRPr lang="es-CO" dirty="0"/>
          </a:p>
        </p:txBody>
      </p:sp>
      <p:sp>
        <p:nvSpPr>
          <p:cNvPr id="3" name="Content Placeholder 2"/>
          <p:cNvSpPr>
            <a:spLocks noGrp="1"/>
          </p:cNvSpPr>
          <p:nvPr>
            <p:ph idx="1"/>
          </p:nvPr>
        </p:nvSpPr>
        <p:spPr/>
        <p:txBody>
          <a:bodyPr/>
          <a:lstStyle/>
          <a:p>
            <a:pPr marL="0" indent="0">
              <a:lnSpc>
                <a:spcPct val="150000"/>
              </a:lnSpc>
              <a:buNone/>
            </a:pPr>
            <a:endParaRPr lang="es-CO" dirty="0" smtClean="0"/>
          </a:p>
          <a:p>
            <a:pPr marL="0" indent="0">
              <a:lnSpc>
                <a:spcPct val="150000"/>
              </a:lnSpc>
              <a:buNone/>
            </a:pPr>
            <a:r>
              <a:rPr lang="es-CO" dirty="0" smtClean="0"/>
              <a:t>Después </a:t>
            </a:r>
            <a:r>
              <a:rPr lang="es-CO" dirty="0"/>
              <a:t>de haber indicado los escenarios en el Feature y de haber implementado los pasos del Scenario en el StepDefinitions, vamos a ejecutar la prueba en una carpeta y clase especifica llamada Runner. </a:t>
            </a:r>
          </a:p>
          <a:p>
            <a:endParaRPr lang="es-CO" dirty="0"/>
          </a:p>
        </p:txBody>
      </p:sp>
    </p:spTree>
    <p:extLst>
      <p:ext uri="{BB962C8B-B14F-4D97-AF65-F5344CB8AC3E}">
        <p14:creationId xmlns:p14="http://schemas.microsoft.com/office/powerpoint/2010/main" val="362768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Runner</a:t>
            </a:r>
            <a:endParaRPr lang="es-CO"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22024" y="1410790"/>
            <a:ext cx="4617454" cy="4933202"/>
          </a:xfrm>
          <a:prstGeom prst="rect">
            <a:avLst/>
          </a:prstGeom>
        </p:spPr>
      </p:pic>
    </p:spTree>
    <p:extLst>
      <p:ext uri="{BB962C8B-B14F-4D97-AF65-F5344CB8AC3E}">
        <p14:creationId xmlns:p14="http://schemas.microsoft.com/office/powerpoint/2010/main" val="2954304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32856" y="1214846"/>
            <a:ext cx="8360229" cy="4772411"/>
          </a:xfrm>
          <a:prstGeom prst="rect">
            <a:avLst/>
          </a:prstGeom>
        </p:spPr>
      </p:pic>
    </p:spTree>
    <p:extLst>
      <p:ext uri="{BB962C8B-B14F-4D97-AF65-F5344CB8AC3E}">
        <p14:creationId xmlns:p14="http://schemas.microsoft.com/office/powerpoint/2010/main" val="2544613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BDD(</a:t>
            </a:r>
            <a:r>
              <a:rPr lang="es-CO" b="1" i="1" dirty="0" err="1"/>
              <a:t>Behavior</a:t>
            </a:r>
            <a:r>
              <a:rPr lang="es-CO" b="1" i="1" dirty="0"/>
              <a:t> Driven </a:t>
            </a:r>
            <a:r>
              <a:rPr lang="es-CO" b="1" i="1" dirty="0" smtClean="0"/>
              <a:t>Development)</a:t>
            </a:r>
            <a:endParaRPr lang="es-CO" dirty="0"/>
          </a:p>
        </p:txBody>
      </p:sp>
      <p:sp>
        <p:nvSpPr>
          <p:cNvPr id="3" name="Content Placeholder 2"/>
          <p:cNvSpPr>
            <a:spLocks noGrp="1"/>
          </p:cNvSpPr>
          <p:nvPr>
            <p:ph idx="1"/>
          </p:nvPr>
        </p:nvSpPr>
        <p:spPr/>
        <p:txBody>
          <a:bodyPr/>
          <a:lstStyle/>
          <a:p>
            <a:pPr marL="0" indent="0">
              <a:lnSpc>
                <a:spcPct val="150000"/>
              </a:lnSpc>
              <a:buNone/>
            </a:pPr>
            <a:r>
              <a:rPr lang="es-CO" dirty="0"/>
              <a:t>BDD refiere a</a:t>
            </a:r>
            <a:r>
              <a:rPr lang="es-CO" i="1" dirty="0"/>
              <a:t> </a:t>
            </a:r>
            <a:r>
              <a:rPr lang="es-CO" b="1" i="1" dirty="0" err="1"/>
              <a:t>Behavior</a:t>
            </a:r>
            <a:r>
              <a:rPr lang="es-CO" b="1" i="1" dirty="0"/>
              <a:t> Driven Development</a:t>
            </a:r>
            <a:r>
              <a:rPr lang="es-CO" dirty="0"/>
              <a:t>, o sea, desarrollo dirigido por comportamiento. Como bien lo indica su nombre, no se trata de una técnica de testing, sino que es una estrategia de desarrollo (así como TDD, que es</a:t>
            </a:r>
            <a:r>
              <a:rPr lang="es-CO" i="1" dirty="0"/>
              <a:t> </a:t>
            </a:r>
            <a:r>
              <a:rPr lang="es-CO" b="1" i="1" dirty="0"/>
              <a:t>Test Driven Development</a:t>
            </a:r>
            <a:r>
              <a:rPr lang="es-CO" dirty="0"/>
              <a:t>). Lo que plantea es definir un lenguaje común para el negocio y para los técnicos, y utilizar eso como parte inicial del desarrollo y el testing. </a:t>
            </a:r>
          </a:p>
        </p:txBody>
      </p:sp>
    </p:spTree>
    <p:extLst>
      <p:ext uri="{BB962C8B-B14F-4D97-AF65-F5344CB8AC3E}">
        <p14:creationId xmlns:p14="http://schemas.microsoft.com/office/powerpoint/2010/main" val="1155988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CO" dirty="0"/>
          </a:p>
        </p:txBody>
      </p:sp>
      <p:sp>
        <p:nvSpPr>
          <p:cNvPr id="3" name="Content Placeholder 2"/>
          <p:cNvSpPr>
            <a:spLocks noGrp="1"/>
          </p:cNvSpPr>
          <p:nvPr>
            <p:ph idx="1"/>
          </p:nvPr>
        </p:nvSpPr>
        <p:spPr/>
        <p:txBody>
          <a:bodyPr>
            <a:normAutofit/>
          </a:bodyPr>
          <a:lstStyle/>
          <a:p>
            <a:pPr marL="0" indent="0" algn="ctr">
              <a:buNone/>
            </a:pPr>
            <a:endParaRPr lang="es-CO" sz="8800" dirty="0" smtClean="0"/>
          </a:p>
          <a:p>
            <a:pPr marL="0" indent="0" algn="ctr">
              <a:buNone/>
            </a:pPr>
            <a:r>
              <a:rPr lang="es-CO" sz="8800" dirty="0" smtClean="0"/>
              <a:t>Gracias !!!! </a:t>
            </a:r>
            <a:endParaRPr lang="es-CO" sz="8800" dirty="0"/>
          </a:p>
        </p:txBody>
      </p:sp>
    </p:spTree>
    <p:extLst>
      <p:ext uri="{BB962C8B-B14F-4D97-AF65-F5344CB8AC3E}">
        <p14:creationId xmlns:p14="http://schemas.microsoft.com/office/powerpoint/2010/main" val="1147754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CO" b="1" dirty="0"/>
              <a:t>¿Qué debo tener en cuenta antes de implementar BDD?</a:t>
            </a:r>
            <a:br>
              <a:rPr lang="es-CO" b="1" dirty="0"/>
            </a:br>
            <a:r>
              <a:rPr lang="es-CO" b="1" dirty="0" smtClean="0"/>
              <a:t>	</a:t>
            </a:r>
            <a:endParaRPr lang="es-CO" dirty="0"/>
          </a:p>
        </p:txBody>
      </p:sp>
      <p:sp>
        <p:nvSpPr>
          <p:cNvPr id="3" name="Content Placeholder 2"/>
          <p:cNvSpPr>
            <a:spLocks noGrp="1"/>
          </p:cNvSpPr>
          <p:nvPr>
            <p:ph idx="1"/>
          </p:nvPr>
        </p:nvSpPr>
        <p:spPr/>
        <p:txBody>
          <a:bodyPr/>
          <a:lstStyle/>
          <a:p>
            <a:pPr lvl="0" fontAlgn="base"/>
            <a:r>
              <a:rPr lang="es-CO" dirty="0"/>
              <a:t>Cada requisito debe convertirse en historias de usuario, definiendo ejemplos concretos.</a:t>
            </a:r>
          </a:p>
          <a:p>
            <a:pPr lvl="0" fontAlgn="base"/>
            <a:r>
              <a:rPr lang="es-CO" dirty="0"/>
              <a:t>Cada ejemplo debe ser un escenario de un usuario en el sistema.</a:t>
            </a:r>
          </a:p>
          <a:p>
            <a:pPr lvl="0" fontAlgn="base"/>
            <a:r>
              <a:rPr lang="es-CO" dirty="0"/>
              <a:t>Ser consciente de la necesidad de definir "la especificación del comportamiento de un usuario" en lugar de "la prueba unitaria de una clase".</a:t>
            </a:r>
          </a:p>
          <a:p>
            <a:pPr lvl="0" fontAlgn="base"/>
            <a:r>
              <a:rPr lang="es-CO" dirty="0"/>
              <a:t>Comprender la fórmula </a:t>
            </a:r>
            <a:r>
              <a:rPr lang="es-CO" b="1" u="sng" dirty="0">
                <a:hlinkClick r:id="rId2"/>
              </a:rPr>
              <a:t>‘Given-When-Then’</a:t>
            </a:r>
            <a:r>
              <a:rPr lang="es-CO" dirty="0"/>
              <a:t> u otras como las historias de usuario </a:t>
            </a:r>
            <a:r>
              <a:rPr lang="es-CO" b="1" u="sng" dirty="0">
                <a:hlinkClick r:id="rId3"/>
              </a:rPr>
              <a:t>‘Role-Feature-</a:t>
            </a:r>
            <a:r>
              <a:rPr lang="es-CO" b="1" u="sng" dirty="0" err="1">
                <a:hlinkClick r:id="rId3"/>
              </a:rPr>
              <a:t>Reason</a:t>
            </a:r>
            <a:r>
              <a:rPr lang="es-CO" b="1" u="sng" dirty="0">
                <a:hlinkClick r:id="rId3"/>
              </a:rPr>
              <a:t>'</a:t>
            </a:r>
            <a:r>
              <a:rPr lang="es-CO" dirty="0"/>
              <a:t>.</a:t>
            </a:r>
          </a:p>
          <a:p>
            <a:endParaRPr lang="es-CO" dirty="0"/>
          </a:p>
        </p:txBody>
      </p:sp>
    </p:spTree>
    <p:extLst>
      <p:ext uri="{BB962C8B-B14F-4D97-AF65-F5344CB8AC3E}">
        <p14:creationId xmlns:p14="http://schemas.microsoft.com/office/powerpoint/2010/main" val="2616729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CO"/>
          </a:p>
        </p:txBody>
      </p:sp>
      <p:sp>
        <p:nvSpPr>
          <p:cNvPr id="3" name="Content Placeholder 2"/>
          <p:cNvSpPr>
            <a:spLocks noGrp="1"/>
          </p:cNvSpPr>
          <p:nvPr>
            <p:ph idx="1"/>
          </p:nvPr>
        </p:nvSpPr>
        <p:spPr/>
        <p:txBody>
          <a:bodyPr/>
          <a:lstStyle/>
          <a:p>
            <a:pPr marL="0" indent="0" fontAlgn="base">
              <a:buNone/>
            </a:pPr>
            <a:r>
              <a:rPr lang="es-CO" dirty="0"/>
              <a:t>Un ejemplo práctico sería</a:t>
            </a:r>
            <a:r>
              <a:rPr lang="es-CO" dirty="0" smtClean="0"/>
              <a:t>:</a:t>
            </a:r>
          </a:p>
          <a:p>
            <a:pPr fontAlgn="base"/>
            <a:endParaRPr lang="es-CO" dirty="0"/>
          </a:p>
          <a:p>
            <a:pPr lvl="0" fontAlgn="base"/>
            <a:r>
              <a:rPr lang="es-CO" b="1" dirty="0"/>
              <a:t>Given: </a:t>
            </a:r>
            <a:r>
              <a:rPr lang="es-CO" dirty="0"/>
              <a:t>Dado que el usuario no ha introducido ningún dato en el formulario</a:t>
            </a:r>
            <a:r>
              <a:rPr lang="es-CO" dirty="0" smtClean="0"/>
              <a:t>.</a:t>
            </a:r>
          </a:p>
          <a:p>
            <a:pPr marL="0" lvl="0" indent="0" fontAlgn="base">
              <a:buNone/>
            </a:pPr>
            <a:endParaRPr lang="es-CO" dirty="0"/>
          </a:p>
          <a:p>
            <a:pPr lvl="0" fontAlgn="base"/>
            <a:r>
              <a:rPr lang="es-CO" b="1" dirty="0"/>
              <a:t>When:</a:t>
            </a:r>
            <a:r>
              <a:rPr lang="es-CO" dirty="0"/>
              <a:t> Cuando hace clic en el botón Enviar</a:t>
            </a:r>
            <a:r>
              <a:rPr lang="es-CO" dirty="0" smtClean="0"/>
              <a:t>.</a:t>
            </a:r>
          </a:p>
          <a:p>
            <a:pPr marL="0" lvl="0" indent="0" fontAlgn="base">
              <a:buNone/>
            </a:pPr>
            <a:endParaRPr lang="es-CO" dirty="0"/>
          </a:p>
          <a:p>
            <a:r>
              <a:rPr lang="es-CO" b="1" dirty="0"/>
              <a:t>Then:</a:t>
            </a:r>
            <a:r>
              <a:rPr lang="es-CO" dirty="0"/>
              <a:t> Se deben mostrar los mensajes de validación apropiados</a:t>
            </a:r>
          </a:p>
        </p:txBody>
      </p:sp>
    </p:spTree>
    <p:extLst>
      <p:ext uri="{BB962C8B-B14F-4D97-AF65-F5344CB8AC3E}">
        <p14:creationId xmlns:p14="http://schemas.microsoft.com/office/powerpoint/2010/main" val="1691383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CO" b="1" dirty="0" smtClean="0"/>
              <a:t>Role-Feature-</a:t>
            </a:r>
            <a:r>
              <a:rPr lang="es-CO" b="1" dirty="0" err="1" smtClean="0"/>
              <a:t>Reason</a:t>
            </a:r>
            <a:r>
              <a:rPr lang="es-CO" b="1" dirty="0"/>
              <a:t>’ como lenguaje común con BDD</a:t>
            </a:r>
            <a:br>
              <a:rPr lang="es-CO" b="1" dirty="0"/>
            </a:br>
            <a:endParaRPr lang="es-CO" dirty="0"/>
          </a:p>
        </p:txBody>
      </p:sp>
      <p:sp>
        <p:nvSpPr>
          <p:cNvPr id="3" name="Content Placeholder 2"/>
          <p:cNvSpPr>
            <a:spLocks noGrp="1"/>
          </p:cNvSpPr>
          <p:nvPr>
            <p:ph idx="1"/>
          </p:nvPr>
        </p:nvSpPr>
        <p:spPr/>
        <p:txBody>
          <a:bodyPr>
            <a:normAutofit/>
          </a:bodyPr>
          <a:lstStyle/>
          <a:p>
            <a:pPr marL="0" indent="0" fontAlgn="base">
              <a:buNone/>
            </a:pPr>
            <a:r>
              <a:rPr lang="es-CO" dirty="0"/>
              <a:t>Este patrón también se utiliza en BDD para ayudar a la creación de historias de usuarios. Esta se define como</a:t>
            </a:r>
            <a:r>
              <a:rPr lang="es-CO" dirty="0" smtClean="0"/>
              <a:t>:</a:t>
            </a:r>
          </a:p>
          <a:p>
            <a:pPr marL="0" indent="0" fontAlgn="base">
              <a:buNone/>
            </a:pPr>
            <a:endParaRPr lang="es-CO" dirty="0"/>
          </a:p>
          <a:p>
            <a:pPr lvl="0" fontAlgn="base"/>
            <a:r>
              <a:rPr lang="es-CO" b="1" dirty="0"/>
              <a:t>As a ‘Como’: </a:t>
            </a:r>
            <a:r>
              <a:rPr lang="es-CO" dirty="0"/>
              <a:t>Se especifica el tipo de usuario.</a:t>
            </a:r>
          </a:p>
          <a:p>
            <a:pPr lvl="0" fontAlgn="base"/>
            <a:r>
              <a:rPr lang="es-CO" b="1" dirty="0"/>
              <a:t>I </a:t>
            </a:r>
            <a:r>
              <a:rPr lang="es-CO" b="1" dirty="0" err="1"/>
              <a:t>want</a:t>
            </a:r>
            <a:r>
              <a:rPr lang="es-CO" b="1" dirty="0"/>
              <a:t> ‘deseo’: </a:t>
            </a:r>
            <a:r>
              <a:rPr lang="es-CO" dirty="0"/>
              <a:t>Las necesidades que tiene.</a:t>
            </a:r>
          </a:p>
          <a:p>
            <a:pPr lvl="0" fontAlgn="base"/>
            <a:r>
              <a:rPr lang="es-CO" b="1" dirty="0"/>
              <a:t>So </a:t>
            </a:r>
            <a:r>
              <a:rPr lang="es-CO" b="1" dirty="0" err="1"/>
              <a:t>that</a:t>
            </a:r>
            <a:r>
              <a:rPr lang="es-CO" b="1" dirty="0"/>
              <a:t> ‘para que’: </a:t>
            </a:r>
            <a:r>
              <a:rPr lang="es-CO" dirty="0"/>
              <a:t>Las características para cumplir el objetivo</a:t>
            </a:r>
            <a:r>
              <a:rPr lang="es-CO" dirty="0" smtClean="0"/>
              <a:t>.</a:t>
            </a:r>
          </a:p>
          <a:p>
            <a:pPr lvl="0" fontAlgn="base"/>
            <a:endParaRPr lang="es-CO" dirty="0"/>
          </a:p>
          <a:p>
            <a:pPr fontAlgn="base"/>
            <a:r>
              <a:rPr lang="es-CO" dirty="0"/>
              <a:t>Un ejemplo práctico de historia de usuario sería: </a:t>
            </a:r>
          </a:p>
          <a:p>
            <a:pPr fontAlgn="base"/>
            <a:r>
              <a:rPr lang="es-CO" b="1" dirty="0"/>
              <a:t>Como</a:t>
            </a:r>
            <a:r>
              <a:rPr lang="es-CO" dirty="0"/>
              <a:t> cliente interesado, </a:t>
            </a:r>
            <a:r>
              <a:rPr lang="es-CO" b="1" dirty="0"/>
              <a:t>deseo</a:t>
            </a:r>
            <a:r>
              <a:rPr lang="es-CO" dirty="0"/>
              <a:t> ponerme en contacto mediante el formulario,</a:t>
            </a:r>
            <a:r>
              <a:rPr lang="es-CO" b="1" dirty="0"/>
              <a:t> para que</a:t>
            </a:r>
            <a:r>
              <a:rPr lang="es-CO" dirty="0"/>
              <a:t> atiendan mis necesidades.</a:t>
            </a:r>
          </a:p>
          <a:p>
            <a:endParaRPr lang="es-CO" dirty="0"/>
          </a:p>
        </p:txBody>
      </p:sp>
    </p:spTree>
    <p:extLst>
      <p:ext uri="{BB962C8B-B14F-4D97-AF65-F5344CB8AC3E}">
        <p14:creationId xmlns:p14="http://schemas.microsoft.com/office/powerpoint/2010/main" val="21797387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b="1" dirty="0"/>
              <a:t>BDD y TDD</a:t>
            </a:r>
            <a:br>
              <a:rPr lang="es-CO" b="1" dirty="0"/>
            </a:br>
            <a:endParaRPr lang="es-CO" dirty="0"/>
          </a:p>
        </p:txBody>
      </p:sp>
      <p:sp>
        <p:nvSpPr>
          <p:cNvPr id="3" name="Content Placeholder 2"/>
          <p:cNvSpPr>
            <a:spLocks noGrp="1"/>
          </p:cNvSpPr>
          <p:nvPr>
            <p:ph idx="1"/>
          </p:nvPr>
        </p:nvSpPr>
        <p:spPr/>
        <p:txBody>
          <a:bodyPr/>
          <a:lstStyle/>
          <a:p>
            <a:endParaRPr lang="es-CO" dirty="0" smtClean="0"/>
          </a:p>
          <a:p>
            <a:endParaRPr lang="es-CO" dirty="0"/>
          </a:p>
          <a:p>
            <a:pPr marL="0" indent="0">
              <a:lnSpc>
                <a:spcPct val="150000"/>
              </a:lnSpc>
              <a:buNone/>
            </a:pPr>
            <a:r>
              <a:rPr lang="es-CO" dirty="0" smtClean="0"/>
              <a:t>En </a:t>
            </a:r>
            <a:r>
              <a:rPr lang="es-CO" dirty="0"/>
              <a:t>TDD se enfoca a la prueba unitaria, en cambio en BDD se enfoca en la prueba de más alto nivel, la prueba funcional, la de aceptación, </a:t>
            </a:r>
            <a:r>
              <a:rPr lang="es-CO" b="1" dirty="0"/>
              <a:t>el foco está en cumplir con el negocio y no solo con el código.</a:t>
            </a:r>
            <a:endParaRPr lang="es-CO" dirty="0"/>
          </a:p>
          <a:p>
            <a:pPr>
              <a:lnSpc>
                <a:spcPct val="150000"/>
              </a:lnSpc>
            </a:pPr>
            <a:endParaRPr lang="es-CO" dirty="0"/>
          </a:p>
        </p:txBody>
      </p:sp>
    </p:spTree>
    <p:extLst>
      <p:ext uri="{BB962C8B-B14F-4D97-AF65-F5344CB8AC3E}">
        <p14:creationId xmlns:p14="http://schemas.microsoft.com/office/powerpoint/2010/main" val="191393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CO" b="1" dirty="0"/>
              <a:t>¿Qué es Cucumber?</a:t>
            </a:r>
            <a:br>
              <a:rPr lang="es-CO" b="1" dirty="0"/>
            </a:br>
            <a:endParaRPr lang="es-CO" dirty="0"/>
          </a:p>
        </p:txBody>
      </p:sp>
      <p:sp>
        <p:nvSpPr>
          <p:cNvPr id="3" name="Content Placeholder 2"/>
          <p:cNvSpPr>
            <a:spLocks noGrp="1"/>
          </p:cNvSpPr>
          <p:nvPr>
            <p:ph idx="1"/>
          </p:nvPr>
        </p:nvSpPr>
        <p:spPr/>
        <p:txBody>
          <a:bodyPr>
            <a:normAutofit/>
          </a:bodyPr>
          <a:lstStyle/>
          <a:p>
            <a:pPr algn="just">
              <a:lnSpc>
                <a:spcPct val="150000"/>
              </a:lnSpc>
            </a:pPr>
            <a:r>
              <a:rPr lang="es-CO" dirty="0"/>
              <a:t>Cucumber es una herramienta para </a:t>
            </a:r>
            <a:r>
              <a:rPr lang="es-CO" b="1" dirty="0"/>
              <a:t>implementar metodologías como el Behaviour Driven Development (BDD)</a:t>
            </a:r>
            <a:r>
              <a:rPr lang="es-CO" dirty="0"/>
              <a:t> o desarrollo basado en comportamiento, que permite ejecutar descripciones funcionales en texto plano como pruebas de software automatizadas, lo que nos permitirá elaborar pruebas unitarias a partir de criterios de aceptación, fácilmente entendibles por todos los intervinientes del proceso. </a:t>
            </a:r>
          </a:p>
          <a:p>
            <a:endParaRPr lang="es-CO" dirty="0"/>
          </a:p>
        </p:txBody>
      </p:sp>
    </p:spTree>
    <p:extLst>
      <p:ext uri="{BB962C8B-B14F-4D97-AF65-F5344CB8AC3E}">
        <p14:creationId xmlns:p14="http://schemas.microsoft.com/office/powerpoint/2010/main" val="1533900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CO"/>
          </a:p>
        </p:txBody>
      </p:sp>
      <p:sp>
        <p:nvSpPr>
          <p:cNvPr id="3" name="Content Placeholder 2"/>
          <p:cNvSpPr>
            <a:spLocks noGrp="1"/>
          </p:cNvSpPr>
          <p:nvPr>
            <p:ph idx="1"/>
          </p:nvPr>
        </p:nvSpPr>
        <p:spPr/>
        <p:txBody>
          <a:bodyPr/>
          <a:lstStyle/>
          <a:p>
            <a:pPr>
              <a:lnSpc>
                <a:spcPct val="150000"/>
              </a:lnSpc>
            </a:pPr>
            <a:r>
              <a:rPr lang="es-CO" dirty="0"/>
              <a:t>Estas descripciones funcionales se escriben en un lenguaje específico de dominio, legible por el área de negocio, denominado Gherkin, que soporta más de 60 idiomas. Gherkin sirve simultáneamente como documentación de apoyo al desarrollo y a las pruebas automatizadas.</a:t>
            </a:r>
          </a:p>
          <a:p>
            <a:endParaRPr lang="es-CO" dirty="0"/>
          </a:p>
        </p:txBody>
      </p:sp>
    </p:spTree>
    <p:extLst>
      <p:ext uri="{BB962C8B-B14F-4D97-AF65-F5344CB8AC3E}">
        <p14:creationId xmlns:p14="http://schemas.microsoft.com/office/powerpoint/2010/main" val="3119824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CO" dirty="0" smtClean="0"/>
              <a:t>Cucumber actúa como puente entre los siguientes equipos:</a:t>
            </a:r>
            <a:br>
              <a:rPr lang="es-CO" dirty="0" smtClean="0"/>
            </a:br>
            <a:r>
              <a:rPr lang="es-CO" dirty="0" smtClean="0"/>
              <a:t/>
            </a:r>
            <a:br>
              <a:rPr lang="es-CO" dirty="0" smtClean="0"/>
            </a:br>
            <a:r>
              <a:rPr lang="es-CO" dirty="0" smtClean="0"/>
              <a:t/>
            </a:r>
            <a:br>
              <a:rPr lang="es-CO" dirty="0" smtClean="0"/>
            </a:br>
            <a:endParaRPr lang="es-CO" dirty="0"/>
          </a:p>
        </p:txBody>
      </p:sp>
      <p:sp>
        <p:nvSpPr>
          <p:cNvPr id="3" name="Content Placeholder 2"/>
          <p:cNvSpPr>
            <a:spLocks noGrp="1"/>
          </p:cNvSpPr>
          <p:nvPr>
            <p:ph idx="1"/>
          </p:nvPr>
        </p:nvSpPr>
        <p:spPr/>
        <p:txBody>
          <a:bodyPr/>
          <a:lstStyle/>
          <a:p>
            <a:pPr lvl="0">
              <a:lnSpc>
                <a:spcPct val="150000"/>
              </a:lnSpc>
            </a:pPr>
            <a:r>
              <a:rPr lang="es-CO" dirty="0" smtClean="0"/>
              <a:t>Analistas </a:t>
            </a:r>
            <a:r>
              <a:rPr lang="es-CO" dirty="0"/>
              <a:t>de negocios e ingenieros de software</a:t>
            </a:r>
          </a:p>
          <a:p>
            <a:pPr lvl="0">
              <a:lnSpc>
                <a:spcPct val="150000"/>
              </a:lnSpc>
            </a:pPr>
            <a:r>
              <a:rPr lang="es-CO" dirty="0"/>
              <a:t>Probadores manuales y de automatización</a:t>
            </a:r>
          </a:p>
          <a:p>
            <a:pPr lvl="0">
              <a:lnSpc>
                <a:spcPct val="150000"/>
              </a:lnSpc>
            </a:pPr>
            <a:r>
              <a:rPr lang="es-CO" dirty="0" err="1"/>
              <a:t>Testers</a:t>
            </a:r>
            <a:r>
              <a:rPr lang="es-CO" dirty="0"/>
              <a:t> y desarrolladores manuales</a:t>
            </a:r>
          </a:p>
          <a:p>
            <a:pPr>
              <a:lnSpc>
                <a:spcPct val="150000"/>
              </a:lnSpc>
            </a:pPr>
            <a:endParaRPr lang="es-CO" dirty="0"/>
          </a:p>
        </p:txBody>
      </p:sp>
    </p:spTree>
    <p:extLst>
      <p:ext uri="{BB962C8B-B14F-4D97-AF65-F5344CB8AC3E}">
        <p14:creationId xmlns:p14="http://schemas.microsoft.com/office/powerpoint/2010/main" val="10391196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184</TotalTime>
  <Words>886</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BDD (Behavior Driven Development)</vt:lpstr>
      <vt:lpstr>BDD(Behavior Driven Development)</vt:lpstr>
      <vt:lpstr>¿Qué debo tener en cuenta antes de implementar BDD?  </vt:lpstr>
      <vt:lpstr>PowerPoint Presentation</vt:lpstr>
      <vt:lpstr>Role-Feature-Reason’ como lenguaje común con BDD </vt:lpstr>
      <vt:lpstr>BDD y TDD </vt:lpstr>
      <vt:lpstr>¿Qué es Cucumber? </vt:lpstr>
      <vt:lpstr>PowerPoint Presentation</vt:lpstr>
      <vt:lpstr>Cucumber actúa como puente entre los siguientes equipos:   </vt:lpstr>
      <vt:lpstr>Lenguaje común para negocio y técnicos: Gherkin </vt:lpstr>
      <vt:lpstr>ENTONCES ….Que contiene un archivo .feature?</vt:lpstr>
      <vt:lpstr>PowerPoint Presentation</vt:lpstr>
      <vt:lpstr>En el feature vamos a indicar qué vamos a hacer ……donde indicamos cómo lo vamos a hacer ? </vt:lpstr>
      <vt:lpstr>PowerPoint Presentation</vt:lpstr>
      <vt:lpstr>Un ejemplo de cómo se vería el Feature  </vt:lpstr>
      <vt:lpstr> Un ejemplo de cómo se vería el StepDefinitions para la imagen anterior  </vt:lpstr>
      <vt:lpstr>Ejecucion de los Test </vt:lpstr>
      <vt:lpstr>Runner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BDD (Behavior Driven Development)</dc:title>
  <dc:creator>Lina Franco Montes</dc:creator>
  <cp:lastModifiedBy>Lina Franco Montes</cp:lastModifiedBy>
  <cp:revision>4</cp:revision>
  <dcterms:created xsi:type="dcterms:W3CDTF">2021-02-11T11:34:24Z</dcterms:created>
  <dcterms:modified xsi:type="dcterms:W3CDTF">2021-02-11T14:39:23Z</dcterms:modified>
</cp:coreProperties>
</file>