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95" r:id="rId6"/>
    <p:sldId id="296" r:id="rId7"/>
    <p:sldId id="298" r:id="rId8"/>
    <p:sldId id="297" r:id="rId9"/>
    <p:sldId id="299" r:id="rId10"/>
    <p:sldId id="264" r:id="rId11"/>
    <p:sldId id="281" r:id="rId12"/>
    <p:sldId id="285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8" r:id="rId28"/>
    <p:sldId id="319" r:id="rId29"/>
    <p:sldId id="320" r:id="rId30"/>
    <p:sldId id="321" r:id="rId31"/>
  </p:sldIdLst>
  <p:sldSz cx="9144000" cy="5143500" type="screen16x9"/>
  <p:notesSz cx="6858000" cy="9144000"/>
  <p:embeddedFontLst>
    <p:embeddedFont>
      <p:font typeface="Chivo" panose="020B0604020202020204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Roboto Slab" panose="020B0604020202020204" charset="0"/>
      <p:regular r:id="rId38"/>
      <p:bold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75628B-64A0-4E88-85E1-56C5DA02DB30}">
          <p14:sldIdLst>
            <p14:sldId id="256"/>
            <p14:sldId id="259"/>
            <p14:sldId id="260"/>
            <p14:sldId id="261"/>
            <p14:sldId id="295"/>
            <p14:sldId id="296"/>
            <p14:sldId id="298"/>
            <p14:sldId id="297"/>
            <p14:sldId id="299"/>
            <p14:sldId id="264"/>
            <p14:sldId id="281"/>
            <p14:sldId id="285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Sección sin título" id="{0279CA16-5FEC-4BDA-81A1-EC1C3280D4B2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3C9FA-EBAD-4885-90D2-0F3138BC2D0D}">
  <a:tblStyle styleId="{2EE3C9FA-EBAD-4885-90D2-0F3138BC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DB0D9-0BB1-4054-9C9A-B231B8B04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39149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0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6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76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ad37fb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ad37fb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24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480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ad37fb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ad37fb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8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0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81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64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63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ad37fb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ad37fb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2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ad37fb25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ad37fb25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4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65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9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0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Seguridad y Salud en el Trabajo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Deber de Seguridad</a:t>
            </a:r>
            <a:br>
              <a:rPr lang="en" dirty="0" smtClean="0"/>
            </a:br>
            <a:r>
              <a:rPr lang="en" dirty="0" smtClean="0"/>
              <a:t>Marco normativo</a:t>
            </a:r>
            <a:endParaRPr dirty="0"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457200" y="2239314"/>
            <a:ext cx="174147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Ley 5.032</a:t>
            </a:r>
            <a:endParaRPr b="1" dirty="0"/>
          </a:p>
          <a:p>
            <a:pPr marL="0" lvl="0" indent="0">
              <a:buNone/>
            </a:pPr>
            <a:r>
              <a:rPr lang="es-UY" dirty="0" smtClean="0"/>
              <a:t>Obligación </a:t>
            </a:r>
            <a:r>
              <a:rPr lang="es-UY" dirty="0"/>
              <a:t>del empleador a tomar medidas de resguardo a efectos de evitar los accidentes</a:t>
            </a:r>
          </a:p>
        </p:txBody>
      </p:sp>
      <p:sp>
        <p:nvSpPr>
          <p:cNvPr id="210" name="Google Shape;210;p21"/>
          <p:cNvSpPr txBox="1">
            <a:spLocks noGrp="1"/>
          </p:cNvSpPr>
          <p:nvPr>
            <p:ph type="body" idx="2"/>
          </p:nvPr>
        </p:nvSpPr>
        <p:spPr>
          <a:xfrm>
            <a:off x="2365514" y="2249588"/>
            <a:ext cx="1867389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Ley 16.074</a:t>
            </a:r>
            <a:endParaRPr b="1" dirty="0"/>
          </a:p>
          <a:p>
            <a:pPr marL="0" lvl="0" indent="0">
              <a:buNone/>
            </a:pPr>
            <a:r>
              <a:rPr lang="es-UY" dirty="0" smtClean="0"/>
              <a:t>Obligación </a:t>
            </a:r>
            <a:r>
              <a:rPr lang="es-UY" dirty="0"/>
              <a:t>del empleador que se concreta en el cumplimiento de normas de seguridad y prevención</a:t>
            </a:r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3"/>
          </p:nvPr>
        </p:nvSpPr>
        <p:spPr>
          <a:xfrm>
            <a:off x="4399747" y="2239314"/>
            <a:ext cx="1767252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UY" b="1" dirty="0"/>
              <a:t>CIT Nº 155, art. </a:t>
            </a:r>
            <a:r>
              <a:rPr lang="es-UY" b="1" dirty="0" smtClean="0"/>
              <a:t>16</a:t>
            </a:r>
          </a:p>
          <a:p>
            <a:pPr marL="0" lvl="0" indent="0">
              <a:buNone/>
            </a:pPr>
            <a:r>
              <a:rPr lang="es-UY" dirty="0" smtClean="0"/>
              <a:t>Establece </a:t>
            </a:r>
            <a:r>
              <a:rPr lang="es-UY" dirty="0"/>
              <a:t>que los ámbitos de riesgo estén bajo el control del </a:t>
            </a:r>
            <a:r>
              <a:rPr lang="es-UY" dirty="0" smtClean="0"/>
              <a:t>empleador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2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11;p21"/>
          <p:cNvSpPr txBox="1">
            <a:spLocks/>
          </p:cNvSpPr>
          <p:nvPr/>
        </p:nvSpPr>
        <p:spPr>
          <a:xfrm>
            <a:off x="6544592" y="2239314"/>
            <a:ext cx="2034233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hivo"/>
              <a:buChar char="▰"/>
              <a:defRPr sz="16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>
              <a:buNone/>
            </a:pPr>
            <a:r>
              <a:rPr lang="pt-BR" b="1" dirty="0"/>
              <a:t>Decreto Nº 291/007, art. </a:t>
            </a:r>
            <a:r>
              <a:rPr lang="pt-BR" b="1" dirty="0" smtClean="0"/>
              <a:t>2</a:t>
            </a:r>
            <a:endParaRPr lang="pt-BR" b="1" dirty="0"/>
          </a:p>
          <a:p>
            <a:pPr marL="0" indent="0">
              <a:buNone/>
            </a:pPr>
            <a:r>
              <a:rPr lang="es-UY" dirty="0"/>
              <a:t>Los empleadores deberán garantizar la seguridad y salud de los </a:t>
            </a:r>
            <a:r>
              <a:rPr lang="es-UY" dirty="0" smtClean="0"/>
              <a:t>trabajadores</a:t>
            </a:r>
            <a:endParaRPr lang="es-UY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 smtClean="0"/>
              <a:t>Normativa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dirty="0" smtClean="0"/>
              <a:t>En materia de Seguridad y Salud en el Trabajo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Normativa</a:t>
            </a:r>
            <a:endParaRPr dirty="0"/>
          </a:p>
        </p:txBody>
      </p:sp>
      <p:sp>
        <p:nvSpPr>
          <p:cNvPr id="501" name="Google Shape;501;p42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02" name="Google Shape;502;p42"/>
          <p:cNvSpPr/>
          <p:nvPr/>
        </p:nvSpPr>
        <p:spPr>
          <a:xfrm>
            <a:off x="429525" y="1418975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 b="1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PREVENTIVA</a:t>
            </a:r>
            <a:endParaRPr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Normativa referida a la prevención de riesgos: Constitución, CIT, normativa general y normativa específica (decretos sectoriales)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3" name="Google Shape;503;p42"/>
          <p:cNvSpPr/>
          <p:nvPr/>
        </p:nvSpPr>
        <p:spPr>
          <a:xfrm>
            <a:off x="4664182" y="1418975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b="1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GESTION Y PARTICIPACIÓN DE LOS TRABAJADORES</a:t>
            </a:r>
            <a:endParaRPr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Normativa que promueve la participación de los trabajadores en todos los temas relacionados a la SST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4" name="Google Shape;504;p42"/>
          <p:cNvSpPr/>
          <p:nvPr/>
        </p:nvSpPr>
        <p:spPr>
          <a:xfrm>
            <a:off x="429525" y="3119009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Normativa sancionatoria tanto a nivel administrativo (IGTSS) como penal (Responsabilidad Penal Empresarial)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SANCIONATORIA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4664182" y="3119009"/>
            <a:ext cx="4066500" cy="153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Normativa relacionada a la reparación del trabajador o sus causahabientes ante un accidente de trabajo o enfermedad profesional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REPARADORA</a:t>
            </a:r>
            <a:endParaRPr dirty="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3328665" y="1781496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 rot="5400000">
            <a:off x="3497157" y="1781496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 rot="10800000">
            <a:off x="3497157" y="1951312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 rot="-5400000">
            <a:off x="3328665" y="1951312"/>
            <a:ext cx="2336700" cy="2336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3866637" y="2268922"/>
            <a:ext cx="318242" cy="4364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UY" b="1" dirty="0">
                <a:solidFill>
                  <a:schemeClr val="lt1"/>
                </a:solidFill>
                <a:latin typeface="Roboto Slab"/>
              </a:rPr>
              <a:t>P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865505" y="2276385"/>
            <a:ext cx="394864" cy="424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UY" b="1" dirty="0">
                <a:solidFill>
                  <a:schemeClr val="lt1"/>
                </a:solidFill>
                <a:latin typeface="Roboto Slab"/>
              </a:rPr>
              <a:t>G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833201" y="3338512"/>
            <a:ext cx="385115" cy="4364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UY" b="1" dirty="0">
                <a:solidFill>
                  <a:schemeClr val="lt1"/>
                </a:solidFill>
                <a:latin typeface="Roboto Slab"/>
              </a:rPr>
              <a:t>S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4958948" y="3345975"/>
            <a:ext cx="378547" cy="424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UY" b="1" i="0" dirty="0" smtClean="0">
                <a:ln>
                  <a:noFill/>
                </a:ln>
                <a:solidFill>
                  <a:schemeClr val="lt1"/>
                </a:solidFill>
                <a:latin typeface="Roboto Slab"/>
              </a:rPr>
              <a:t>R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1628452" y="1909300"/>
            <a:ext cx="3395611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 smtClean="0"/>
              <a:t>Constitución</a:t>
            </a:r>
            <a:endParaRPr b="1" dirty="0"/>
          </a:p>
          <a:p>
            <a:pPr marL="0" lvl="0" indent="0">
              <a:buNone/>
            </a:pPr>
            <a:r>
              <a:rPr lang="es-UY" dirty="0"/>
              <a:t>La seguridad y salud en el trabajo constituyen un derecho constitucionalmente </a:t>
            </a:r>
            <a:r>
              <a:rPr lang="es-UY" dirty="0" smtClean="0"/>
              <a:t>protegido</a:t>
            </a:r>
            <a:r>
              <a:rPr lang="en" dirty="0" smtClean="0"/>
              <a:t>.</a:t>
            </a:r>
          </a:p>
          <a:p>
            <a:pPr marL="0" lvl="0" indent="0">
              <a:buNone/>
            </a:pPr>
            <a:r>
              <a:rPr lang="fr-FR" dirty="0"/>
              <a:t>Arts. 7, 44 </a:t>
            </a:r>
            <a:r>
              <a:rPr lang="fr-FR" dirty="0" err="1"/>
              <a:t>inc.</a:t>
            </a:r>
            <a:r>
              <a:rPr lang="fr-FR" dirty="0"/>
              <a:t> 1, 53, 54 y </a:t>
            </a:r>
            <a:r>
              <a:rPr lang="fr-FR" dirty="0" smtClean="0"/>
              <a:t>332</a:t>
            </a:r>
            <a:endParaRPr lang="fr-FR" dirty="0"/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Normativa preventiva</a:t>
            </a:r>
            <a:endParaRPr dirty="0"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2"/>
          </p:nvPr>
        </p:nvSpPr>
        <p:spPr>
          <a:xfrm>
            <a:off x="5402107" y="1909300"/>
            <a:ext cx="3279556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Normas internacionales</a:t>
            </a:r>
            <a:endParaRPr b="1" dirty="0"/>
          </a:p>
          <a:p>
            <a:pPr marL="0" lvl="0" indent="0">
              <a:buNone/>
            </a:pPr>
            <a:r>
              <a:rPr lang="es-UY" dirty="0"/>
              <a:t>Declaración Socio Laboral del Mercosur (2015) arts. 25 y </a:t>
            </a:r>
            <a:r>
              <a:rPr lang="es-UY" dirty="0" smtClean="0"/>
              <a:t>26.</a:t>
            </a:r>
          </a:p>
          <a:p>
            <a:pPr marL="0" indent="0">
              <a:buNone/>
            </a:pPr>
            <a:r>
              <a:rPr lang="es-UY" dirty="0"/>
              <a:t>Convenios Internacionales del Trabajo de la OIT en materia de SST ratificados por nuestro </a:t>
            </a:r>
            <a:r>
              <a:rPr lang="es-UY" dirty="0" smtClean="0"/>
              <a:t>país</a:t>
            </a:r>
            <a:r>
              <a:rPr lang="es-UY" dirty="0"/>
              <a:t>.</a:t>
            </a:r>
            <a:endParaRPr lang="es-UY"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89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1628451" y="1909300"/>
            <a:ext cx="7217597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 smtClean="0"/>
              <a:t>Normas nacionales de carácter general</a:t>
            </a:r>
            <a:endParaRPr b="1" dirty="0"/>
          </a:p>
          <a:p>
            <a:pPr marL="0" lvl="0" indent="0">
              <a:buNone/>
            </a:pPr>
            <a:r>
              <a:rPr lang="es-CL" altLang="es-ES" dirty="0"/>
              <a:t>En Uruguay no existe una ley que establezca el marco general en el que deben desarrollarse las distintas acciones preventivas, reparatorias y </a:t>
            </a:r>
            <a:r>
              <a:rPr lang="es-CL" altLang="es-ES" dirty="0" smtClean="0"/>
              <a:t>sancionatorias.</a:t>
            </a:r>
          </a:p>
          <a:p>
            <a:pPr marL="0" lvl="0" indent="0">
              <a:buNone/>
            </a:pPr>
            <a:r>
              <a:rPr lang="es-UY" dirty="0"/>
              <a:t>La única norma con alcance general a todas las actividades es la Ley Nº </a:t>
            </a:r>
            <a:r>
              <a:rPr lang="es-UY" dirty="0" smtClean="0"/>
              <a:t>5.032:</a:t>
            </a:r>
          </a:p>
          <a:p>
            <a:pPr marL="742950" lvl="1" indent="-285750"/>
            <a:r>
              <a:rPr lang="es-UY" dirty="0" smtClean="0"/>
              <a:t>De </a:t>
            </a:r>
            <a:r>
              <a:rPr lang="es-UY" dirty="0"/>
              <a:t>esta norma se desprende el deber genérico del empleador de prevención de los riesgos laborales, de acuerdo a las medidas indicadas por la </a:t>
            </a:r>
            <a:r>
              <a:rPr lang="es-UY" dirty="0" smtClean="0"/>
              <a:t>reglamentación.</a:t>
            </a:r>
            <a:endParaRPr lang="es-UY" dirty="0"/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Normativa preventiva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40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1628451" y="1744916"/>
            <a:ext cx="7217597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 smtClean="0"/>
              <a:t>Normas nacionales sectoriales:</a:t>
            </a:r>
          </a:p>
          <a:p>
            <a:pPr marL="285750" indent="-285750"/>
            <a:r>
              <a:rPr lang="es-CL" sz="1400" dirty="0" smtClean="0"/>
              <a:t>Industria, comercio y servicios- Decreto 406/988</a:t>
            </a:r>
          </a:p>
          <a:p>
            <a:pPr marL="285750" indent="-285750"/>
            <a:r>
              <a:rPr lang="es-CL" sz="1400" dirty="0" smtClean="0"/>
              <a:t>Industria Naval- Decreto 499/007</a:t>
            </a:r>
          </a:p>
          <a:p>
            <a:pPr marL="285750" indent="-285750"/>
            <a:r>
              <a:rPr lang="es-CL" sz="1400" dirty="0" smtClean="0"/>
              <a:t>Industria de la Construcción- Decreto 125/014</a:t>
            </a:r>
          </a:p>
          <a:p>
            <a:pPr marL="285750" indent="-285750"/>
            <a:r>
              <a:rPr lang="es-CL" sz="1400" dirty="0" smtClean="0"/>
              <a:t>Ámbito Rural- Decreto 321/009</a:t>
            </a:r>
          </a:p>
          <a:p>
            <a:pPr marL="285750" indent="-285750"/>
            <a:r>
              <a:rPr lang="es-UY" sz="1400" dirty="0" smtClean="0"/>
              <a:t>Ámbito Forestal- Decreto 372/999</a:t>
            </a:r>
          </a:p>
          <a:p>
            <a:pPr marL="285750" indent="-285750"/>
            <a:r>
              <a:rPr lang="es-UY" sz="1400" dirty="0" smtClean="0"/>
              <a:t>Motos o birrodados- Decreto 119/017</a:t>
            </a:r>
          </a:p>
          <a:p>
            <a:pPr marL="285750" indent="-285750"/>
            <a:r>
              <a:rPr lang="es-UY" sz="1400" dirty="0" smtClean="0"/>
              <a:t>Centros telefónicos de consultas, procesamiento de datos, atención telefónica y telecentros- Decreto 147/012 y 143/017</a:t>
            </a:r>
          </a:p>
          <a:p>
            <a:pPr marL="285750" indent="-285750"/>
            <a:r>
              <a:rPr lang="es-UY" sz="1400" dirty="0" smtClean="0"/>
              <a:t>Trabajo portuario- Decreto 394/018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Normativa preventiva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1628451" y="1744916"/>
            <a:ext cx="7217597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UY" b="1" dirty="0" smtClean="0"/>
              <a:t>Normas nacionales para determinados riesgos:</a:t>
            </a:r>
          </a:p>
          <a:p>
            <a:pPr marL="285750" indent="-285750"/>
            <a:r>
              <a:rPr lang="es-CL" sz="1600" dirty="0" smtClean="0"/>
              <a:t>Riesgos físicos</a:t>
            </a:r>
          </a:p>
          <a:p>
            <a:pPr marL="285750" indent="-285750"/>
            <a:r>
              <a:rPr lang="es-CL" sz="1600" dirty="0" smtClean="0"/>
              <a:t>Riesgos químicos</a:t>
            </a:r>
          </a:p>
          <a:p>
            <a:pPr marL="285750" indent="-285750"/>
            <a:r>
              <a:rPr lang="es-CL" sz="1600" dirty="0" smtClean="0"/>
              <a:t>Riesgos biológicos</a:t>
            </a:r>
          </a:p>
          <a:p>
            <a:pPr marL="285750" indent="-285750"/>
            <a:r>
              <a:rPr lang="es-CL" sz="1600" dirty="0" smtClean="0"/>
              <a:t>Riesgos ergonómicos</a:t>
            </a:r>
          </a:p>
          <a:p>
            <a:pPr marL="285750" indent="-285750"/>
            <a:r>
              <a:rPr lang="es-UY" sz="1600" dirty="0" smtClean="0"/>
              <a:t>Riesgos psicosociales:</a:t>
            </a:r>
          </a:p>
          <a:p>
            <a:pPr marL="742950" lvl="1" indent="-285750"/>
            <a:r>
              <a:rPr lang="es-UY" sz="1600" dirty="0" smtClean="0"/>
              <a:t>Acoso</a:t>
            </a:r>
          </a:p>
          <a:p>
            <a:pPr marL="742950" lvl="1" indent="-285750"/>
            <a:r>
              <a:rPr lang="es-UY" sz="1600" dirty="0" smtClean="0"/>
              <a:t>Alcohol y drogas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Normativa preventiva</a:t>
            </a:r>
            <a:endParaRPr dirty="0"/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1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Gestión y participación de los trabajadores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57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Participación de los trabajadores</a:t>
            </a:r>
            <a:endParaRPr lang="es-U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655877" y="1611356"/>
            <a:ext cx="5789479" cy="2764800"/>
          </a:xfrm>
        </p:spPr>
        <p:txBody>
          <a:bodyPr/>
          <a:lstStyle/>
          <a:p>
            <a:r>
              <a:rPr lang="es-UY" sz="1800" dirty="0"/>
              <a:t>Un sistema solo es eficaz cuando se asignan responsabilidades definidas a todas las partes </a:t>
            </a:r>
            <a:r>
              <a:rPr lang="es-UY" sz="1800" dirty="0" smtClean="0"/>
              <a:t>interesadas</a:t>
            </a:r>
          </a:p>
          <a:p>
            <a:r>
              <a:rPr lang="es-UY" sz="1800" dirty="0"/>
              <a:t>Se promueve la plena participación de los </a:t>
            </a:r>
            <a:r>
              <a:rPr lang="es-UY" sz="1800" dirty="0" smtClean="0"/>
              <a:t>trabajadores</a:t>
            </a:r>
          </a:p>
          <a:p>
            <a:r>
              <a:rPr lang="es-UY" sz="1800" dirty="0"/>
              <a:t>En nuestro país existe diálogo social en materia de SST a través de</a:t>
            </a:r>
            <a:r>
              <a:rPr lang="es-UY" sz="1800" dirty="0" smtClean="0"/>
              <a:t>:</a:t>
            </a:r>
          </a:p>
          <a:p>
            <a:pPr lvl="1"/>
            <a:r>
              <a:rPr lang="es-UY" sz="1800" dirty="0" smtClean="0"/>
              <a:t>CONASSAT</a:t>
            </a:r>
          </a:p>
          <a:p>
            <a:pPr lvl="1"/>
            <a:r>
              <a:rPr lang="es-UY" sz="1800" dirty="0" smtClean="0"/>
              <a:t>Comisiones tripartitas sectoriales</a:t>
            </a:r>
          </a:p>
          <a:p>
            <a:pPr lvl="1"/>
            <a:r>
              <a:rPr lang="es-UY" sz="1800" dirty="0" smtClean="0"/>
              <a:t>Ámbitos de participación a nivel de empresa</a:t>
            </a:r>
            <a:endParaRPr lang="es-UY" sz="1800" dirty="0"/>
          </a:p>
        </p:txBody>
      </p:sp>
    </p:spTree>
    <p:extLst>
      <p:ext uri="{BB962C8B-B14F-4D97-AF65-F5344CB8AC3E}">
        <p14:creationId xmlns:p14="http://schemas.microsoft.com/office/powerpoint/2010/main" val="217903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CONASSAT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27796" y="1570258"/>
            <a:ext cx="5994964" cy="2764800"/>
          </a:xfrm>
        </p:spPr>
        <p:txBody>
          <a:bodyPr/>
          <a:lstStyle/>
          <a:p>
            <a:r>
              <a:rPr lang="es-UY" sz="1800" dirty="0" smtClean="0"/>
              <a:t>Consejo Nacional de Seguridad y Salud en el Trabajo</a:t>
            </a:r>
          </a:p>
          <a:p>
            <a:r>
              <a:rPr lang="es-UY" sz="1800" dirty="0"/>
              <a:t>Decreto Nº 83/996</a:t>
            </a:r>
          </a:p>
          <a:p>
            <a:r>
              <a:rPr lang="es-UY" sz="1800" dirty="0" smtClean="0"/>
              <a:t>Miembros:</a:t>
            </a:r>
          </a:p>
          <a:p>
            <a:pPr lvl="1"/>
            <a:r>
              <a:rPr lang="es-UY" sz="1800" dirty="0"/>
              <a:t> </a:t>
            </a:r>
            <a:r>
              <a:rPr lang="es-UY" sz="1800" dirty="0" smtClean="0"/>
              <a:t>MTSS, MSP, BPS, BSE, dos </a:t>
            </a:r>
            <a:r>
              <a:rPr lang="es-UY" sz="1800" dirty="0"/>
              <a:t>representantes </a:t>
            </a:r>
            <a:r>
              <a:rPr lang="es-UY" sz="1800" dirty="0" smtClean="0"/>
              <a:t>empresariales, dos </a:t>
            </a:r>
            <a:r>
              <a:rPr lang="es-UY" sz="1800" dirty="0"/>
              <a:t>representantes de los trabajadores</a:t>
            </a:r>
          </a:p>
          <a:p>
            <a:r>
              <a:rPr lang="es-UY" sz="1800" dirty="0" smtClean="0"/>
              <a:t>Cometidos (</a:t>
            </a:r>
            <a:r>
              <a:rPr lang="es-UY" sz="1800" dirty="0"/>
              <a:t>entre otros</a:t>
            </a:r>
            <a:r>
              <a:rPr lang="es-UY" sz="1800" dirty="0" smtClean="0"/>
              <a:t>): Promover </a:t>
            </a:r>
            <a:r>
              <a:rPr lang="es-UY" sz="1800" dirty="0"/>
              <a:t>el desarrollo legislativo sobre prevención de riesgos y mejora de las condiciones de </a:t>
            </a:r>
            <a:r>
              <a:rPr lang="es-UY" sz="1800" dirty="0" smtClean="0"/>
              <a:t>trabajo</a:t>
            </a:r>
            <a:endParaRPr lang="es-UY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19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8184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Conceptos básicos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Comisiones tripartitas sectoriales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44558" y="1662720"/>
            <a:ext cx="5876817" cy="1275689"/>
          </a:xfrm>
        </p:spPr>
        <p:txBody>
          <a:bodyPr/>
          <a:lstStyle/>
          <a:p>
            <a:r>
              <a:rPr lang="es-UY" sz="1800" dirty="0"/>
              <a:t>Funciones de vigilancia y control</a:t>
            </a:r>
          </a:p>
          <a:p>
            <a:r>
              <a:rPr lang="es-UY" sz="1800" dirty="0"/>
              <a:t>Órgano de alzada a nivel sectorial</a:t>
            </a:r>
          </a:p>
          <a:p>
            <a:r>
              <a:rPr lang="es-UY" sz="1800" dirty="0"/>
              <a:t>Actualmente existen las </a:t>
            </a:r>
            <a:r>
              <a:rPr lang="es-UY" sz="1800" dirty="0" smtClean="0"/>
              <a:t>siguientes: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20</a:t>
            </a:fld>
            <a:endParaRPr lang="es-UY"/>
          </a:p>
        </p:txBody>
      </p:sp>
      <p:sp>
        <p:nvSpPr>
          <p:cNvPr id="5" name="CuadroTexto 4"/>
          <p:cNvSpPr txBox="1"/>
          <p:nvPr/>
        </p:nvSpPr>
        <p:spPr>
          <a:xfrm>
            <a:off x="2445244" y="2949430"/>
            <a:ext cx="245552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Industria de la construcción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Industria química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Industria metalúrgica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Industria láctea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Salud privada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Molinos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Supermercados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Transporte de carga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Medicamentos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Textil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116531" y="2958959"/>
            <a:ext cx="2568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Peajes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Rural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ANCAP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Policial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Hípica rioplatense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Gas licuado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 err="1"/>
              <a:t>Call</a:t>
            </a:r>
            <a:r>
              <a:rPr lang="es-UY" sz="1200" dirty="0"/>
              <a:t> centers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Puertos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 err="1"/>
              <a:t>Deliveries</a:t>
            </a:r>
            <a:endParaRPr lang="es-UY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/>
              <a:t>Sector público</a:t>
            </a:r>
          </a:p>
        </p:txBody>
      </p:sp>
    </p:spTree>
    <p:extLst>
      <p:ext uri="{BB962C8B-B14F-4D97-AF65-F5344CB8AC3E}">
        <p14:creationId xmlns:p14="http://schemas.microsoft.com/office/powerpoint/2010/main" val="33021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Ámbitos de participación a nivel de empresa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0400" y="1799800"/>
            <a:ext cx="5486400" cy="2764800"/>
          </a:xfrm>
        </p:spPr>
        <p:txBody>
          <a:bodyPr/>
          <a:lstStyle/>
          <a:p>
            <a:r>
              <a:rPr lang="es-UY" sz="1800" dirty="0"/>
              <a:t>Decretos Nº 291/007 y Nº 306/005, reglamentarios del CIT Nº 155, establecen</a:t>
            </a:r>
            <a:r>
              <a:rPr lang="es-UY" sz="1800" dirty="0" smtClean="0"/>
              <a:t>:</a:t>
            </a:r>
          </a:p>
          <a:p>
            <a:pPr lvl="1"/>
            <a:r>
              <a:rPr lang="es-UY" sz="1800" dirty="0"/>
              <a:t>Disposiciones mínimas obligatorias para la gestión de la prevención y protección contra los riesgos</a:t>
            </a:r>
          </a:p>
          <a:p>
            <a:pPr lvl="1"/>
            <a:r>
              <a:rPr lang="es-UY" sz="1800" dirty="0"/>
              <a:t>Obligación de que en cada empresa funcione una instancia de cooperación entre trabajadores y </a:t>
            </a:r>
            <a:r>
              <a:rPr lang="es-UY" sz="1800" dirty="0" smtClean="0"/>
              <a:t>empleadores</a:t>
            </a:r>
            <a:endParaRPr lang="es-UY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21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153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Servicios de Prevención y Salud en el Trabajo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737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Servicios de Prevención y Salud en el Trabajo</a:t>
            </a:r>
            <a:endParaRPr lang="es-U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2732927" y="1559985"/>
            <a:ext cx="6236412" cy="2764800"/>
          </a:xfrm>
        </p:spPr>
        <p:txBody>
          <a:bodyPr/>
          <a:lstStyle/>
          <a:p>
            <a:r>
              <a:rPr lang="es-UY" sz="1500" dirty="0"/>
              <a:t>CIT Nº 161</a:t>
            </a:r>
          </a:p>
          <a:p>
            <a:r>
              <a:rPr lang="es-UY" sz="1500" dirty="0"/>
              <a:t>Decreto Nº 127/014:</a:t>
            </a:r>
          </a:p>
          <a:p>
            <a:pPr lvl="1"/>
            <a:r>
              <a:rPr lang="es-UY" sz="1500" dirty="0"/>
              <a:t>Regula con carácter general y sistematizado las condiciones mínimas obligatorias que deben reunir los servicios de prevención y salud en el trabajo aplicables a las </a:t>
            </a:r>
            <a:r>
              <a:rPr lang="es-UY" sz="1500" dirty="0" smtClean="0"/>
              <a:t>empresas.</a:t>
            </a:r>
            <a:endParaRPr lang="es-UY" sz="1500" dirty="0"/>
          </a:p>
          <a:p>
            <a:pPr lvl="1"/>
            <a:r>
              <a:rPr lang="es-UY" sz="1500" dirty="0"/>
              <a:t>Servicios investidos de funciones esencialmente preventivas y encargados de asesorar al empleador, a los trabajadores y a sus representantes sobre: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UY" sz="1400" dirty="0"/>
              <a:t>Requisitos necesarios para conservar un medio ambiente de trabajo seguro y sano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s-UY" sz="1400" dirty="0"/>
              <a:t>Adaptación del trabajo a las capacidades de los trabajadores</a:t>
            </a:r>
          </a:p>
        </p:txBody>
      </p:sp>
    </p:spTree>
    <p:extLst>
      <p:ext uri="{BB962C8B-B14F-4D97-AF65-F5344CB8AC3E}">
        <p14:creationId xmlns:p14="http://schemas.microsoft.com/office/powerpoint/2010/main" val="266587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Servicios de Prevención y Salud en el Trabajo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342507" y="1631898"/>
            <a:ext cx="6606283" cy="2764800"/>
          </a:xfrm>
        </p:spPr>
        <p:txBody>
          <a:bodyPr/>
          <a:lstStyle/>
          <a:p>
            <a:r>
              <a:rPr lang="es-UY" sz="1800" dirty="0" smtClean="0"/>
              <a:t>Actualmente </a:t>
            </a:r>
            <a:r>
              <a:rPr lang="es-UY" sz="1800" dirty="0"/>
              <a:t>es obligatorio para:</a:t>
            </a:r>
          </a:p>
          <a:p>
            <a:pPr lvl="1"/>
            <a:r>
              <a:rPr lang="es-UY" sz="1600" dirty="0"/>
              <a:t>Industria Química (Decreto Nº 128/014 y 109/017)</a:t>
            </a:r>
          </a:p>
          <a:p>
            <a:pPr lvl="1"/>
            <a:r>
              <a:rPr lang="es-UY" sz="1600" dirty="0"/>
              <a:t>Instituciones de asistencia médica colectiva, mutualistas y cooperativas médicas (Decreto Nº 197/014)</a:t>
            </a:r>
          </a:p>
          <a:p>
            <a:pPr lvl="1"/>
            <a:r>
              <a:rPr lang="es-UY" sz="1600" dirty="0"/>
              <a:t>Industria Láctea y Bebidas sin alcohol, cervezas y cebada malteada (Decreto  Nº 242/018)</a:t>
            </a:r>
          </a:p>
          <a:p>
            <a:pPr lvl="1"/>
            <a:r>
              <a:rPr lang="es-UY" sz="1600" dirty="0"/>
              <a:t>Trabajo Portuario (Decreto Nº 394/018)</a:t>
            </a:r>
          </a:p>
          <a:p>
            <a:pPr lvl="1"/>
            <a:r>
              <a:rPr lang="es-UY" sz="1600" dirty="0"/>
              <a:t>Industria Frigorífica e Industria Metalúrgica (Decreto Nº 127/2019)</a:t>
            </a:r>
          </a:p>
          <a:p>
            <a:pPr lvl="1"/>
            <a:r>
              <a:rPr lang="es-UY" sz="1600" dirty="0"/>
              <a:t>Todas las empresas con más de </a:t>
            </a:r>
            <a:r>
              <a:rPr lang="es-UY" sz="1600" dirty="0" smtClean="0"/>
              <a:t>50 trabajadores</a:t>
            </a:r>
            <a:endParaRPr lang="es-UY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1847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Funciones (entre otras):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01065" y="1755185"/>
            <a:ext cx="6662792" cy="2764800"/>
          </a:xfrm>
        </p:spPr>
        <p:txBody>
          <a:bodyPr/>
          <a:lstStyle/>
          <a:p>
            <a:r>
              <a:rPr lang="es-UY" sz="1600" dirty="0"/>
              <a:t>Identificación y evaluación de los riesgos</a:t>
            </a:r>
          </a:p>
          <a:p>
            <a:r>
              <a:rPr lang="es-UY" sz="1600" dirty="0"/>
              <a:t>Vigilancia de los factores del medio ambiente y de las prácticas de trabajo</a:t>
            </a:r>
          </a:p>
          <a:p>
            <a:r>
              <a:rPr lang="es-UY" sz="1600" dirty="0"/>
              <a:t>Asesoramiento sobre la planificación y organización del trabajo</a:t>
            </a:r>
          </a:p>
          <a:p>
            <a:r>
              <a:rPr lang="es-UY" sz="1600" dirty="0" smtClean="0"/>
              <a:t>Vigilancia </a:t>
            </a:r>
            <a:r>
              <a:rPr lang="es-UY" sz="1600" dirty="0"/>
              <a:t>de la salud</a:t>
            </a:r>
          </a:p>
          <a:p>
            <a:r>
              <a:rPr lang="es-UY" sz="1600" dirty="0"/>
              <a:t>Fomento de la adaptación del trabajo a los trabajadores</a:t>
            </a:r>
          </a:p>
          <a:p>
            <a:r>
              <a:rPr lang="es-UY" sz="1600" dirty="0" smtClean="0"/>
              <a:t>Primeros </a:t>
            </a:r>
            <a:r>
              <a:rPr lang="es-UY" sz="1600" dirty="0"/>
              <a:t>auxilios y atención de urgencia</a:t>
            </a:r>
          </a:p>
          <a:p>
            <a:r>
              <a:rPr lang="es-UY" sz="1600" dirty="0"/>
              <a:t>Participación en el análisis de los accidentes de trabajo y enfermedades profesionales, llevando un registro </a:t>
            </a:r>
            <a:r>
              <a:rPr lang="es-UY" sz="1600" dirty="0" smtClean="0"/>
              <a:t>estadístico</a:t>
            </a:r>
            <a:endParaRPr lang="es-UY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5245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Otros aspectos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05855" y="1847653"/>
            <a:ext cx="6960743" cy="2764800"/>
          </a:xfrm>
        </p:spPr>
        <p:txBody>
          <a:bodyPr/>
          <a:lstStyle/>
          <a:p>
            <a:r>
              <a:rPr lang="es-UY" sz="1600" dirty="0"/>
              <a:t>Las funciones deben:</a:t>
            </a:r>
          </a:p>
          <a:p>
            <a:pPr lvl="1"/>
            <a:r>
              <a:rPr lang="es-UY" sz="1600" dirty="0"/>
              <a:t>Ser adecuadas y apropiadas a los riesgos en cada empresa, siendo obligatorio contar con un plan de prevención de riesgos, elaborado por estos servicios</a:t>
            </a:r>
          </a:p>
          <a:p>
            <a:pPr lvl="1"/>
            <a:r>
              <a:rPr lang="es-UY" sz="1600" dirty="0"/>
              <a:t>Estar documentados</a:t>
            </a:r>
          </a:p>
          <a:p>
            <a:r>
              <a:rPr lang="es-UY" sz="1600" dirty="0" smtClean="0"/>
              <a:t>Pueden </a:t>
            </a:r>
            <a:r>
              <a:rPr lang="es-UY" sz="1600" dirty="0"/>
              <a:t>organizarse para una sola empresa o ser comunes a varias</a:t>
            </a:r>
          </a:p>
          <a:p>
            <a:r>
              <a:rPr lang="es-UY" sz="1600" dirty="0"/>
              <a:t>Deben ser multidisciplinarios</a:t>
            </a:r>
          </a:p>
          <a:p>
            <a:r>
              <a:rPr lang="es-UY" sz="1600" dirty="0"/>
              <a:t>Se establecen diferentes exigencias según la cantidad de </a:t>
            </a:r>
            <a:r>
              <a:rPr lang="es-UY" sz="1600" dirty="0" smtClean="0"/>
              <a:t>trabajadores</a:t>
            </a:r>
            <a:endParaRPr lang="es-UY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3294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Otros aspectos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05855" y="1734639"/>
            <a:ext cx="6960743" cy="2764800"/>
          </a:xfrm>
        </p:spPr>
        <p:txBody>
          <a:bodyPr/>
          <a:lstStyle/>
          <a:p>
            <a:r>
              <a:rPr lang="es-UY" sz="1500" dirty="0" smtClean="0"/>
              <a:t>La </a:t>
            </a:r>
            <a:r>
              <a:rPr lang="es-UY" sz="1500" dirty="0"/>
              <a:t>vigilancia de la salud debe:</a:t>
            </a:r>
          </a:p>
          <a:p>
            <a:pPr lvl="1"/>
            <a:r>
              <a:rPr lang="es-UY" sz="1500" dirty="0"/>
              <a:t>Ser gratuita para el trabajador</a:t>
            </a:r>
          </a:p>
          <a:p>
            <a:pPr lvl="1"/>
            <a:r>
              <a:rPr lang="es-UY" sz="1500" dirty="0"/>
              <a:t>Realizarse dentro del horario de trabajo si es </a:t>
            </a:r>
            <a:r>
              <a:rPr lang="es-UY" sz="1500" dirty="0" smtClean="0"/>
              <a:t>posible</a:t>
            </a:r>
          </a:p>
          <a:p>
            <a:r>
              <a:rPr lang="es-UY" sz="1500" dirty="0"/>
              <a:t>Todos los trabajadores deben estar informados de los riesgos que entraña su trabajo y la forma de prevenirlos</a:t>
            </a:r>
          </a:p>
          <a:p>
            <a:r>
              <a:rPr lang="es-UY" sz="1500" dirty="0"/>
              <a:t>El empleador o los trabajadores deben informar a los SPST de todo factor conocido o sospechoso del medio ambiente de trabajo que pueda afectar la salud, para planificar la prevención y control de riesgos</a:t>
            </a:r>
          </a:p>
          <a:p>
            <a:r>
              <a:rPr lang="es-UY" sz="1500" dirty="0"/>
              <a:t>Los SPST deben ser informados de los casos de enfermedad y ausencias por razones de salud para poder identificar si hay relación entre la ausencia y el ambiente de </a:t>
            </a:r>
            <a:r>
              <a:rPr lang="es-UY" sz="1500" dirty="0" smtClean="0"/>
              <a:t>trabajo</a:t>
            </a:r>
            <a:endParaRPr lang="es-UY" sz="1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54798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Condiciones de funcionamiento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39420" y="1611349"/>
            <a:ext cx="6858000" cy="2764800"/>
          </a:xfrm>
        </p:spPr>
        <p:txBody>
          <a:bodyPr/>
          <a:lstStyle/>
          <a:p>
            <a:r>
              <a:rPr lang="es-ES" altLang="es-ES" sz="1500" b="1" dirty="0" smtClean="0"/>
              <a:t>Más </a:t>
            </a:r>
            <a:r>
              <a:rPr lang="es-ES" altLang="es-ES" sz="1500" b="1" dirty="0"/>
              <a:t>de 300 trabajadores </a:t>
            </a:r>
            <a:r>
              <a:rPr lang="es-ES" altLang="es-ES" sz="1500" dirty="0">
                <a:latin typeface="Calibri" panose="020F0502020204030204" pitchFamily="34" charset="0"/>
                <a:cs typeface="Calibri" panose="020F0502020204030204" pitchFamily="34" charset="0"/>
                <a:sym typeface="Wingdings 2" panose="05020102010507070707" pitchFamily="18" charset="2"/>
              </a:rPr>
              <a:t>→</a:t>
            </a:r>
            <a:r>
              <a:rPr lang="es-ES" altLang="es-ES" sz="1500" dirty="0">
                <a:sym typeface="Wingdings 2" panose="05020102010507070707" pitchFamily="18" charset="2"/>
              </a:rPr>
              <a:t> servicio integrado al menos por un médico </a:t>
            </a:r>
            <a:r>
              <a:rPr lang="es-ES" sz="1500" dirty="0"/>
              <a:t>especialista en salud ocupacional y otro profesional o técnico que detente cualquiera de los siguientes títulos habilitantes: a) Técnico Prevencionista, b) Tecnólogo en Salud Ocupacional, c) Tecnólogo Prevencionista, d) Licenciado en Seguridad y Salud Ocupacional, e) Ingeniero Tecnólogo Prevencionista, pudiendo ser complementado por Psicólogo, personal de enfermería y otras especialidades asociadas a los temas de salud y </a:t>
            </a:r>
            <a:r>
              <a:rPr lang="es-ES" sz="1500" dirty="0" smtClean="0"/>
              <a:t>seguridad </a:t>
            </a:r>
            <a:r>
              <a:rPr lang="es-ES" sz="1500" dirty="0"/>
              <a:t>en el trabajo</a:t>
            </a:r>
            <a:r>
              <a:rPr lang="es-ES" sz="1500" dirty="0" smtClean="0"/>
              <a:t>.</a:t>
            </a:r>
          </a:p>
          <a:p>
            <a:r>
              <a:rPr lang="es-UY" sz="1500" dirty="0" smtClean="0"/>
              <a:t>Deberá </a:t>
            </a:r>
            <a:r>
              <a:rPr lang="es-UY" sz="1500" dirty="0"/>
              <a:t>estar integrado a la gestión de la empresa, con disponibilidad y capacidad operativa suficiente, instalaciones y medios para atender las funciones que la normativa le asigna en forma permanente y podrá ser externo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52563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Condiciones de funcionamiento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39420" y="1868199"/>
            <a:ext cx="6858000" cy="2764800"/>
          </a:xfrm>
        </p:spPr>
        <p:txBody>
          <a:bodyPr/>
          <a:lstStyle/>
          <a:p>
            <a:r>
              <a:rPr lang="es-UY" altLang="es-ES" sz="1500" b="1" dirty="0"/>
              <a:t>Entre 50 y 300 → </a:t>
            </a:r>
            <a:r>
              <a:rPr lang="es-UY" altLang="es-ES" sz="1500" dirty="0"/>
              <a:t>deberán contar con un servicio que podrá ser externo, con la integración anteriormente referida, el que intervendrá en forma trimestral como mínimo.</a:t>
            </a:r>
          </a:p>
          <a:p>
            <a:r>
              <a:rPr lang="es-UY" altLang="es-ES" sz="1500" b="1" dirty="0"/>
              <a:t>Entre 5 y 50 → </a:t>
            </a:r>
            <a:r>
              <a:rPr lang="es-UY" altLang="es-ES" sz="1500" dirty="0"/>
              <a:t>deben contar con un servicio externo, con  la misma integración, el que </a:t>
            </a:r>
            <a:r>
              <a:rPr lang="es-UY" altLang="es-ES" sz="1500" dirty="0" smtClean="0"/>
              <a:t>intervendrá </a:t>
            </a:r>
            <a:r>
              <a:rPr lang="es-UY" altLang="es-ES" sz="1500" dirty="0"/>
              <a:t>en forma semestral como </a:t>
            </a:r>
            <a:r>
              <a:rPr lang="es-UY" altLang="es-ES" sz="1500" dirty="0" smtClean="0"/>
              <a:t>mínimo.</a:t>
            </a:r>
          </a:p>
          <a:p>
            <a:r>
              <a:rPr lang="es-UY" sz="1500" dirty="0" smtClean="0"/>
              <a:t>Deberán </a:t>
            </a:r>
            <a:r>
              <a:rPr lang="es-UY" sz="1500" dirty="0"/>
              <a:t>cumplir con las intervenciones que correspondan según lo dispuesto en los incisos precedentes, de acuerdo a variaciones de dotación de personal que se produjeran en la empresa. Cuando fuera del caso, la situación deberá estar contemplada en el plan de prevención </a:t>
            </a:r>
            <a:r>
              <a:rPr lang="es-UY" sz="1500" dirty="0" smtClean="0"/>
              <a:t>correspondiente.</a:t>
            </a:r>
            <a:endParaRPr lang="es-UY" sz="15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29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741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6719266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s-UY" dirty="0"/>
              <a:t>Hay una sola forma de hacer un </a:t>
            </a:r>
            <a:r>
              <a:rPr lang="es-UY" dirty="0" smtClean="0"/>
              <a:t>trabajo: Aquella </a:t>
            </a:r>
            <a:r>
              <a:rPr lang="es-UY" dirty="0"/>
              <a:t>que no imponga que los trabajadores pierdan su vida o salud en el intento de abastecer las necesidades básicas personales y </a:t>
            </a:r>
            <a:r>
              <a:rPr lang="es-UY" dirty="0" smtClean="0"/>
              <a:t>familiares.</a:t>
            </a:r>
            <a:endParaRPr lang="es-UY" dirty="0"/>
          </a:p>
        </p:txBody>
      </p:sp>
      <p:sp>
        <p:nvSpPr>
          <p:cNvPr id="168" name="Google Shape;168;p1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Industria Química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39420" y="1827103"/>
            <a:ext cx="6858000" cy="2764800"/>
          </a:xfrm>
        </p:spPr>
        <p:txBody>
          <a:bodyPr/>
          <a:lstStyle/>
          <a:p>
            <a:r>
              <a:rPr lang="es-UY" altLang="es-ES" sz="1500" b="1" dirty="0"/>
              <a:t>Con más de 100 trabajadores → </a:t>
            </a:r>
            <a:r>
              <a:rPr lang="es-UY" altLang="es-ES" sz="1500" dirty="0"/>
              <a:t>servicio integrado al menos por un médico y un técnico prevencionista o tecnólogo en salud ocupacional, pudiendo ser complementado por un psicólogo y personal de enfermería</a:t>
            </a:r>
          </a:p>
          <a:p>
            <a:r>
              <a:rPr lang="es-UY" altLang="es-ES" sz="1500" b="1" dirty="0"/>
              <a:t>Entre 20 y 100 trabajadores  → </a:t>
            </a:r>
            <a:r>
              <a:rPr lang="es-UY" altLang="es-ES" sz="1500" dirty="0"/>
              <a:t>servicio que podrá ser externo, integrado por un médico y un técnico prevencionista o tecnólogo en salud ocupacional que intervendrá en forma trimestral como mínimo</a:t>
            </a:r>
          </a:p>
          <a:p>
            <a:r>
              <a:rPr lang="es-UY" altLang="es-ES" sz="1500" b="1" dirty="0"/>
              <a:t>Con menos de 20 trabajadores → </a:t>
            </a:r>
            <a:r>
              <a:rPr lang="es-UY" altLang="es-ES" sz="1500" dirty="0"/>
              <a:t>deben contar con un servicio que podrá ser externo, en las mismas condiciones que el anterior, el que intervendrá en forma semestral como mínimo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30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3080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Principios básicos de la seguridad y la salud en el trabajo</a:t>
            </a:r>
            <a:endParaRPr sz="2800" dirty="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200400" y="1477792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UY" dirty="0"/>
              <a:t>La responsabilidad de cada empleador por la salud y seguridad de sus trabajadores</a:t>
            </a:r>
          </a:p>
          <a:p>
            <a:pPr lvl="0">
              <a:spcBef>
                <a:spcPts val="0"/>
              </a:spcBef>
            </a:pPr>
            <a:r>
              <a:rPr lang="es-UY" dirty="0"/>
              <a:t>La necesidad de que los trabajadores participen en estas materias</a:t>
            </a:r>
          </a:p>
          <a:p>
            <a:pPr marL="0" lvl="0" indent="0">
              <a:buNone/>
            </a:pPr>
            <a:r>
              <a:rPr lang="es-UY" dirty="0"/>
              <a:t>Estos dos principios hallan su sustento en los CIT Nº 155 y 161</a:t>
            </a:r>
            <a:endParaRPr dirty="0"/>
          </a:p>
        </p:txBody>
      </p:sp>
      <p:sp>
        <p:nvSpPr>
          <p:cNvPr id="175" name="Google Shape;175;p1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2800" dirty="0" smtClean="0"/>
              <a:t>Deber jurídico del empleador de asegurar la protección del trabajador:</a:t>
            </a:r>
            <a:endParaRPr lang="es-UY" sz="28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681555" y="1652442"/>
            <a:ext cx="6005245" cy="2764800"/>
          </a:xfrm>
        </p:spPr>
        <p:txBody>
          <a:bodyPr/>
          <a:lstStyle/>
          <a:p>
            <a:r>
              <a:rPr lang="es-UY" sz="1800" dirty="0"/>
              <a:t>Resulta reglamentado en las normas de </a:t>
            </a:r>
            <a:r>
              <a:rPr lang="es-UY" sz="1800" dirty="0" smtClean="0"/>
              <a:t>prevención</a:t>
            </a:r>
          </a:p>
          <a:p>
            <a:r>
              <a:rPr lang="es-UY" sz="1800" dirty="0"/>
              <a:t>Se presenta como una limitación al poder de dirección</a:t>
            </a:r>
          </a:p>
          <a:p>
            <a:r>
              <a:rPr lang="es-UY" sz="1800" dirty="0"/>
              <a:t>Su incumplimiento abre las puertas:</a:t>
            </a:r>
          </a:p>
          <a:p>
            <a:pPr lvl="1"/>
            <a:r>
              <a:rPr lang="es-UY" sz="1600" dirty="0"/>
              <a:t>A la resolución del contrato de trabajo por parte del trabajador</a:t>
            </a:r>
          </a:p>
          <a:p>
            <a:pPr lvl="1"/>
            <a:r>
              <a:rPr lang="es-UY" sz="1600" dirty="0"/>
              <a:t>Al ejercicio de la potestad sancionatoria de la administración</a:t>
            </a:r>
          </a:p>
          <a:p>
            <a:pPr lvl="1"/>
            <a:r>
              <a:rPr lang="es-UY" sz="1600" dirty="0"/>
              <a:t>A las responsabilidades civiles y penales que pudieran </a:t>
            </a:r>
            <a:r>
              <a:rPr lang="es-UY" sz="1600" dirty="0" smtClean="0"/>
              <a:t>corresponder</a:t>
            </a:r>
            <a:endParaRPr lang="es-UY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9880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La prevención: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200400" y="1580532"/>
            <a:ext cx="5486400" cy="2764800"/>
          </a:xfrm>
        </p:spPr>
        <p:txBody>
          <a:bodyPr/>
          <a:lstStyle/>
          <a:p>
            <a:r>
              <a:rPr lang="es-UY" sz="2000" dirty="0"/>
              <a:t>Conjunto de actividades o medidas adoptadas o previstas en todas las fases de actividades de la organización con el fin de evitar o disminuir los riesgos derivados del trabajo</a:t>
            </a:r>
          </a:p>
          <a:p>
            <a:r>
              <a:rPr lang="es-UY" sz="2000" dirty="0"/>
              <a:t>Es un deber moral y una obligación legal</a:t>
            </a:r>
          </a:p>
          <a:p>
            <a:r>
              <a:rPr lang="es-UY" sz="2000" dirty="0"/>
              <a:t>Forma parte de la responsabilidad social de la empresa y económicamente es menos onerosa que la </a:t>
            </a:r>
            <a:r>
              <a:rPr lang="es-UY" sz="2000" dirty="0" smtClean="0"/>
              <a:t>reparación</a:t>
            </a:r>
            <a:endParaRPr lang="es-UY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1146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La prevención: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794571" y="1621628"/>
            <a:ext cx="5969285" cy="2764800"/>
          </a:xfrm>
        </p:spPr>
        <p:txBody>
          <a:bodyPr/>
          <a:lstStyle/>
          <a:p>
            <a:r>
              <a:rPr lang="es-UY" sz="2000" dirty="0" smtClean="0"/>
              <a:t>Supone </a:t>
            </a:r>
            <a:r>
              <a:rPr lang="es-UY" sz="2000" dirty="0"/>
              <a:t>adoptar medidas y desarrollar acciones tendientes a preservar la salud en el trabajo, mediante la eliminación de los factores </a:t>
            </a:r>
            <a:r>
              <a:rPr lang="es-UY" sz="2000" dirty="0" smtClean="0"/>
              <a:t>de </a:t>
            </a:r>
            <a:r>
              <a:rPr lang="es-UY" sz="2000" dirty="0"/>
              <a:t>riesgo que se presentan en el ambiente laboral o la atenuación de sus </a:t>
            </a:r>
            <a:r>
              <a:rPr lang="es-UY" sz="2000" dirty="0" smtClean="0"/>
              <a:t>efectos</a:t>
            </a:r>
          </a:p>
          <a:p>
            <a:r>
              <a:rPr lang="es-UY" sz="2000" dirty="0"/>
              <a:t>Los accidentes y enfermedades profesionales provocados por las malas condiciones laborales son el fracaso de la prevención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6273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Nociones básicas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47298" y="1703817"/>
            <a:ext cx="6719300" cy="2764800"/>
          </a:xfrm>
        </p:spPr>
        <p:txBody>
          <a:bodyPr/>
          <a:lstStyle/>
          <a:p>
            <a:r>
              <a:rPr lang="es-UY" sz="1800" dirty="0" smtClean="0"/>
              <a:t>Salud</a:t>
            </a:r>
            <a:r>
              <a:rPr lang="es-UY" sz="1800" dirty="0"/>
              <a:t>:</a:t>
            </a:r>
          </a:p>
          <a:p>
            <a:pPr lvl="1"/>
            <a:r>
              <a:rPr lang="es-UY" sz="1800" dirty="0"/>
              <a:t>Abarca no solo la ausencia de afecciones o enfermedades, sino también los elementos físicos y mentales que afectan a la salud y están directamente relacionados con la seguridad e higiene en el trabajo (CIT Nº 155 art. 3)</a:t>
            </a:r>
          </a:p>
          <a:p>
            <a:r>
              <a:rPr lang="es-UY" sz="1800" dirty="0" smtClean="0"/>
              <a:t>Ambiente </a:t>
            </a:r>
            <a:r>
              <a:rPr lang="es-UY" sz="1800" dirty="0"/>
              <a:t>laboral:</a:t>
            </a:r>
          </a:p>
          <a:p>
            <a:pPr lvl="1"/>
            <a:r>
              <a:rPr lang="es-UY" sz="1800" dirty="0"/>
              <a:t>Todo lo que rodea al trabajador desde el punto de vista material, psicológico y </a:t>
            </a:r>
            <a:r>
              <a:rPr lang="es-UY" sz="1800" dirty="0" smtClean="0"/>
              <a:t>social</a:t>
            </a:r>
            <a:endParaRPr lang="es-UY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4464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Deber de Seguridad</a:t>
            </a:r>
            <a:endParaRPr lang="es-UY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28800" y="1814300"/>
            <a:ext cx="7202183" cy="2764800"/>
          </a:xfrm>
        </p:spPr>
        <p:txBody>
          <a:bodyPr/>
          <a:lstStyle/>
          <a:p>
            <a:r>
              <a:rPr lang="es-UY" sz="1800" dirty="0"/>
              <a:t>La prevención de los riesgos constituye un derecho humano fundamental</a:t>
            </a:r>
          </a:p>
          <a:p>
            <a:r>
              <a:rPr lang="es-CL" altLang="es-ES" sz="1800" dirty="0"/>
              <a:t>El Estado tiene la obligación de adoptar todas las medidas necesarias para lograr la plena efectividad de estos </a:t>
            </a:r>
            <a:r>
              <a:rPr lang="es-CL" altLang="es-ES" sz="1800" dirty="0" smtClean="0"/>
              <a:t>derechos</a:t>
            </a:r>
            <a:endParaRPr lang="es-CL" altLang="es-ES" sz="1800" dirty="0"/>
          </a:p>
          <a:p>
            <a:r>
              <a:rPr lang="es-CL" altLang="es-ES" sz="1800" dirty="0"/>
              <a:t>El trabajador tiene el derecho constitucional a estar </a:t>
            </a:r>
            <a:r>
              <a:rPr lang="es-CL" altLang="es-ES" sz="1800" dirty="0" smtClean="0"/>
              <a:t>protegido</a:t>
            </a:r>
          </a:p>
          <a:p>
            <a:r>
              <a:rPr lang="es-UY" sz="1800" dirty="0"/>
              <a:t>El empleador es deudor de seguridad:</a:t>
            </a:r>
          </a:p>
          <a:p>
            <a:pPr lvl="1"/>
            <a:r>
              <a:rPr lang="es-UY" sz="1600" dirty="0"/>
              <a:t>Se encuentra obligado contractualmente a proteger al trabajador</a:t>
            </a:r>
          </a:p>
          <a:p>
            <a:pPr lvl="1"/>
            <a:r>
              <a:rPr lang="es-UY" sz="1600" dirty="0"/>
              <a:t>Es el responsable de prevenir los </a:t>
            </a:r>
            <a:r>
              <a:rPr lang="es-UY" sz="1600" dirty="0" smtClean="0"/>
              <a:t>siniestros</a:t>
            </a:r>
            <a:endParaRPr lang="es-UY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 smtClean="0"/>
              <a:t>9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42553727"/>
      </p:ext>
    </p:extLst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1739</Words>
  <Application>Microsoft Office PowerPoint</Application>
  <PresentationFormat>Presentación en pantalla (16:9)</PresentationFormat>
  <Paragraphs>204</Paragraphs>
  <Slides>30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Chivo</vt:lpstr>
      <vt:lpstr>Wingdings 2</vt:lpstr>
      <vt:lpstr>Roboto Slab</vt:lpstr>
      <vt:lpstr>Wingdings</vt:lpstr>
      <vt:lpstr>Calibri</vt:lpstr>
      <vt:lpstr>Macmorris template</vt:lpstr>
      <vt:lpstr>Seguridad y Salud en el Trabajo</vt:lpstr>
      <vt:lpstr>1. Conceptos básicos</vt:lpstr>
      <vt:lpstr>Presentación de PowerPoint</vt:lpstr>
      <vt:lpstr>Principios básicos de la seguridad y la salud en el trabajo</vt:lpstr>
      <vt:lpstr>Deber jurídico del empleador de asegurar la protección del trabajador:</vt:lpstr>
      <vt:lpstr>La prevención:</vt:lpstr>
      <vt:lpstr>La prevención:</vt:lpstr>
      <vt:lpstr>Nociones básicas</vt:lpstr>
      <vt:lpstr>Deber de Seguridad</vt:lpstr>
      <vt:lpstr>Deber de Seguridad Marco normativo</vt:lpstr>
      <vt:lpstr>2. Normativa</vt:lpstr>
      <vt:lpstr>Normativa</vt:lpstr>
      <vt:lpstr>Normativa preventiva</vt:lpstr>
      <vt:lpstr>Normativa preventiva</vt:lpstr>
      <vt:lpstr>Normativa preventiva</vt:lpstr>
      <vt:lpstr>Normativa preventiva</vt:lpstr>
      <vt:lpstr>3. Gestión y participación de los trabajadores</vt:lpstr>
      <vt:lpstr>Participación de los trabajadores</vt:lpstr>
      <vt:lpstr>CONASSAT</vt:lpstr>
      <vt:lpstr>Comisiones tripartitas sectoriales</vt:lpstr>
      <vt:lpstr>Ámbitos de participación a nivel de empresa</vt:lpstr>
      <vt:lpstr>4. Servicios de Prevención y Salud en el Trabajo</vt:lpstr>
      <vt:lpstr>Servicios de Prevención y Salud en el Trabajo</vt:lpstr>
      <vt:lpstr>Servicios de Prevención y Salud en el Trabajo</vt:lpstr>
      <vt:lpstr>Funciones (entre otras):</vt:lpstr>
      <vt:lpstr>Otros aspectos</vt:lpstr>
      <vt:lpstr>Otros aspectos</vt:lpstr>
      <vt:lpstr>Condiciones de funcionamiento</vt:lpstr>
      <vt:lpstr>Condiciones de funcionamiento</vt:lpstr>
      <vt:lpstr>Industria Química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y Salud en el Trabajo</dc:title>
  <dc:creator>Carolina Escandón</dc:creator>
  <cp:lastModifiedBy>Carolina Escandón</cp:lastModifiedBy>
  <cp:revision>24</cp:revision>
  <dcterms:modified xsi:type="dcterms:W3CDTF">2022-06-03T17:48:43Z</dcterms:modified>
</cp:coreProperties>
</file>