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8" r:id="rId6"/>
    <p:sldId id="280" r:id="rId7"/>
    <p:sldId id="281" r:id="rId8"/>
    <p:sldId id="273" r:id="rId9"/>
    <p:sldId id="27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84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62343-1E87-D831-3AC8-314A1AEC9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74094-3079-A70C-91BD-AD579A96E8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839C-76D9-480C-B8AA-442F0498AE5B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2D0F-3C22-259C-5EE7-9748FE3FA8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107B-C4BF-AC5A-CC8E-C9F7E2088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7048-D7C8-404C-A8EA-8343B2834F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2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7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7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0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304" y="385625"/>
            <a:ext cx="4424042" cy="2106115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07FE89-BF3C-615E-EE2A-B4D03AB33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7672" y="2774315"/>
            <a:ext cx="4424041" cy="334486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cap="all" spc="150" baseline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1800"/>
              </a:spcAft>
              <a:buNone/>
              <a:defRPr sz="1800">
                <a:latin typeface="+mn-lt"/>
              </a:defRPr>
            </a:lvl2pPr>
            <a:lvl3pPr marL="0" indent="0" algn="ctr">
              <a:buNone/>
              <a:defRPr sz="1800">
                <a:latin typeface="+mn-lt"/>
              </a:defRPr>
            </a:lvl3pPr>
            <a:lvl4pPr marL="0" indent="0" algn="ctr">
              <a:buNone/>
              <a:defRPr sz="1800">
                <a:latin typeface="+mn-lt"/>
              </a:defRPr>
            </a:lvl4pPr>
            <a:lvl5pPr marL="0" indent="0" algn="ctr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865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6C6EC8E-55C1-4217-B2E0-2380E92DB08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CC740A5-237E-7BC8-9761-DEA2F879B97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486525" y="1270000"/>
            <a:ext cx="4422775" cy="431006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14327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9B688-8673-B317-549C-FD5B5BFA3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BCABBF-7BF6-4F11-AC42-8261F34E559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5D85FCD-8AA0-F6C4-5654-330149CFF0F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1281113" y="2597935"/>
            <a:ext cx="9629775" cy="31776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7DD96B-681C-6F78-8862-F4DD37C3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B81220-1D4A-FDC5-D32B-C1C862C8C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8FC3FD-AD19-4027-84F7-CD000F00E79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3" y="2880360"/>
            <a:ext cx="5957207" cy="2704010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50480" y="2880360"/>
            <a:ext cx="3259726" cy="2704010"/>
          </a:xfrm>
        </p:spPr>
        <p:txBody>
          <a:bodyPr anchor="t"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1pPr>
            <a:lvl2pPr marL="800100" indent="-342900" algn="l">
              <a:lnSpc>
                <a:spcPct val="100000"/>
              </a:lnSpc>
              <a:buFont typeface="+mj-lt"/>
              <a:buAutoNum type="alphaLcPeriod"/>
              <a:defRPr sz="1800" b="0">
                <a:solidFill>
                  <a:schemeClr val="bg1"/>
                </a:solidFill>
              </a:defRPr>
            </a:lvl2pPr>
            <a:lvl3pPr marL="1257300" indent="-342900" algn="l">
              <a:lnSpc>
                <a:spcPct val="100000"/>
              </a:lnSpc>
              <a:buFont typeface="+mj-lt"/>
              <a:buAutoNum type="arabicParenR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6A6579-772A-2413-3421-D81B0948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9" y="1273628"/>
            <a:ext cx="41964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2ECDD1-6747-320D-D47E-711CFC70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942A45-FC1F-4C42-9F9C-9B4D741C9442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A786E3-65C7-666A-13F5-2C60DD1FB8E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3382" y="1695450"/>
            <a:ext cx="4196442" cy="34671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4572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2pPr>
            <a:lvl3pPr marL="9144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36AB69-E7C5-0CBE-44EC-DD7E2144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E431A-13C7-7FBE-D9C0-4B07EC015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22" y="0"/>
            <a:ext cx="698827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D395B-6376-9381-5760-B7F1748DEA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81792" y="1269545"/>
            <a:ext cx="4424042" cy="4310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5A98D-8C7F-43E4-8890-99C383553194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22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395C4-F96D-4D38-B238-081B6E676AE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73629"/>
            <a:ext cx="4260850" cy="43107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below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0D079-59C5-7B8A-E27A-0AAA752CAF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98F9-55EA-465C-92A3-1E6BD42399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0672" y="3657600"/>
            <a:ext cx="6890656" cy="192677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0" indent="0" algn="ctr">
              <a:buNone/>
              <a:defRPr sz="1600"/>
            </a:lvl2pPr>
            <a:lvl3pPr marL="0" indent="0" algn="ctr">
              <a:buNone/>
              <a:defRPr sz="1400"/>
            </a:lvl3pPr>
            <a:lvl4pPr marL="0" indent="0" algn="ctr">
              <a:buNone/>
              <a:defRPr sz="1200"/>
            </a:lvl4pPr>
            <a:lvl5pPr marL="0" indent="0" algn="ctr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Lef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B7D833-DB29-4219-8E52-B65475B22B14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F2B3-50D8-BDE9-BBE3-59CA1A4F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E58643-CC5E-1CDA-5D27-7F71DB3CC5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81793 w 12192000"/>
              <a:gd name="connsiteY0" fmla="*/ 1273629 h 6858000"/>
              <a:gd name="connsiteX1" fmla="*/ 1281793 w 12192000"/>
              <a:gd name="connsiteY1" fmla="*/ 5584372 h 6858000"/>
              <a:gd name="connsiteX2" fmla="*/ 10910208 w 12192000"/>
              <a:gd name="connsiteY2" fmla="*/ 5584372 h 6858000"/>
              <a:gd name="connsiteX3" fmla="*/ 10910208 w 12192000"/>
              <a:gd name="connsiteY3" fmla="*/ 127362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81793" y="1273629"/>
                </a:moveTo>
                <a:lnTo>
                  <a:pt x="1281793" y="5584372"/>
                </a:lnTo>
                <a:lnTo>
                  <a:pt x="10910208" y="5584372"/>
                </a:lnTo>
                <a:lnTo>
                  <a:pt x="10910208" y="127362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77723-FC29-A00E-8752-9517D9789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273627"/>
            <a:ext cx="9631679" cy="4310743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729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0F3CC6-5664-405B-9AA3-80BAA886F5D4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E57E938-B8C0-6BEB-0EEE-3C287EA75E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AAC6C-D20D-4C76-A98C-63AED84E5A0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4" y="2880360"/>
            <a:ext cx="4548632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2880360"/>
            <a:ext cx="4555793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73B938-E633-386C-B01E-C19A7248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8" y="1273628"/>
            <a:ext cx="9203871" cy="136162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3A7CC-8E48-4C16-BC84-E4157BF2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AA1DE9-2795-47FA-95A9-B092E2F521E6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30490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41A6F3-723A-C910-980E-9CF06AE7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35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40021" y="3242542"/>
            <a:ext cx="3842435" cy="37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4873" y="3045157"/>
            <a:ext cx="468313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1" r:id="rId3"/>
    <p:sldLayoutId id="2147483692" r:id="rId4"/>
    <p:sldLayoutId id="2147483696" r:id="rId5"/>
    <p:sldLayoutId id="2147483693" r:id="rId6"/>
    <p:sldLayoutId id="2147483694" r:id="rId7"/>
    <p:sldLayoutId id="2147483684" r:id="rId8"/>
    <p:sldLayoutId id="2147483688" r:id="rId9"/>
    <p:sldLayoutId id="2147483699" r:id="rId10"/>
    <p:sldLayoutId id="2147483697" r:id="rId11"/>
    <p:sldLayoutId id="2147483698" r:id="rId12"/>
    <p:sldLayoutId id="214748368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C81-ABB0-9AC1-28E3-F15A64F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/>
          <a:p>
            <a:r>
              <a:rPr lang="ru-RU" dirty="0"/>
              <a:t>Документация организации как источник информации о бизнес-процессах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AAEC8-F9F9-4981-6F89-7190F77E470F}"/>
              </a:ext>
            </a:extLst>
          </p:cNvPr>
          <p:cNvSpPr txBox="1"/>
          <p:nvPr/>
        </p:nvSpPr>
        <p:spPr>
          <a:xfrm>
            <a:off x="3399417" y="5584370"/>
            <a:ext cx="5075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Подготовили студентки группы ИНБО-01-22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Султыгова Макка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Муртазалиева Альбина</a:t>
            </a:r>
          </a:p>
        </p:txBody>
      </p:sp>
    </p:spTree>
    <p:extLst>
      <p:ext uri="{BB962C8B-B14F-4D97-AF65-F5344CB8AC3E}">
        <p14:creationId xmlns:p14="http://schemas.microsoft.com/office/powerpoint/2010/main" val="34848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1DA-B607-048F-1EF1-96CD83B7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/>
          <a:p>
            <a:r>
              <a:rPr lang="ru-RU" dirty="0"/>
              <a:t>Почему документация бизнес-процессов?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0599-DF8C-4D1A-A8D9-4FE5B78C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rm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Бизнес-процесс — это совокупная последовательность действий по преобразованию ресурсов, полученных на входе, в конечный продукт, имеющий ценность для потребителя, на выходе.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5883-04AF-3E5C-D473-95CC329E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441524"/>
            <a:ext cx="9628415" cy="847195"/>
          </a:xfrm>
        </p:spPr>
        <p:txBody>
          <a:bodyPr anchor="b"/>
          <a:lstStyle/>
          <a:p>
            <a:r>
              <a:rPr lang="ru-RU" dirty="0"/>
              <a:t>Важность документации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09B-DB01-BEBA-B879-0B6421EDA8F3}"/>
              </a:ext>
            </a:extLst>
          </p:cNvPr>
          <p:cNvSpPr txBox="1"/>
          <p:nvPr/>
        </p:nvSpPr>
        <p:spPr>
          <a:xfrm>
            <a:off x="1629784" y="2696118"/>
            <a:ext cx="3340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0" dirty="0">
                <a:solidFill>
                  <a:schemeClr val="bg1"/>
                </a:solidFill>
                <a:effectLst/>
              </a:rPr>
              <a:t>Устранение ошибок</a:t>
            </a:r>
            <a:endParaRPr lang="en-US" sz="24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9040-13DB-D9A4-A7FD-6EC7EA467C9A}"/>
              </a:ext>
            </a:extLst>
          </p:cNvPr>
          <p:cNvSpPr txBox="1"/>
          <p:nvPr/>
        </p:nvSpPr>
        <p:spPr>
          <a:xfrm>
            <a:off x="1467443" y="3982603"/>
            <a:ext cx="3664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0" dirty="0">
                <a:solidFill>
                  <a:schemeClr val="bg1"/>
                </a:solidFill>
                <a:effectLst/>
              </a:rPr>
              <a:t>Сокращение непродуктивной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A1208-393B-AD85-97EE-BE6C961EBB6F}"/>
              </a:ext>
            </a:extLst>
          </p:cNvPr>
          <p:cNvSpPr txBox="1"/>
          <p:nvPr/>
        </p:nvSpPr>
        <p:spPr>
          <a:xfrm>
            <a:off x="7736541" y="2614138"/>
            <a:ext cx="3074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effectLst/>
              </a:rPr>
              <a:t>Улучшение обмена информацией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CC2780-320D-3011-BE85-617E634680C5}"/>
              </a:ext>
            </a:extLst>
          </p:cNvPr>
          <p:cNvSpPr txBox="1">
            <a:spLocks/>
          </p:cNvSpPr>
          <p:nvPr/>
        </p:nvSpPr>
        <p:spPr>
          <a:xfrm>
            <a:off x="7441522" y="4530599"/>
            <a:ext cx="3664932" cy="847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effectLst/>
              </a:rPr>
              <a:t>Оптимизация распределения ресурсов</a:t>
            </a:r>
            <a:endParaRPr lang="en-US" sz="2400" dirty="0">
              <a:effectLst/>
            </a:endParaRPr>
          </a:p>
        </p:txBody>
      </p:sp>
      <p:pic>
        <p:nvPicPr>
          <p:cNvPr id="24" name="Рисунок 23" descr="Фрагменты головоломки со сплошной заливкой">
            <a:extLst>
              <a:ext uri="{FF2B5EF4-FFF2-40B4-BE49-F238E27FC236}">
                <a16:creationId xmlns:a16="http://schemas.microsoft.com/office/drawing/2014/main" id="{7FCECE52-872E-ECD5-1F60-6344132EA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79134" y="2287494"/>
            <a:ext cx="2774655" cy="27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2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29B1-E7D1-C4BA-2412-6123A689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43" y="1269545"/>
            <a:ext cx="4424042" cy="4310742"/>
          </a:xfrm>
        </p:spPr>
        <p:txBody>
          <a:bodyPr/>
          <a:lstStyle/>
          <a:p>
            <a:r>
              <a:rPr lang="ru-RU" dirty="0"/>
              <a:t>Подходы к описанию бизнес-процесса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849C-6FD3-E6D8-5D55-C8AF0D5F2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424069"/>
            <a:ext cx="5181600" cy="5857461"/>
          </a:xfrm>
        </p:spPr>
        <p:txBody>
          <a:bodyPr/>
          <a:lstStyle/>
          <a:p>
            <a:pPr algn="just"/>
            <a:r>
              <a:rPr lang="en-US" cap="none" dirty="0">
                <a:solidFill>
                  <a:schemeClr val="bg1"/>
                </a:solidFill>
                <a:latin typeface="Roboto" panose="02000000000000000000" pitchFamily="2" charset="0"/>
              </a:rPr>
              <a:t>● </a:t>
            </a:r>
            <a:r>
              <a:rPr lang="ru-RU" b="1" cap="none" dirty="0">
                <a:solidFill>
                  <a:schemeClr val="bg1"/>
                </a:solidFill>
                <a:latin typeface="+mj-lt"/>
              </a:rPr>
              <a:t>С</a:t>
            </a:r>
            <a:r>
              <a:rPr lang="ru-RU" b="1" i="0" cap="none" dirty="0">
                <a:solidFill>
                  <a:schemeClr val="bg1"/>
                </a:solidFill>
                <a:effectLst/>
                <a:latin typeface="+mj-lt"/>
              </a:rPr>
              <a:t>труктурный подход </a:t>
            </a:r>
            <a:r>
              <a:rPr lang="ru-RU" i="1" cap="none" dirty="0">
                <a:solidFill>
                  <a:schemeClr val="bg1"/>
                </a:solidFill>
                <a:effectLst/>
                <a:latin typeface="+mj-lt"/>
              </a:rPr>
              <a:t>основан на организационной структуре компании и рассматривает бизнес-процессы в контексте отделов и должностей </a:t>
            </a:r>
            <a:endParaRPr lang="en-US" i="1" cap="none" dirty="0" smtClean="0">
              <a:solidFill>
                <a:schemeClr val="bg1"/>
              </a:solidFill>
              <a:effectLst/>
              <a:latin typeface="+mj-lt"/>
            </a:endParaRPr>
          </a:p>
          <a:p>
            <a:pPr algn="just"/>
            <a:endParaRPr lang="ru-RU" i="1" cap="none" dirty="0">
              <a:solidFill>
                <a:schemeClr val="bg1"/>
              </a:solidFill>
              <a:effectLst/>
              <a:latin typeface="+mj-lt"/>
            </a:endParaRPr>
          </a:p>
          <a:p>
            <a:pPr algn="just"/>
            <a:r>
              <a:rPr lang="en-US" cap="none" dirty="0">
                <a:solidFill>
                  <a:schemeClr val="bg1"/>
                </a:solidFill>
                <a:latin typeface="Roboto" panose="02000000000000000000" pitchFamily="2" charset="0"/>
              </a:rPr>
              <a:t>●</a:t>
            </a:r>
            <a:r>
              <a:rPr lang="ru-RU" cap="none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ru-RU" b="1" i="0" cap="none" dirty="0">
                <a:solidFill>
                  <a:schemeClr val="bg1"/>
                </a:solidFill>
                <a:effectLst/>
                <a:latin typeface="+mj-lt"/>
              </a:rPr>
              <a:t>Функциональный</a:t>
            </a:r>
            <a:r>
              <a:rPr lang="en-US" b="1" i="0" cap="non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ru-RU" b="1" i="0" cap="none" dirty="0">
                <a:solidFill>
                  <a:schemeClr val="bg1"/>
                </a:solidFill>
                <a:effectLst/>
                <a:latin typeface="+mj-lt"/>
              </a:rPr>
              <a:t>подход </a:t>
            </a:r>
            <a:r>
              <a:rPr lang="ru-RU" i="1" cap="none" dirty="0">
                <a:solidFill>
                  <a:schemeClr val="bg1"/>
                </a:solidFill>
                <a:effectLst/>
                <a:latin typeface="+mj-lt"/>
              </a:rPr>
              <a:t>определяет процессы на основе основных функций бизнеса, таких как продажи, производство, маркетинг и т.</a:t>
            </a:r>
            <a:r>
              <a:rPr lang="en-US" i="1" cap="none" dirty="0" err="1">
                <a:solidFill>
                  <a:schemeClr val="bg1"/>
                </a:solidFill>
                <a:latin typeface="+mj-lt"/>
              </a:rPr>
              <a:t>д</a:t>
            </a:r>
            <a:r>
              <a:rPr lang="ru-RU" i="1" cap="none" dirty="0">
                <a:solidFill>
                  <a:schemeClr val="bg1"/>
                </a:solidFill>
                <a:effectLst/>
                <a:latin typeface="+mj-lt"/>
              </a:rPr>
              <a:t>. </a:t>
            </a:r>
            <a:endParaRPr lang="en-US" i="1" cap="none" dirty="0" smtClean="0">
              <a:solidFill>
                <a:schemeClr val="bg1"/>
              </a:solidFill>
              <a:effectLst/>
              <a:latin typeface="+mj-lt"/>
            </a:endParaRPr>
          </a:p>
          <a:p>
            <a:pPr algn="just"/>
            <a:endParaRPr lang="ru-RU" i="1" cap="none" dirty="0">
              <a:solidFill>
                <a:schemeClr val="bg1"/>
              </a:solidFill>
              <a:effectLst/>
              <a:latin typeface="+mj-lt"/>
            </a:endParaRPr>
          </a:p>
          <a:p>
            <a:pPr algn="just"/>
            <a:r>
              <a:rPr lang="en-US" cap="none" dirty="0">
                <a:solidFill>
                  <a:schemeClr val="bg1"/>
                </a:solidFill>
                <a:latin typeface="Roboto" panose="02000000000000000000" pitchFamily="2" charset="0"/>
              </a:rPr>
              <a:t>● </a:t>
            </a:r>
            <a:r>
              <a:rPr lang="ru-RU" b="1" i="0" cap="none" dirty="0">
                <a:solidFill>
                  <a:schemeClr val="bg1"/>
                </a:solidFill>
                <a:effectLst/>
                <a:latin typeface="+mj-lt"/>
              </a:rPr>
              <a:t>Процессный подход </a:t>
            </a:r>
            <a:r>
              <a:rPr lang="ru-RU" i="1" cap="none" dirty="0">
                <a:solidFill>
                  <a:schemeClr val="bg1"/>
                </a:solidFill>
                <a:effectLst/>
                <a:latin typeface="+mj-lt"/>
              </a:rPr>
              <a:t>рассматривает бизнес-процессы как набор взаимосвязанных действий, ведущих к созданию ценности для клиента</a:t>
            </a:r>
            <a:endParaRPr lang="ru-RU" i="1" cap="non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88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/>
          <a:p>
            <a:r>
              <a:rPr lang="ru-RU" dirty="0"/>
              <a:t>Виды документации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881" y="2852677"/>
            <a:ext cx="5530990" cy="28237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2400" b="1" dirty="0" smtClean="0"/>
              <a:t>Операционные инструкции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ru-RU" sz="2400" b="1" dirty="0" smtClean="0"/>
              <a:t>Процедуры </a:t>
            </a:r>
            <a:r>
              <a:rPr lang="ru-RU" sz="2400" b="1" dirty="0"/>
              <a:t>и регламенты</a:t>
            </a:r>
            <a:r>
              <a:rPr lang="ru-RU" sz="2400" dirty="0"/>
              <a:t> 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ru-RU" sz="2400" b="1" i="0" dirty="0" smtClean="0">
                <a:effectLst/>
              </a:rPr>
              <a:t>Диаграммы бизнес-процессов</a:t>
            </a:r>
            <a:endParaRPr lang="ru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54413" y="2757935"/>
            <a:ext cx="5837587" cy="3160544"/>
          </a:xfrm>
        </p:spPr>
        <p:txBody>
          <a:bodyPr anchor="t">
            <a:normAutofit/>
          </a:bodyPr>
          <a:lstStyle/>
          <a:p>
            <a:pPr algn="ctr"/>
            <a:r>
              <a:rPr lang="ru-RU" sz="2400" b="1" i="0" dirty="0" smtClean="0">
                <a:effectLst/>
              </a:rPr>
              <a:t>Карты </a:t>
            </a:r>
            <a:r>
              <a:rPr lang="ru-RU" sz="2400" b="1" i="0" dirty="0">
                <a:effectLst/>
              </a:rPr>
              <a:t>процессов </a:t>
            </a:r>
            <a:endParaRPr lang="en-US" sz="2400" b="1" i="0" dirty="0" smtClean="0">
              <a:effectLst/>
            </a:endParaRPr>
          </a:p>
          <a:p>
            <a:pPr algn="ctr"/>
            <a:endParaRPr lang="en-US" sz="2400" b="1" dirty="0"/>
          </a:p>
          <a:p>
            <a:pPr algn="ctr"/>
            <a:r>
              <a:rPr lang="ru-RU" sz="2400" b="1" dirty="0" smtClean="0"/>
              <a:t>Отчеты </a:t>
            </a:r>
            <a:r>
              <a:rPr lang="ru-RU" sz="2400" b="1" dirty="0"/>
              <a:t>и аналитические </a:t>
            </a:r>
            <a:r>
              <a:rPr lang="ru-RU" sz="2400" b="1" dirty="0" smtClean="0"/>
              <a:t>материалы</a:t>
            </a:r>
            <a:endParaRPr lang="en-US" sz="2400" b="1" dirty="0" smtClean="0"/>
          </a:p>
          <a:p>
            <a:pPr algn="ctr"/>
            <a:endParaRPr lang="en-US" sz="2400" dirty="0"/>
          </a:p>
          <a:p>
            <a:pPr algn="ctr"/>
            <a:r>
              <a:rPr lang="ru-RU" sz="2400" b="1" i="0" dirty="0" smtClean="0">
                <a:effectLst/>
              </a:rPr>
              <a:t>Стандарты </a:t>
            </a:r>
            <a:r>
              <a:rPr lang="ru-RU" sz="2400" b="1" i="0" dirty="0">
                <a:effectLst/>
              </a:rPr>
              <a:t>операционной </a:t>
            </a:r>
            <a:r>
              <a:rPr lang="ru-RU" sz="2400" b="1" i="0" dirty="0" smtClean="0">
                <a:effectLst/>
              </a:rPr>
              <a:t>деятельности</a:t>
            </a:r>
            <a:endParaRPr lang="ru-RU" sz="24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7DF2-59B2-3AD3-17D2-A2055DA2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3143" y="0"/>
            <a:ext cx="6674197" cy="1066801"/>
          </a:xfrm>
        </p:spPr>
        <p:txBody>
          <a:bodyPr/>
          <a:lstStyle/>
          <a:p>
            <a:r>
              <a:rPr lang="ru-RU" sz="2800" dirty="0"/>
              <a:t>Этапы документирования </a:t>
            </a:r>
            <a:br>
              <a:rPr lang="ru-RU" sz="2800" dirty="0"/>
            </a:br>
            <a:r>
              <a:rPr lang="ru-RU" sz="2800" dirty="0"/>
              <a:t>процессов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3741" y="1231258"/>
            <a:ext cx="6571621" cy="52197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400" dirty="0"/>
              <a:t>С</a:t>
            </a:r>
            <a:r>
              <a:rPr lang="ru-RU" sz="1400" b="0" i="0" dirty="0">
                <a:effectLst/>
              </a:rPr>
              <a:t>ледует выделить: Основные задачи, Заинтересованные лица, Хронология, Приоритет</a:t>
            </a:r>
          </a:p>
          <a:p>
            <a:r>
              <a:rPr lang="ru-RU" sz="1400" b="0" i="0" dirty="0">
                <a:effectLst/>
              </a:rPr>
              <a:t>Подумайте, где процесс начинается и где заканчивается, а также на кого он влияет.</a:t>
            </a:r>
            <a:endParaRPr lang="ru-RU" sz="1400" dirty="0"/>
          </a:p>
          <a:p>
            <a:r>
              <a:rPr lang="ru-RU" sz="1400" b="0" i="0" dirty="0">
                <a:effectLst/>
              </a:rPr>
              <a:t>Точки входа — это ресурсы, необходимые для выполнения процесса. Точки выхода — это то, чего вы хотите достичь по завершении процесса</a:t>
            </a: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1400" dirty="0"/>
          </a:p>
          <a:p>
            <a:r>
              <a:rPr lang="ru-RU" sz="1400" dirty="0"/>
              <a:t>К</a:t>
            </a:r>
            <a:r>
              <a:rPr lang="ru-RU" sz="1400" b="0" i="0" dirty="0">
                <a:effectLst/>
              </a:rPr>
              <a:t>огда вы собрали необходимую информацию по точкам процесса, настало время разбить план процесса на небольшие этапы.</a:t>
            </a:r>
          </a:p>
          <a:p>
            <a:pPr algn="l" rtl="0" fontAlgn="ctr"/>
            <a:r>
              <a:rPr lang="ru-RU" sz="1400" b="0" i="0" dirty="0">
                <a:effectLst/>
              </a:rPr>
              <a:t>Все задачи нужно разбить на части и определить, кто за них отвечает. </a:t>
            </a:r>
          </a:p>
          <a:p>
            <a:pPr algn="l" rtl="0" fontAlgn="ctr"/>
            <a:r>
              <a:rPr lang="ru-RU" sz="1400" b="0" i="0" dirty="0">
                <a:effectLst/>
              </a:rPr>
              <a:t>В зависимости от типа процесса, который вы документируете, блок-схема обеспечивает чёткость благодаря своей наглядности.</a:t>
            </a:r>
          </a:p>
          <a:p>
            <a:pPr algn="l" rtl="0" fontAlgn="ctr"/>
            <a:r>
              <a:rPr lang="ru-RU" sz="1400" dirty="0"/>
              <a:t>О</a:t>
            </a:r>
            <a:r>
              <a:rPr lang="ru-RU" sz="1400" b="0" i="0" dirty="0">
                <a:effectLst/>
              </a:rPr>
              <a:t>братите внимание на любые исключения, с которыми может столкнуться ваша команда. Эти исключения возникают из-за того, что не каждый поток будет следовать по одному и тому же пути.</a:t>
            </a:r>
            <a:r>
              <a:rPr lang="en" sz="1400" b="0" i="1" dirty="0">
                <a:effectLst/>
              </a:rPr>
              <a:t> </a:t>
            </a:r>
            <a:endParaRPr lang="ru-RU" sz="1400" b="0" i="1" dirty="0">
              <a:effectLst/>
            </a:endParaRPr>
          </a:p>
          <a:p>
            <a:pPr algn="l" rtl="0" fontAlgn="ctr"/>
            <a:r>
              <a:rPr lang="ru-RU" sz="1400" b="0" i="0" dirty="0">
                <a:effectLst/>
              </a:rPr>
              <a:t>Последним этапом документирования процесса является его тестирование, которое позволит вам убедиться в работоспособности процесса.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91403" y="1231257"/>
            <a:ext cx="4511708" cy="5219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0" i="0" dirty="0">
                <a:effectLst/>
              </a:rPr>
              <a:t>Проанализируйте исходный процесс</a:t>
            </a:r>
            <a:endParaRPr lang="ru-RU" dirty="0"/>
          </a:p>
          <a:p>
            <a:r>
              <a:rPr lang="ru-RU" b="0" i="0" dirty="0">
                <a:effectLst/>
              </a:rPr>
              <a:t>Определите границы процесса </a:t>
            </a:r>
          </a:p>
          <a:p>
            <a:r>
              <a:rPr lang="ru-RU" b="0" i="0" dirty="0">
                <a:effectLst/>
              </a:rPr>
              <a:t>Определите точки входа и выхода </a:t>
            </a:r>
          </a:p>
          <a:p>
            <a:endParaRPr lang="ru-RU" b="0" i="0" dirty="0">
              <a:effectLst/>
            </a:endParaRPr>
          </a:p>
          <a:p>
            <a:r>
              <a:rPr lang="ru-RU" b="0" i="0" dirty="0">
                <a:effectLst/>
              </a:rPr>
              <a:t>Определите этапы процесса</a:t>
            </a:r>
          </a:p>
          <a:p>
            <a:endParaRPr lang="ru-RU" dirty="0"/>
          </a:p>
          <a:p>
            <a:r>
              <a:rPr lang="ru-RU" b="0" i="0" dirty="0">
                <a:effectLst/>
              </a:rPr>
              <a:t>Свяжитесь с заинтересованными лицами проекта </a:t>
            </a:r>
          </a:p>
          <a:p>
            <a:r>
              <a:rPr lang="ru-RU" b="0" i="0" dirty="0">
                <a:effectLst/>
              </a:rPr>
              <a:t>Создайте блок-схему процесса </a:t>
            </a:r>
          </a:p>
          <a:p>
            <a:r>
              <a:rPr lang="ru-RU" b="0" i="0" dirty="0">
                <a:effectLst/>
              </a:rPr>
              <a:t>Отметьте исключения для хода процесса </a:t>
            </a:r>
          </a:p>
          <a:p>
            <a:r>
              <a:rPr lang="ru-RU" b="0" i="0" dirty="0">
                <a:effectLst/>
              </a:rPr>
              <a:t>Протестируйте 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39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660" y="1072661"/>
            <a:ext cx="4196442" cy="431074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CE989-D71D-33BC-6D9D-FA453147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193D1-FC1F-3078-28A2-2D430CE84DF2}"/>
              </a:ext>
            </a:extLst>
          </p:cNvPr>
          <p:cNvSpPr txBox="1"/>
          <p:nvPr/>
        </p:nvSpPr>
        <p:spPr>
          <a:xfrm>
            <a:off x="1269167" y="4026875"/>
            <a:ext cx="5075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Подготовили студентки группы ИНБО-01-22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Султыгова Макка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Муртазалиева Альбина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72" y="2006081"/>
            <a:ext cx="3783850" cy="27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148557_Win32_SL_V9" id="{FD920734-71A5-41A0-B6CB-27CE9B695CFC}" vid="{71E61A59-C36E-4689-A93D-460D2F2E9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B4406E-B359-417A-AE64-0B58F165833A}">
  <ds:schemaRefs>
    <ds:schemaRef ds:uri="http://schemas.microsoft.com/office/2006/metadata/properties"/>
    <ds:schemaRef ds:uri="http://www.w3.org/XML/1998/namespace"/>
    <ds:schemaRef ds:uri="http://purl.org/dc/elements/1.1/"/>
    <ds:schemaRef ds:uri="230e9df3-be65-4c73-a93b-d1236ebd677e"/>
    <ds:schemaRef ds:uri="71af3243-3dd4-4a8d-8c0d-dd76da1f02a5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5D5CCB-1381-4248-A45F-33A784E45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923D12-8F2C-480C-BC3C-85788733416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333</Words>
  <Application>Microsoft Office PowerPoint</Application>
  <PresentationFormat>Широкоэкранный</PresentationFormat>
  <Paragraphs>60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Century Gothic</vt:lpstr>
      <vt:lpstr>Roboto</vt:lpstr>
      <vt:lpstr>Wingdings 3</vt:lpstr>
      <vt:lpstr>Ion</vt:lpstr>
      <vt:lpstr>Документация организации как источник информации о бизнес-процессах</vt:lpstr>
      <vt:lpstr>Почему документация бизнес-процессов? </vt:lpstr>
      <vt:lpstr>Важность документации</vt:lpstr>
      <vt:lpstr>Подходы к описанию бизнес-процесса</vt:lpstr>
      <vt:lpstr>Виды документации</vt:lpstr>
      <vt:lpstr>Этапы документирования  процессов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products</dc:title>
  <cp:lastModifiedBy>honor</cp:lastModifiedBy>
  <cp:revision>3</cp:revision>
  <dcterms:created xsi:type="dcterms:W3CDTF">2024-01-21T12:52:02Z</dcterms:created>
  <dcterms:modified xsi:type="dcterms:W3CDTF">2024-10-16T06:40:07Z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