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45" d="100"/>
          <a:sy n="45" d="100"/>
        </p:scale>
        <p:origin x="88" y="-512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  <a:endParaRPr lang="en-US" altLang="zh-CN" sz="7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56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Eric Alexander, Estelle Bayer, Liz Nichols</a:t>
            </a:r>
            <a:endParaRPr lang="en-US" altLang="zh-CN" sz="56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  <a:endParaRPr lang="en-US" altLang="zh-CN" sz="4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66799" y="5953110"/>
            <a:ext cx="18440401" cy="946293"/>
            <a:chOff x="1066799" y="5958162"/>
            <a:chExt cx="11007725" cy="946293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Why Sonic Signatures?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4360" y="17909310"/>
            <a:ext cx="18622840" cy="911382"/>
            <a:chOff x="1066799" y="5958162"/>
            <a:chExt cx="11007725" cy="946293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Depicting Feature Information (MDS)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20242298" y="6810977"/>
            <a:ext cx="11098441" cy="5124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Having extracted feature data, we wanted to see if simple classifiers could use these data to 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The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iterative </a:t>
            </a:r>
            <a:r>
              <a:rPr lang="en-US" altLang="zh-CN" sz="2800" dirty="0" smtClean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242298" y="5932682"/>
            <a:ext cx="23162896" cy="879457"/>
            <a:chOff x="1066799" y="5958162"/>
            <a:chExt cx="11007725" cy="946293"/>
          </a:xfrm>
        </p:grpSpPr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Naïve Bayes Classification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242298" y="12937761"/>
            <a:ext cx="23104987" cy="931461"/>
            <a:chOff x="1066799" y="5958162"/>
            <a:chExt cx="11007725" cy="946293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Z-Score Comparisons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242298" y="20123284"/>
            <a:ext cx="23216346" cy="954314"/>
            <a:chOff x="1066799" y="5958162"/>
            <a:chExt cx="11007725" cy="946293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“Ophelia’s Oh”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6496" y="11959598"/>
            <a:ext cx="18440401" cy="946293"/>
            <a:chOff x="1066799" y="5958162"/>
            <a:chExt cx="11007725" cy="946293"/>
          </a:xfrm>
        </p:grpSpPr>
        <p:sp>
          <p:nvSpPr>
            <p:cNvPr id="7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Quantifying “How Characters Sound”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8" name="Text Box 242"/>
          <p:cNvSpPr txBox="1">
            <a:spLocks noChangeArrowheads="1"/>
          </p:cNvSpPr>
          <p:nvPr/>
        </p:nvSpPr>
        <p:spPr bwMode="auto">
          <a:xfrm>
            <a:off x="-19583400" y="-3539594"/>
            <a:ext cx="18436390" cy="390587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In any language, words break down into a set of fundamental elements called </a:t>
            </a:r>
            <a:r>
              <a:rPr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</a:t>
            </a:r>
            <a:endParaRPr lang="en-US" altLang="ja-JP" sz="40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 are defined by the physical processes necessary to produce them (e.g. air flow, tongue position)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Most English sounds can be qualified distinctly using only a handful of features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20242298" y="13905782"/>
            <a:ext cx="11006953" cy="765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What questions</a:t>
            </a:r>
            <a:endParaRPr lang="en-AU" sz="2800" dirty="0">
              <a:effectLst/>
            </a:endParaRP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20242298" y="21075273"/>
            <a:ext cx="10954629" cy="765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2427628" y="27874169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370635" y="27874170"/>
            <a:ext cx="11031016" cy="929429"/>
            <a:chOff x="1066799" y="5958162"/>
            <a:chExt cx="11007725" cy="946293"/>
          </a:xfrm>
        </p:grpSpPr>
        <p:sp>
          <p:nvSpPr>
            <p:cNvPr id="95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6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What Next?</a:t>
              </a:r>
            </a:p>
          </p:txBody>
        </p:sp>
      </p:grp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879423" y="18820692"/>
            <a:ext cx="18627777" cy="748923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20370635" y="28803598"/>
            <a:ext cx="11025483" cy="838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2433161" y="28803598"/>
            <a:ext cx="11025483" cy="838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2991"/>
              </p:ext>
            </p:extLst>
          </p:nvPr>
        </p:nvGraphicFramePr>
        <p:xfrm>
          <a:off x="1066799" y="12934280"/>
          <a:ext cx="18410096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640562"/>
                <a:gridCol w="4564486"/>
                <a:gridCol w="4602524"/>
                <a:gridCol w="4602524"/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 smtClean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/>
                        <a:t>The</a:t>
                      </a:r>
                      <a:r>
                        <a:rPr lang="en-US" sz="3600" b="0" baseline="0" dirty="0" smtClean="0"/>
                        <a:t> 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features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3600" b="0" baseline="0" dirty="0" smtClean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they tended to make, and the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3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16610"/>
              </p:ext>
            </p:extLst>
          </p:nvPr>
        </p:nvGraphicFramePr>
        <p:xfrm>
          <a:off x="1066800" y="6896141"/>
          <a:ext cx="18410096" cy="384805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579796"/>
                <a:gridCol w="4610100"/>
                <a:gridCol w="4610100"/>
                <a:gridCol w="4610100"/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 smtClean="0"/>
                        <a:t>Is it then possible to </a:t>
                      </a:r>
                      <a:r>
                        <a:rPr lang="en-US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 smtClean="0"/>
                        <a:t> how a character “sounds”?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 smtClean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r>
                        <a:rPr lang="en-US" sz="3600" dirty="0" smtClean="0"/>
                        <a:t/>
                      </a:r>
                      <a:br>
                        <a:rPr lang="en-US" sz="3600" dirty="0" smtClean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169" y="8415441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550" y="6894320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42200" y="7467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Caption placeholder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43000" y="1173207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Caption placeholder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305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Lucida Sans</vt:lpstr>
      <vt:lpstr>ＭＳ Ｐゴシック</vt:lpstr>
      <vt:lpstr>SimSun</vt:lpstr>
      <vt:lpstr>Times New Roman</vt:lpstr>
      <vt:lpstr>宋体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Microsoft Office User</cp:lastModifiedBy>
  <cp:revision>117</cp:revision>
  <cp:lastPrinted>2000-08-03T00:31:24Z</cp:lastPrinted>
  <dcterms:created xsi:type="dcterms:W3CDTF">2000-02-09T15:01:13Z</dcterms:created>
  <dcterms:modified xsi:type="dcterms:W3CDTF">2017-08-15T22:00:49Z</dcterms:modified>
  <cp:category>research posters template</cp:category>
</cp:coreProperties>
</file>