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80"/>
    <a:srgbClr val="003F75"/>
    <a:srgbClr val="EAEAEA"/>
    <a:srgbClr val="3399FF"/>
    <a:srgbClr val="A9A9BB"/>
    <a:srgbClr val="ABABB9"/>
    <a:srgbClr val="9E9EC6"/>
    <a:srgbClr val="9696D0"/>
    <a:srgbClr val="B5B5EF"/>
    <a:srgbClr val="ACA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37" d="100"/>
          <a:sy n="37" d="100"/>
        </p:scale>
        <p:origin x="-2098" y="-3902"/>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488" y="-84"/>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84" tIns="57492" rIns="114984" bIns="57492" numCol="1" anchor="t" anchorCtr="0" compatLnSpc="1">
            <a:prstTxWarp prst="textNoShape">
              <a:avLst/>
            </a:prstTxWarp>
          </a:bodyPr>
          <a:lstStyle>
            <a:lvl1pPr defTabSz="1149350">
              <a:defRPr sz="1500">
                <a:effectLst/>
              </a:defRPr>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84" tIns="57492" rIns="114984" bIns="57492" numCol="1" anchor="t" anchorCtr="0" compatLnSpc="1">
            <a:prstTxWarp prst="textNoShape">
              <a:avLst/>
            </a:prstTxWarp>
          </a:bodyPr>
          <a:lstStyle>
            <a:lvl1pPr algn="r" defTabSz="1149350">
              <a:defRPr sz="1500">
                <a:effectLst/>
              </a:defRPr>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84" tIns="57492" rIns="114984" bIns="57492" numCol="1" anchor="b" anchorCtr="0" compatLnSpc="1">
            <a:prstTxWarp prst="textNoShape">
              <a:avLst/>
            </a:prstTxWarp>
          </a:bodyPr>
          <a:lstStyle>
            <a:lvl1pPr defTabSz="1149350">
              <a:defRPr sz="1500">
                <a:effectLst/>
              </a:defRPr>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84" tIns="57492" rIns="114984" bIns="57492" numCol="1" anchor="b" anchorCtr="0" compatLnSpc="1">
            <a:prstTxWarp prst="textNoShape">
              <a:avLst/>
            </a:prstTxWarp>
          </a:bodyPr>
          <a:lstStyle>
            <a:lvl1pPr algn="r" defTabSz="1149350">
              <a:defRPr sz="1500">
                <a:effectLst/>
              </a:defRPr>
            </a:lvl1pPr>
          </a:lstStyle>
          <a:p>
            <a:fld id="{56A6134A-9986-4884-ADAB-C57241D32564}" type="slidenum">
              <a:rPr lang="zh-CN" altLang="en-US"/>
              <a:pPr/>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numCol="1" anchor="t" anchorCtr="0" compatLnSpc="1">
            <a:prstTxWarp prst="textNoShape">
              <a:avLst/>
            </a:prstTxWarp>
          </a:bodyPr>
          <a:lstStyle>
            <a:lvl1pPr defTabSz="1149350">
              <a:defRPr sz="1500">
                <a:effectLst/>
              </a:defRPr>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numCol="1" anchor="t" anchorCtr="0" compatLnSpc="1">
            <a:prstTxWarp prst="textNoShape">
              <a:avLst/>
            </a:prstTxWarp>
          </a:bodyPr>
          <a:lstStyle>
            <a:lvl1pPr algn="r" defTabSz="1149350">
              <a:defRPr sz="1500">
                <a:effectLst/>
              </a:defRPr>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numCol="1" anchor="b" anchorCtr="0" compatLnSpc="1">
            <a:prstTxWarp prst="textNoShape">
              <a:avLst/>
            </a:prstTxWarp>
          </a:bodyPr>
          <a:lstStyle>
            <a:lvl1pPr defTabSz="1149350">
              <a:defRPr sz="1500">
                <a:effectLst/>
              </a:defRPr>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numCol="1" anchor="b" anchorCtr="0" compatLnSpc="1">
            <a:prstTxWarp prst="textNoShape">
              <a:avLst/>
            </a:prstTxWarp>
          </a:bodyPr>
          <a:lstStyle>
            <a:lvl1pPr algn="r" defTabSz="1149350">
              <a:defRPr sz="1500">
                <a:effectLst/>
              </a:defRPr>
            </a:lvl1pPr>
          </a:lstStyle>
          <a:p>
            <a:fld id="{23124DF2-DDA8-402F-81DD-AC1D1E5694AB}" type="slidenum">
              <a:rPr lang="zh-CN" altLang="en-US"/>
              <a:pPr/>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pPr/>
              <a:t>1</a:t>
            </a:fld>
            <a:endParaRPr lang="en-US" altLang="zh-CN" sz="1500"/>
          </a:p>
        </p:txBody>
      </p:sp>
      <p:sp>
        <p:nvSpPr>
          <p:cNvPr id="3075" name="Rectangle 2"/>
          <p:cNvSpPr>
            <a:spLocks noGrp="1" noRot="1" noChangeAspect="1" noChangeArrowheads="1" noTextEdit="1"/>
          </p:cNvSpPr>
          <p:nvPr>
            <p:ph type="sldImg"/>
          </p:nvPr>
        </p:nvSpPr>
        <p:spPr>
          <a:ln/>
        </p:spPr>
      </p:sp>
      <p:sp>
        <p:nvSpPr>
          <p:cNvPr id="3076"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6" cy="70548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4279" y="7680325"/>
            <a:ext cx="39502644"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7" y="1317625"/>
            <a:ext cx="9874956" cy="280876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2194279" y="7680325"/>
            <a:ext cx="39502644" cy="21724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6" cy="653732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6"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6" y="7369176"/>
            <a:ext cx="19401367"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6" y="10439401"/>
            <a:ext cx="19401367"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6" cy="2720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6" cy="197500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6" cy="38623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https://mail.google.com/mail/u/0/?ui=2&amp;ik=88788481ae&amp;view=att&amp;th=15df71f1fe31c8db&amp;attid=0.1&amp;disp=safe&amp;realattid=f_j6icqd8i0&amp;zw"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7.jpg"/><Relationship Id="rId5" Type="http://schemas.openxmlformats.org/officeDocument/2006/relationships/image" Target="../media/image1.gif"/><Relationship Id="rId10" Type="http://schemas.openxmlformats.org/officeDocument/2006/relationships/image" Target="../media/image6.jpg"/><Relationship Id="rId4" Type="http://schemas.openxmlformats.org/officeDocument/2006/relationships/hyperlink" Target="https://mail.google.com/mail/u/0/?ui=2&amp;ik=88788481ae&amp;view=att&amp;th=15df71f1fe31c8db&amp;attid=0.2&amp;disp=safe&amp;realattid=f_j6icqd8t1&amp;zw" TargetMode="External"/><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chemeClr val="tx2">
            <a:lumMod val="20000"/>
            <a:lumOff val="80000"/>
          </a:schemeClr>
        </a:solidFill>
        <a:effectLst/>
      </p:bgPr>
    </p:bg>
    <p:spTree>
      <p:nvGrpSpPr>
        <p:cNvPr id="1" name=""/>
        <p:cNvGrpSpPr/>
        <p:nvPr/>
      </p:nvGrpSpPr>
      <p:grpSpPr>
        <a:xfrm>
          <a:off x="0" y="0"/>
          <a:ext cx="0" cy="0"/>
          <a:chOff x="0" y="0"/>
          <a:chExt cx="0" cy="0"/>
        </a:xfrm>
      </p:grpSpPr>
      <p:sp>
        <p:nvSpPr>
          <p:cNvPr id="82" name="Text Box 263">
            <a:extLst>
              <a:ext uri="{FF2B5EF4-FFF2-40B4-BE49-F238E27FC236}">
                <a16:creationId xmlns:a16="http://schemas.microsoft.com/office/drawing/2014/main" id="{90F87DD5-6D3C-41E1-B458-BCC75CE85A1E}"/>
              </a:ext>
            </a:extLst>
          </p:cNvPr>
          <p:cNvSpPr txBox="1">
            <a:spLocks noChangeArrowheads="1"/>
          </p:cNvSpPr>
          <p:nvPr/>
        </p:nvSpPr>
        <p:spPr bwMode="auto">
          <a:xfrm>
            <a:off x="16067617" y="25967759"/>
            <a:ext cx="27143163" cy="6341041"/>
          </a:xfrm>
          <a:prstGeom prst="rect">
            <a:avLst/>
          </a:prstGeom>
          <a:solidFill>
            <a:schemeClr val="accent3">
              <a:lumMod val="60000"/>
              <a:lumOff val="40000"/>
            </a:schemeClr>
          </a:solidFill>
          <a:ln w="57150" cmpd="thinThick">
            <a:noFill/>
            <a:miter lim="800000"/>
            <a:headEnd/>
            <a:tailEnd/>
          </a:ln>
          <a:effectLst/>
          <a:extLst/>
        </p:spPr>
        <p:txBody>
          <a:bodyPr wrap="square" lIns="182880" tIns="91440" rIns="182880" bIns="182880">
            <a:no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800" dirty="0">
                <a:hlinkClick r:id="rId3"/>
              </a:rPr>
              <a:t>Preview attachment Screen Shot 2017-08-18 at 3.44.53 PM.png</a:t>
            </a:r>
          </a:p>
          <a:p>
            <a:r>
              <a:rPr lang="en-US" sz="2800" dirty="0">
                <a:hlinkClick r:id="rId3"/>
              </a:rPr>
              <a:t>Screen Shot 2017-08-18 at 3.44.53 PM.png</a:t>
            </a:r>
          </a:p>
          <a:p>
            <a:r>
              <a:rPr lang="en-US" sz="2800" dirty="0">
                <a:hlinkClick r:id="rId3"/>
              </a:rPr>
              <a:t>6.9 KB</a:t>
            </a:r>
          </a:p>
          <a:p>
            <a:r>
              <a:rPr lang="en-US" sz="2800" dirty="0">
                <a:hlinkClick r:id="rId4"/>
              </a:rPr>
              <a:t>Preview attachment Screen Shot 2017-08-18 at 3.46.01 PM.png</a:t>
            </a:r>
          </a:p>
          <a:p>
            <a:r>
              <a:rPr lang="en-US" sz="2800" dirty="0">
                <a:hlinkClick r:id="rId4"/>
              </a:rPr>
              <a:t>Screen Shot 2017-08-18 at 3.46.01 PM.png</a:t>
            </a:r>
          </a:p>
          <a:p>
            <a:r>
              <a:rPr lang="en-US" sz="2800" dirty="0">
                <a:hlinkClick r:id="rId4"/>
              </a:rPr>
              <a:t>11 KB</a:t>
            </a:r>
          </a:p>
          <a:p>
            <a:pPr>
              <a:lnSpc>
                <a:spcPct val="125000"/>
              </a:lnSpc>
            </a:pPr>
            <a:endParaRPr lang="en-AU" sz="2800" dirty="0">
              <a:effectLst/>
            </a:endParaRPr>
          </a:p>
        </p:txBody>
      </p:sp>
      <p:sp>
        <p:nvSpPr>
          <p:cNvPr id="63" name="Isosceles Triangle 62">
            <a:extLst>
              <a:ext uri="{FF2B5EF4-FFF2-40B4-BE49-F238E27FC236}">
                <a16:creationId xmlns:a16="http://schemas.microsoft.com/office/drawing/2014/main" id="{3F9C176A-6E97-4DAC-88C4-191DB65B1BBD}"/>
              </a:ext>
            </a:extLst>
          </p:cNvPr>
          <p:cNvSpPr/>
          <p:nvPr/>
        </p:nvSpPr>
        <p:spPr bwMode="auto">
          <a:xfrm>
            <a:off x="9112769" y="5419121"/>
            <a:ext cx="6954848" cy="16389039"/>
          </a:xfrm>
          <a:prstGeom prst="triangle">
            <a:avLst>
              <a:gd name="adj" fmla="val 100000"/>
            </a:avLst>
          </a:prstGeom>
          <a:solidFill>
            <a:schemeClr val="accent3">
              <a:lumMod val="20000"/>
              <a:lumOff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ndParaRPr>
          </a:p>
        </p:txBody>
      </p:sp>
      <p:sp>
        <p:nvSpPr>
          <p:cNvPr id="65" name="Isosceles Triangle 64">
            <a:extLst>
              <a:ext uri="{FF2B5EF4-FFF2-40B4-BE49-F238E27FC236}">
                <a16:creationId xmlns:a16="http://schemas.microsoft.com/office/drawing/2014/main" id="{2F961EF3-413C-4E75-B740-62DC15A766C8}"/>
              </a:ext>
            </a:extLst>
          </p:cNvPr>
          <p:cNvSpPr/>
          <p:nvPr/>
        </p:nvSpPr>
        <p:spPr bwMode="auto">
          <a:xfrm rot="10800000">
            <a:off x="9142231" y="21869528"/>
            <a:ext cx="6925386" cy="10439272"/>
          </a:xfrm>
          <a:prstGeom prst="triangle">
            <a:avLst>
              <a:gd name="adj" fmla="val 0"/>
            </a:avLst>
          </a:prstGeom>
          <a:solidFill>
            <a:schemeClr val="accent3">
              <a:lumMod val="60000"/>
              <a:lumOff val="4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ndParaRPr>
          </a:p>
        </p:txBody>
      </p:sp>
      <p:sp>
        <p:nvSpPr>
          <p:cNvPr id="79" name="Text Box 263">
            <a:extLst>
              <a:ext uri="{FF2B5EF4-FFF2-40B4-BE49-F238E27FC236}">
                <a16:creationId xmlns:a16="http://schemas.microsoft.com/office/drawing/2014/main" id="{DEEF7061-7B22-4636-B9EF-91C755EEA5D3}"/>
              </a:ext>
            </a:extLst>
          </p:cNvPr>
          <p:cNvSpPr txBox="1">
            <a:spLocks noChangeArrowheads="1"/>
          </p:cNvSpPr>
          <p:nvPr/>
        </p:nvSpPr>
        <p:spPr bwMode="auto">
          <a:xfrm>
            <a:off x="16034112" y="6094692"/>
            <a:ext cx="27028568" cy="6986412"/>
          </a:xfrm>
          <a:prstGeom prst="rect">
            <a:avLst/>
          </a:prstGeom>
          <a:solidFill>
            <a:schemeClr val="accent3">
              <a:lumMod val="20000"/>
              <a:lumOff val="80000"/>
            </a:schemeClr>
          </a:solidFill>
          <a:ln w="57150" cmpd="thinThick">
            <a:noFill/>
            <a:miter lim="800000"/>
            <a:headEnd/>
            <a:tailEnd/>
          </a:ln>
          <a:effectLst/>
          <a:extLst/>
        </p:spPr>
        <p:txBody>
          <a:bodyPr wrap="square" lIns="182880" tIns="91440" rIns="182880" bIns="182880">
            <a:no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endParaRPr lang="en-AU" sz="2800" dirty="0">
              <a:effectLst/>
            </a:endParaRPr>
          </a:p>
        </p:txBody>
      </p:sp>
      <p:sp>
        <p:nvSpPr>
          <p:cNvPr id="78" name="Text Box 263">
            <a:extLst>
              <a:ext uri="{FF2B5EF4-FFF2-40B4-BE49-F238E27FC236}">
                <a16:creationId xmlns:a16="http://schemas.microsoft.com/office/drawing/2014/main" id="{F8CB70EF-F166-4A7D-B609-3B331F37F8E1}"/>
              </a:ext>
            </a:extLst>
          </p:cNvPr>
          <p:cNvSpPr txBox="1">
            <a:spLocks noChangeArrowheads="1"/>
          </p:cNvSpPr>
          <p:nvPr/>
        </p:nvSpPr>
        <p:spPr bwMode="auto">
          <a:xfrm>
            <a:off x="15977609" y="13864628"/>
            <a:ext cx="27148037" cy="11334262"/>
          </a:xfrm>
          <a:prstGeom prst="rect">
            <a:avLst/>
          </a:prstGeom>
          <a:solidFill>
            <a:schemeClr val="accent3">
              <a:lumMod val="40000"/>
              <a:lumOff val="60000"/>
            </a:schemeClr>
          </a:solidFill>
          <a:ln w="57150" cmpd="thinThick">
            <a:noFill/>
            <a:miter lim="800000"/>
            <a:headEnd/>
            <a:tailEnd/>
          </a:ln>
          <a:effectLst/>
          <a:extLst/>
        </p:spPr>
        <p:txBody>
          <a:bodyPr wrap="square" lIns="182880" tIns="91440" rIns="182880" bIns="182880">
            <a:no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endParaRPr lang="en-AU" sz="2800" dirty="0">
              <a:effectLst/>
            </a:endParaRPr>
          </a:p>
        </p:txBody>
      </p:sp>
      <p:grpSp>
        <p:nvGrpSpPr>
          <p:cNvPr id="2" name="Group 1"/>
          <p:cNvGrpSpPr/>
          <p:nvPr/>
        </p:nvGrpSpPr>
        <p:grpSpPr>
          <a:xfrm>
            <a:off x="1218766" y="648602"/>
            <a:ext cx="41794578" cy="4610100"/>
            <a:chOff x="1054474" y="495300"/>
            <a:chExt cx="41794578" cy="4610100"/>
          </a:xfrm>
          <a:solidFill>
            <a:schemeClr val="accent2">
              <a:lumMod val="50000"/>
            </a:schemeClr>
          </a:solidFill>
        </p:grpSpPr>
        <p:sp>
          <p:nvSpPr>
            <p:cNvPr id="28" name="Text Box 241"/>
            <p:cNvSpPr txBox="1">
              <a:spLocks noChangeArrowheads="1"/>
            </p:cNvSpPr>
            <p:nvPr/>
          </p:nvSpPr>
          <p:spPr bwMode="auto">
            <a:xfrm>
              <a:off x="1054474" y="495301"/>
              <a:ext cx="41782252" cy="4610099"/>
            </a:xfrm>
            <a:prstGeom prst="rect">
              <a:avLst/>
            </a:prstGeom>
            <a:grpFill/>
            <a:ln w="25400">
              <a:noFill/>
              <a:miter lim="800000"/>
              <a:headEnd/>
              <a:tailEnd/>
            </a:ln>
            <a:effectLst/>
          </p:spPr>
          <p:txBody>
            <a:bodyPr lIns="61170" tIns="30584" rIns="61170" bIns="30584" anchor="ctr"/>
            <a:lstStyle>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effectLst/>
                <a:latin typeface="Arial" charset="0"/>
                <a:ea typeface="SimSun" pitchFamily="2" charset="-122"/>
              </a:endParaRPr>
            </a:p>
          </p:txBody>
        </p:sp>
        <p:sp>
          <p:nvSpPr>
            <p:cNvPr id="35" name="Text Box 241"/>
            <p:cNvSpPr txBox="1">
              <a:spLocks noChangeArrowheads="1"/>
            </p:cNvSpPr>
            <p:nvPr/>
          </p:nvSpPr>
          <p:spPr bwMode="auto">
            <a:xfrm>
              <a:off x="1066800" y="495300"/>
              <a:ext cx="41782252" cy="4610099"/>
            </a:xfrm>
            <a:prstGeom prst="rect">
              <a:avLst/>
            </a:prstGeom>
            <a:grpFill/>
            <a:ln w="25400">
              <a:noFill/>
              <a:miter lim="800000"/>
              <a:headEnd/>
              <a:tailEnd/>
            </a:ln>
            <a:effectLst/>
          </p:spPr>
          <p:txBody>
            <a:bodyPr lIns="61170" tIns="30584" rIns="61170" bIns="30584" anchor="ctr"/>
            <a:lstStyle>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effectLst/>
                <a:latin typeface="Arial" charset="0"/>
                <a:ea typeface="SimSun" pitchFamily="2" charset="-122"/>
              </a:endParaRPr>
            </a:p>
          </p:txBody>
        </p:sp>
      </p:grpSp>
      <p:sp>
        <p:nvSpPr>
          <p:cNvPr id="36" name="Text Box 262"/>
          <p:cNvSpPr txBox="1">
            <a:spLocks noChangeArrowheads="1"/>
          </p:cNvSpPr>
          <p:nvPr/>
        </p:nvSpPr>
        <p:spPr bwMode="auto">
          <a:xfrm>
            <a:off x="6781800" y="869361"/>
            <a:ext cx="30175200" cy="3718814"/>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FFBF0B"/>
                  </a:outerShdw>
                </a:effectLst>
              </a14:hiddenEffects>
            </a:ext>
          </a:extLst>
        </p:spPr>
        <p:txBody>
          <a:bodyPr lIns="61170" tIns="30584" rIns="61170" bIns="30584" anchor="ctr"/>
          <a:lstStyle>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r>
              <a:rPr lang="en-US" altLang="zh-CN" sz="7200" b="1" dirty="0">
                <a:solidFill>
                  <a:schemeClr val="bg1"/>
                </a:solidFill>
                <a:effectLst/>
                <a:latin typeface="Lucida Sans" pitchFamily="34" charset="0"/>
                <a:ea typeface="SimSun" pitchFamily="2" charset="-122"/>
                <a:cs typeface="Lucida Sans" pitchFamily="34" charset="0"/>
              </a:rPr>
              <a:t>Sonic Signatures: Do Shakespeare’s Characters Have Distinct Speech Qualities? </a:t>
            </a:r>
          </a:p>
          <a:p>
            <a:pPr algn="ctr">
              <a:spcBef>
                <a:spcPct val="20000"/>
              </a:spcBef>
            </a:pPr>
            <a:r>
              <a:rPr lang="en-US" altLang="zh-CN" sz="5600" b="1" dirty="0">
                <a:solidFill>
                  <a:schemeClr val="bg1"/>
                </a:solidFill>
                <a:effectLst/>
                <a:latin typeface="Lucida Sans" pitchFamily="34" charset="0"/>
                <a:ea typeface="SimSun" pitchFamily="2" charset="-122"/>
                <a:cs typeface="Lucida Sans" pitchFamily="34" charset="0"/>
              </a:rPr>
              <a:t>Estelle Bayer, Liz Nichols, Eric Alexander</a:t>
            </a:r>
          </a:p>
          <a:p>
            <a:pPr algn="ctr"/>
            <a:r>
              <a:rPr lang="en-US" altLang="zh-CN" sz="4200" b="1" dirty="0">
                <a:solidFill>
                  <a:schemeClr val="bg1"/>
                </a:solidFill>
                <a:effectLst/>
                <a:latin typeface="Lucida Sans" pitchFamily="34" charset="0"/>
                <a:ea typeface="SimSun" pitchFamily="2" charset="-122"/>
                <a:cs typeface="Lucida Sans" pitchFamily="34" charset="0"/>
              </a:rPr>
              <a:t>Computer Science, Carleton College</a:t>
            </a:r>
          </a:p>
        </p:txBody>
      </p:sp>
      <p:sp>
        <p:nvSpPr>
          <p:cNvPr id="41" name="Text Box 248"/>
          <p:cNvSpPr txBox="1">
            <a:spLocks noChangeArrowheads="1"/>
          </p:cNvSpPr>
          <p:nvPr/>
        </p:nvSpPr>
        <p:spPr bwMode="auto">
          <a:xfrm>
            <a:off x="1218766" y="5477442"/>
            <a:ext cx="14545752" cy="769441"/>
          </a:xfrm>
          <a:prstGeom prst="rect">
            <a:avLst/>
          </a:prstGeom>
          <a:solidFill>
            <a:schemeClr val="accent2">
              <a:lumMod val="50000"/>
            </a:schemeClr>
          </a:soli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effectLst/>
                <a:latin typeface="Lucida Sans" pitchFamily="34" charset="0"/>
                <a:ea typeface="SimSun" pitchFamily="2" charset="-122"/>
                <a:cs typeface="Lucida Sans" pitchFamily="34" charset="0"/>
              </a:rPr>
              <a:t>Why Sonic Signatures?</a:t>
            </a:r>
            <a:endParaRPr lang="en-US" altLang="zh-CN" sz="3200" b="1" dirty="0">
              <a:solidFill>
                <a:schemeClr val="bg1"/>
              </a:solidFill>
              <a:effectLst/>
              <a:latin typeface="Lucida Sans" pitchFamily="34" charset="0"/>
              <a:ea typeface="SimSun" pitchFamily="2" charset="-122"/>
              <a:cs typeface="Lucida Sans" pitchFamily="34" charset="0"/>
            </a:endParaRPr>
          </a:p>
        </p:txBody>
      </p:sp>
      <p:sp>
        <p:nvSpPr>
          <p:cNvPr id="44" name="Text Box 248"/>
          <p:cNvSpPr txBox="1">
            <a:spLocks noChangeArrowheads="1"/>
          </p:cNvSpPr>
          <p:nvPr/>
        </p:nvSpPr>
        <p:spPr bwMode="auto">
          <a:xfrm>
            <a:off x="1218766" y="15988048"/>
            <a:ext cx="7894002" cy="769441"/>
          </a:xfrm>
          <a:prstGeom prst="rect">
            <a:avLst/>
          </a:prstGeom>
          <a:solidFill>
            <a:schemeClr val="accent2">
              <a:lumMod val="50000"/>
            </a:schemeClr>
          </a:soli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effectLst/>
                <a:latin typeface="Lucida Sans" pitchFamily="34" charset="0"/>
                <a:ea typeface="SimSun" pitchFamily="2" charset="-122"/>
                <a:cs typeface="Lucida Sans" pitchFamily="34" charset="0"/>
              </a:rPr>
              <a:t>Depicting Features</a:t>
            </a:r>
            <a:endParaRPr lang="en-US" altLang="zh-CN" sz="3200" b="1" dirty="0">
              <a:solidFill>
                <a:schemeClr val="bg1"/>
              </a:solidFill>
              <a:effectLst/>
              <a:latin typeface="Lucida Sans" pitchFamily="34" charset="0"/>
              <a:ea typeface="SimSun" pitchFamily="2" charset="-122"/>
              <a:cs typeface="Lucida Sans" pitchFamily="34" charset="0"/>
            </a:endParaRPr>
          </a:p>
        </p:txBody>
      </p:sp>
      <p:sp>
        <p:nvSpPr>
          <p:cNvPr id="57" name="Text Box 263"/>
          <p:cNvSpPr txBox="1">
            <a:spLocks noChangeArrowheads="1"/>
          </p:cNvSpPr>
          <p:nvPr/>
        </p:nvSpPr>
        <p:spPr bwMode="auto">
          <a:xfrm>
            <a:off x="16030880" y="6246883"/>
            <a:ext cx="12311440" cy="6740307"/>
          </a:xfrm>
          <a:prstGeom prst="rect">
            <a:avLst/>
          </a:prstGeom>
          <a:solidFill>
            <a:schemeClr val="accent3">
              <a:lumMod val="20000"/>
              <a:lumOff val="80000"/>
            </a:schemeClr>
          </a:solidFill>
          <a:ln w="57150" cmpd="thinThick">
            <a:noFill/>
            <a:miter lim="800000"/>
            <a:headEnd/>
            <a:tailEnd/>
          </a:ln>
          <a:effectLst/>
          <a:extLst/>
        </p:spPr>
        <p:txBody>
          <a:bodyPr wrap="square" lIns="182880" tIns="91440" rIns="182880" bIns="182880">
            <a:sp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zh-CN" sz="2800" dirty="0">
                <a:effectLst/>
                <a:ea typeface="SimSun" pitchFamily="2" charset="-122"/>
              </a:rPr>
              <a:t>Having extracted phoneme and feature data, we wanted to see if simple classifiers could use these data to </a:t>
            </a:r>
            <a:r>
              <a:rPr lang="en-US" altLang="zh-CN" sz="2800" b="1" dirty="0">
                <a:effectLst/>
                <a:ea typeface="SimSun" pitchFamily="2" charset="-122"/>
              </a:rPr>
              <a:t>differentiate between different types of characters.</a:t>
            </a:r>
          </a:p>
          <a:p>
            <a:pPr>
              <a:lnSpc>
                <a:spcPct val="125000"/>
              </a:lnSpc>
            </a:pPr>
            <a:endParaRPr lang="en-US" altLang="zh-CN" sz="2800" dirty="0">
              <a:effectLst/>
              <a:ea typeface="SimSun" pitchFamily="2" charset="-122"/>
            </a:endParaRPr>
          </a:p>
          <a:p>
            <a:pPr>
              <a:lnSpc>
                <a:spcPct val="125000"/>
              </a:lnSpc>
            </a:pPr>
            <a:r>
              <a:rPr lang="en-US" altLang="zh-CN" sz="2800" dirty="0">
                <a:effectLst/>
                <a:ea typeface="SimSun" pitchFamily="2" charset="-122"/>
              </a:rPr>
              <a:t>The </a:t>
            </a:r>
            <a:r>
              <a:rPr lang="en-US" altLang="zh-CN" sz="2800" b="1" dirty="0">
                <a:effectLst/>
                <a:ea typeface="SimSun" pitchFamily="2" charset="-122"/>
              </a:rPr>
              <a:t>iterative </a:t>
            </a:r>
            <a:r>
              <a:rPr lang="en-US" altLang="zh-CN" sz="2800" dirty="0">
                <a:effectLst/>
                <a:ea typeface="SimSun" pitchFamily="2" charset="-122"/>
              </a:rPr>
              <a:t>Bayes classification was performed through first filtering out any character classified as “other” before re-classifying the remaining characters as antagonists, protagonists, or. Fools</a:t>
            </a:r>
          </a:p>
          <a:p>
            <a:pPr>
              <a:lnSpc>
                <a:spcPct val="125000"/>
              </a:lnSpc>
            </a:pPr>
            <a:endParaRPr lang="en-US" altLang="zh-CN" sz="2800" b="1" dirty="0">
              <a:effectLst/>
              <a:ea typeface="SimSun" pitchFamily="2" charset="-122"/>
            </a:endParaRPr>
          </a:p>
          <a:p>
            <a:pPr>
              <a:lnSpc>
                <a:spcPct val="125000"/>
              </a:lnSpc>
            </a:pPr>
            <a:r>
              <a:rPr lang="en-US" altLang="zh-CN" sz="2800" dirty="0">
                <a:effectLst/>
                <a:ea typeface="SimSun" pitchFamily="2" charset="-122"/>
              </a:rPr>
              <a:t> Highest success was achieved when training data was weighted by number of speaking lines, and role determination was done iteratively. The classification results for gender are comparable to previous results based on text analysis, and </a:t>
            </a:r>
          </a:p>
          <a:p>
            <a:pPr>
              <a:lnSpc>
                <a:spcPct val="125000"/>
              </a:lnSpc>
            </a:pPr>
            <a:r>
              <a:rPr lang="en-US" altLang="zh-CN" sz="2800" dirty="0">
                <a:effectLst/>
                <a:ea typeface="SimSun" pitchFamily="2" charset="-122"/>
              </a:rPr>
              <a:t>the role classification was particularly successful at filtering out “other” characters and identifying protagonists.</a:t>
            </a:r>
          </a:p>
        </p:txBody>
      </p:sp>
      <p:sp>
        <p:nvSpPr>
          <p:cNvPr id="61" name="Text Box 248"/>
          <p:cNvSpPr txBox="1">
            <a:spLocks noChangeArrowheads="1"/>
          </p:cNvSpPr>
          <p:nvPr/>
        </p:nvSpPr>
        <p:spPr bwMode="auto">
          <a:xfrm>
            <a:off x="16034959" y="5419121"/>
            <a:ext cx="26978385"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effectLst/>
                <a:latin typeface="Lucida Sans" pitchFamily="34" charset="0"/>
                <a:ea typeface="SimSun" pitchFamily="2" charset="-122"/>
                <a:cs typeface="Lucida Sans" pitchFamily="34" charset="0"/>
              </a:rPr>
              <a:t>Naïve Bayes Classification</a:t>
            </a:r>
            <a:endParaRPr lang="en-US" altLang="zh-CN" sz="3200" b="1" dirty="0">
              <a:solidFill>
                <a:schemeClr val="bg1"/>
              </a:solidFill>
              <a:effectLst/>
              <a:latin typeface="Lucida Sans" pitchFamily="34" charset="0"/>
              <a:ea typeface="SimSun" pitchFamily="2" charset="-122"/>
              <a:cs typeface="Lucida Sans" pitchFamily="34" charset="0"/>
            </a:endParaRPr>
          </a:p>
        </p:txBody>
      </p:sp>
      <p:sp>
        <p:nvSpPr>
          <p:cNvPr id="64" name="Text Box 248"/>
          <p:cNvSpPr txBox="1">
            <a:spLocks noChangeArrowheads="1"/>
          </p:cNvSpPr>
          <p:nvPr/>
        </p:nvSpPr>
        <p:spPr bwMode="auto">
          <a:xfrm>
            <a:off x="16036262" y="13095187"/>
            <a:ext cx="27174519"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effectLst/>
                <a:latin typeface="Lucida Sans" pitchFamily="34" charset="0"/>
                <a:ea typeface="SimSun" pitchFamily="2" charset="-122"/>
                <a:cs typeface="Lucida Sans" pitchFamily="34" charset="0"/>
              </a:rPr>
              <a:t>Z-Score Comparisons</a:t>
            </a:r>
            <a:endParaRPr lang="en-US" altLang="zh-CN" sz="3200" b="1" dirty="0">
              <a:solidFill>
                <a:schemeClr val="bg1"/>
              </a:solidFill>
              <a:effectLst/>
              <a:latin typeface="Lucida Sans" pitchFamily="34" charset="0"/>
              <a:ea typeface="SimSun" pitchFamily="2" charset="-122"/>
              <a:cs typeface="Lucida Sans" pitchFamily="34" charset="0"/>
            </a:endParaRPr>
          </a:p>
        </p:txBody>
      </p:sp>
      <p:sp>
        <p:nvSpPr>
          <p:cNvPr id="67" name="Text Box 248"/>
          <p:cNvSpPr txBox="1">
            <a:spLocks noChangeArrowheads="1"/>
          </p:cNvSpPr>
          <p:nvPr/>
        </p:nvSpPr>
        <p:spPr bwMode="auto">
          <a:xfrm>
            <a:off x="16020419" y="25194054"/>
            <a:ext cx="26669141" cy="774848"/>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effectLst/>
                <a:latin typeface="Lucida Sans" pitchFamily="34" charset="0"/>
                <a:ea typeface="SimSun" pitchFamily="2" charset="-122"/>
                <a:cs typeface="Lucida Sans" pitchFamily="34" charset="0"/>
              </a:rPr>
              <a:t>“Ophelia’s Oh”</a:t>
            </a:r>
            <a:endParaRPr lang="en-US" altLang="zh-CN" sz="3200" b="1" dirty="0">
              <a:solidFill>
                <a:schemeClr val="bg1"/>
              </a:solidFill>
              <a:effectLst/>
              <a:latin typeface="Lucida Sans" pitchFamily="34" charset="0"/>
              <a:ea typeface="SimSun" pitchFamily="2" charset="-122"/>
              <a:cs typeface="Lucida Sans" pitchFamily="34" charset="0"/>
            </a:endParaRPr>
          </a:p>
        </p:txBody>
      </p:sp>
      <p:sp>
        <p:nvSpPr>
          <p:cNvPr id="71" name="Text Box 248"/>
          <p:cNvSpPr txBox="1">
            <a:spLocks noChangeArrowheads="1"/>
          </p:cNvSpPr>
          <p:nvPr/>
        </p:nvSpPr>
        <p:spPr bwMode="auto">
          <a:xfrm>
            <a:off x="1231092" y="10507605"/>
            <a:ext cx="14568103" cy="769441"/>
          </a:xfrm>
          <a:prstGeom prst="rect">
            <a:avLst/>
          </a:prstGeom>
          <a:solidFill>
            <a:schemeClr val="accent2">
              <a:lumMod val="50000"/>
            </a:schemeClr>
          </a:soli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effectLst/>
                <a:latin typeface="Lucida Sans" pitchFamily="34" charset="0"/>
                <a:ea typeface="SimSun" pitchFamily="2" charset="-122"/>
                <a:cs typeface="Lucida Sans" pitchFamily="34" charset="0"/>
              </a:rPr>
              <a:t>Quantifying “How Characters Sound”</a:t>
            </a:r>
            <a:endParaRPr lang="en-US" altLang="zh-CN" sz="3200" b="1" dirty="0">
              <a:solidFill>
                <a:schemeClr val="bg1"/>
              </a:solidFill>
              <a:effectLst/>
              <a:latin typeface="Lucida Sans" pitchFamily="34" charset="0"/>
              <a:ea typeface="SimSun" pitchFamily="2" charset="-122"/>
              <a:cs typeface="Lucida Sans" pitchFamily="34" charset="0"/>
            </a:endParaRPr>
          </a:p>
        </p:txBody>
      </p:sp>
      <p:sp>
        <p:nvSpPr>
          <p:cNvPr id="80" name="Text Box 263"/>
          <p:cNvSpPr txBox="1">
            <a:spLocks noChangeArrowheads="1"/>
          </p:cNvSpPr>
          <p:nvPr/>
        </p:nvSpPr>
        <p:spPr bwMode="auto">
          <a:xfrm>
            <a:off x="16029813" y="13864628"/>
            <a:ext cx="11859387" cy="5124480"/>
          </a:xfrm>
          <a:prstGeom prst="rect">
            <a:avLst/>
          </a:prstGeom>
          <a:solidFill>
            <a:schemeClr val="accent3">
              <a:lumMod val="40000"/>
              <a:lumOff val="60000"/>
            </a:schemeClr>
          </a:solidFill>
          <a:ln w="57150" cmpd="thinThick">
            <a:noFill/>
            <a:miter lim="800000"/>
            <a:headEnd/>
            <a:tailEnd/>
          </a:ln>
          <a:effectLst/>
          <a:extLst/>
        </p:spPr>
        <p:txBody>
          <a:bodyPr wrap="square" lIns="182880" tIns="91440" rIns="182880" bIns="182880">
            <a:sp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AU" sz="2800" b="1" dirty="0">
                <a:effectLst/>
              </a:rPr>
              <a:t>Do certain speech attributes occur with higher frequency than average among specific archetypes?</a:t>
            </a:r>
          </a:p>
          <a:p>
            <a:pPr>
              <a:lnSpc>
                <a:spcPct val="125000"/>
              </a:lnSpc>
            </a:pPr>
            <a:endParaRPr lang="en-AU" sz="2800" b="1" dirty="0">
              <a:effectLst/>
            </a:endParaRPr>
          </a:p>
          <a:p>
            <a:pPr>
              <a:lnSpc>
                <a:spcPct val="125000"/>
              </a:lnSpc>
            </a:pPr>
            <a:r>
              <a:rPr lang="en-AU" sz="2800" dirty="0">
                <a:effectLst/>
              </a:rPr>
              <a:t>Once we established standards for specific roles, we wanted a way to visually compare the deviation from norm for any given character to those norms. </a:t>
            </a:r>
          </a:p>
          <a:p>
            <a:pPr>
              <a:lnSpc>
                <a:spcPct val="125000"/>
              </a:lnSpc>
            </a:pPr>
            <a:endParaRPr lang="en-AU" sz="2800" dirty="0">
              <a:effectLst/>
            </a:endParaRPr>
          </a:p>
          <a:p>
            <a:pPr>
              <a:lnSpc>
                <a:spcPct val="125000"/>
              </a:lnSpc>
            </a:pPr>
            <a:r>
              <a:rPr lang="en-AU" sz="2800" dirty="0">
                <a:effectLst/>
              </a:rPr>
              <a:t>The interactive z-score visualization allows users to </a:t>
            </a:r>
            <a:r>
              <a:rPr lang="en-AU" sz="2800" b="1" dirty="0">
                <a:effectLst/>
              </a:rPr>
              <a:t>sort</a:t>
            </a:r>
            <a:r>
              <a:rPr lang="en-AU" sz="2800" dirty="0">
                <a:effectLst/>
              </a:rPr>
              <a:t> </a:t>
            </a:r>
            <a:r>
              <a:rPr lang="en-AU" sz="2800" dirty="0">
                <a:solidFill>
                  <a:schemeClr val="accent2">
                    <a:lumMod val="50000"/>
                  </a:schemeClr>
                </a:solidFill>
                <a:effectLst/>
              </a:rPr>
              <a:t>features</a:t>
            </a:r>
            <a:r>
              <a:rPr lang="en-AU" sz="2800" dirty="0">
                <a:solidFill>
                  <a:schemeClr val="accent2">
                    <a:lumMod val="40000"/>
                    <a:lumOff val="60000"/>
                  </a:schemeClr>
                </a:solidFill>
                <a:effectLst/>
              </a:rPr>
              <a:t> </a:t>
            </a:r>
            <a:r>
              <a:rPr lang="en-AU" sz="2800" dirty="0">
                <a:effectLst/>
              </a:rPr>
              <a:t>and </a:t>
            </a:r>
            <a:r>
              <a:rPr lang="en-AU" sz="2800" dirty="0">
                <a:solidFill>
                  <a:schemeClr val="accent2">
                    <a:lumMod val="60000"/>
                    <a:lumOff val="40000"/>
                  </a:schemeClr>
                </a:solidFill>
                <a:effectLst/>
              </a:rPr>
              <a:t>phonemes</a:t>
            </a:r>
            <a:r>
              <a:rPr lang="en-AU" sz="2800" dirty="0">
                <a:solidFill>
                  <a:schemeClr val="accent2">
                    <a:lumMod val="40000"/>
                    <a:lumOff val="60000"/>
                  </a:schemeClr>
                </a:solidFill>
                <a:effectLst/>
              </a:rPr>
              <a:t> </a:t>
            </a:r>
            <a:r>
              <a:rPr lang="en-AU" sz="2800" dirty="0">
                <a:effectLst/>
              </a:rPr>
              <a:t>by </a:t>
            </a:r>
            <a:r>
              <a:rPr lang="en-AU" sz="2800" b="1" dirty="0">
                <a:effectLst/>
              </a:rPr>
              <a:t>descending order of significance </a:t>
            </a:r>
            <a:r>
              <a:rPr lang="en-AU" sz="2800" dirty="0">
                <a:effectLst/>
              </a:rPr>
              <a:t>for a role; view </a:t>
            </a:r>
            <a:r>
              <a:rPr lang="en-AU" sz="2800" b="1" dirty="0">
                <a:effectLst/>
              </a:rPr>
              <a:t>only certain roles</a:t>
            </a:r>
            <a:r>
              <a:rPr lang="en-AU" sz="2800" dirty="0">
                <a:effectLst/>
              </a:rPr>
              <a:t>; and view the </a:t>
            </a:r>
            <a:r>
              <a:rPr lang="en-AU" sz="2800" b="1" dirty="0">
                <a:effectLst/>
              </a:rPr>
              <a:t>distance</a:t>
            </a:r>
            <a:r>
              <a:rPr lang="en-AU" sz="2800" b="1" dirty="0">
                <a:solidFill>
                  <a:schemeClr val="accent6">
                    <a:lumMod val="60000"/>
                    <a:lumOff val="40000"/>
                  </a:schemeClr>
                </a:solidFill>
                <a:effectLst/>
              </a:rPr>
              <a:t> </a:t>
            </a:r>
            <a:r>
              <a:rPr lang="en-AU" sz="2800" dirty="0">
                <a:effectLst/>
              </a:rPr>
              <a:t>between a </a:t>
            </a:r>
            <a:r>
              <a:rPr lang="en-AU" sz="2800" b="1" dirty="0">
                <a:effectLst/>
              </a:rPr>
              <a:t>character’s z-scores </a:t>
            </a:r>
            <a:r>
              <a:rPr lang="en-AU" sz="2800" dirty="0">
                <a:effectLst/>
              </a:rPr>
              <a:t>and the </a:t>
            </a:r>
            <a:r>
              <a:rPr lang="en-AU" sz="2800" b="1" dirty="0">
                <a:effectLst/>
              </a:rPr>
              <a:t>averages</a:t>
            </a:r>
            <a:r>
              <a:rPr lang="en-AU" sz="2800" dirty="0">
                <a:effectLst/>
              </a:rPr>
              <a:t> for a role.</a:t>
            </a:r>
          </a:p>
        </p:txBody>
      </p:sp>
      <p:sp>
        <p:nvSpPr>
          <p:cNvPr id="81" name="Text Box 263"/>
          <p:cNvSpPr txBox="1">
            <a:spLocks noChangeArrowheads="1"/>
          </p:cNvSpPr>
          <p:nvPr/>
        </p:nvSpPr>
        <p:spPr bwMode="auto">
          <a:xfrm>
            <a:off x="16025127" y="26064011"/>
            <a:ext cx="11098441" cy="5878532"/>
          </a:xfrm>
          <a:prstGeom prst="rect">
            <a:avLst/>
          </a:prstGeom>
          <a:solidFill>
            <a:schemeClr val="accent3">
              <a:lumMod val="60000"/>
              <a:lumOff val="40000"/>
            </a:schemeClr>
          </a:solidFill>
          <a:ln w="57150" cmpd="thinThick">
            <a:noFill/>
            <a:miter lim="800000"/>
            <a:headEnd/>
            <a:tailEnd/>
          </a:ln>
          <a:effectLst/>
          <a:extLst/>
        </p:spPr>
        <p:txBody>
          <a:bodyPr wrap="square" lIns="182880" tIns="91440" rIns="182880" bIns="182880">
            <a:sp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800" dirty="0">
                <a:effectLst/>
              </a:rPr>
              <a:t>Stanley Newman, in his experiments in Sound Symbolism, scaled vowels from bright to dark in how subjects perceived them. “IH” as in “Lit” sounded brightest, </a:t>
            </a:r>
            <a:r>
              <a:rPr lang="en-US" dirty="0">
                <a:effectLst/>
              </a:rPr>
              <a:t>while “UH </a:t>
            </a:r>
            <a:r>
              <a:rPr lang="en-US" sz="2800" dirty="0">
                <a:effectLst/>
              </a:rPr>
              <a:t>” as in “Put” sounded darkest and biggest. </a:t>
            </a:r>
          </a:p>
          <a:p>
            <a:br>
              <a:rPr lang="en-US" sz="2800" dirty="0">
                <a:effectLst/>
              </a:rPr>
            </a:br>
            <a:r>
              <a:rPr lang="en-US" sz="2800" dirty="0">
                <a:effectLst/>
              </a:rPr>
              <a:t>We wanted to examine </a:t>
            </a:r>
            <a:r>
              <a:rPr lang="en-US" sz="2800" b="1" dirty="0">
                <a:effectLst/>
              </a:rPr>
              <a:t>which characters</a:t>
            </a:r>
            <a:r>
              <a:rPr lang="en-US" sz="2800" dirty="0">
                <a:effectLst/>
              </a:rPr>
              <a:t>, if any, </a:t>
            </a:r>
            <a:r>
              <a:rPr lang="en-US" sz="2800" b="1" dirty="0">
                <a:effectLst/>
              </a:rPr>
              <a:t>tended toward bright or dark vowels</a:t>
            </a:r>
            <a:r>
              <a:rPr lang="en-US" sz="2800" dirty="0">
                <a:effectLst/>
              </a:rPr>
              <a:t>, so bars below the line represent below average usage of a vowel, while bars above the line represent above average usage of a vowel</a:t>
            </a:r>
            <a:r>
              <a:rPr lang="en-US" sz="2800" dirty="0">
                <a:solidFill>
                  <a:schemeClr val="bg2">
                    <a:lumMod val="75000"/>
                  </a:schemeClr>
                </a:solidFill>
                <a:effectLst/>
              </a:rPr>
              <a:t>. </a:t>
            </a:r>
            <a:r>
              <a:rPr lang="en-US" sz="2800" dirty="0">
                <a:effectLst/>
              </a:rPr>
              <a:t>Brightly colored bars represent brightly scaled vowels, while dark bars are dark vowels.</a:t>
            </a:r>
          </a:p>
          <a:p>
            <a:endParaRPr lang="en-US" sz="2800" dirty="0">
              <a:effectLst/>
            </a:endParaRPr>
          </a:p>
          <a:p>
            <a:r>
              <a:rPr lang="en-US" sz="2800" dirty="0">
                <a:effectLst/>
              </a:rPr>
              <a:t>This tool allows us to see at a glance that certain characters do, indeed, have “brighter” or “darker” overall characterization to their speech.</a:t>
            </a:r>
            <a:br>
              <a:rPr lang="en-US" sz="2800" dirty="0"/>
            </a:br>
            <a:endParaRPr lang="en-AU" sz="2800" dirty="0">
              <a:effectLst/>
            </a:endParaRPr>
          </a:p>
        </p:txBody>
      </p:sp>
      <p:sp>
        <p:nvSpPr>
          <p:cNvPr id="96" name="Text Box 248"/>
          <p:cNvSpPr txBox="1">
            <a:spLocks noChangeArrowheads="1"/>
          </p:cNvSpPr>
          <p:nvPr/>
        </p:nvSpPr>
        <p:spPr bwMode="auto">
          <a:xfrm>
            <a:off x="1227557" y="25843212"/>
            <a:ext cx="14568844" cy="769014"/>
          </a:xfrm>
          <a:prstGeom prst="rect">
            <a:avLst/>
          </a:prstGeom>
          <a:solidFill>
            <a:schemeClr val="accent2">
              <a:lumMod val="50000"/>
            </a:schemeClr>
          </a:soli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effectLst/>
                <a:latin typeface="Lucida Sans" pitchFamily="34" charset="0"/>
                <a:ea typeface="SimSun" pitchFamily="2" charset="-122"/>
                <a:cs typeface="Lucida Sans" pitchFamily="34" charset="0"/>
              </a:rPr>
              <a:t>What Next?</a:t>
            </a:r>
          </a:p>
        </p:txBody>
      </p:sp>
      <p:sp>
        <p:nvSpPr>
          <p:cNvPr id="45" name="Text Box 263"/>
          <p:cNvSpPr txBox="1">
            <a:spLocks noChangeArrowheads="1"/>
          </p:cNvSpPr>
          <p:nvPr/>
        </p:nvSpPr>
        <p:spPr bwMode="auto">
          <a:xfrm>
            <a:off x="1226969" y="26612227"/>
            <a:ext cx="14578652" cy="2766483"/>
          </a:xfrm>
          <a:prstGeom prst="rect">
            <a:avLst/>
          </a:prstGeom>
          <a:solidFill>
            <a:schemeClr val="bg1"/>
          </a:solidFill>
          <a:ln w="57150" cmpd="thinThick">
            <a:noFill/>
            <a:miter lim="800000"/>
            <a:headEnd/>
            <a:tailEnd/>
          </a:ln>
          <a:effectLst/>
          <a:extLst/>
        </p:spPr>
        <p:txBody>
          <a:bodyPr wrap="square" lIns="182880" tIns="91440" rIns="182880" bIns="182880" numCol="2">
            <a:no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AU" sz="2000" b="1" dirty="0">
                <a:effectLst/>
              </a:rPr>
              <a:t>Beyond Shakespeare: </a:t>
            </a:r>
          </a:p>
          <a:p>
            <a:pPr>
              <a:lnSpc>
                <a:spcPct val="125000"/>
              </a:lnSpc>
            </a:pPr>
            <a:r>
              <a:rPr lang="en-AU" sz="2000" dirty="0">
                <a:effectLst/>
              </a:rPr>
              <a:t>Expand our analysis to other authors, not limited to playwrights </a:t>
            </a:r>
          </a:p>
          <a:p>
            <a:pPr>
              <a:lnSpc>
                <a:spcPct val="125000"/>
              </a:lnSpc>
            </a:pPr>
            <a:r>
              <a:rPr lang="en-AU" sz="2000" dirty="0">
                <a:effectLst/>
              </a:rPr>
              <a:t>or anglophones, with a particular interest in the role of verse and prose. </a:t>
            </a:r>
            <a:r>
              <a:rPr lang="en-AU" sz="2000" b="1" dirty="0">
                <a:effectLst/>
              </a:rPr>
              <a:t>Does the significance of sonic signatures change across form and language?</a:t>
            </a:r>
          </a:p>
          <a:p>
            <a:pPr>
              <a:lnSpc>
                <a:spcPct val="125000"/>
              </a:lnSpc>
            </a:pPr>
            <a:endParaRPr lang="en-AU" sz="2000" b="1" dirty="0">
              <a:effectLst/>
            </a:endParaRPr>
          </a:p>
          <a:p>
            <a:pPr>
              <a:lnSpc>
                <a:spcPct val="125000"/>
              </a:lnSpc>
            </a:pPr>
            <a:r>
              <a:rPr lang="en-AU" sz="2000" b="1" dirty="0">
                <a:effectLst/>
              </a:rPr>
              <a:t>Word Choice Covariance:</a:t>
            </a:r>
            <a:r>
              <a:rPr lang="en-AU" sz="2000" dirty="0">
                <a:effectLst/>
              </a:rPr>
              <a:t> </a:t>
            </a:r>
          </a:p>
          <a:p>
            <a:pPr>
              <a:lnSpc>
                <a:spcPct val="125000"/>
              </a:lnSpc>
            </a:pPr>
            <a:r>
              <a:rPr lang="en-AU" sz="2000" dirty="0">
                <a:effectLst/>
              </a:rPr>
              <a:t>Previous work has shown that word-based analysis yields promising categorization results, so do sonic signatures provide unique features, or merely reflect the same information as the words they comprise? </a:t>
            </a:r>
            <a:r>
              <a:rPr lang="en-AU" sz="2000" b="1" dirty="0">
                <a:effectLst/>
              </a:rPr>
              <a:t>To what degree are sonic signatures covariant with word choice in determining classification?</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63261" y="6258028"/>
            <a:ext cx="5638800" cy="42291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97402" y="6410182"/>
            <a:ext cx="5739644" cy="4304733"/>
          </a:xfrm>
          <a:prstGeom prst="rect">
            <a:avLst/>
          </a:prstGeom>
        </p:spPr>
      </p:pic>
      <p:sp>
        <p:nvSpPr>
          <p:cNvPr id="8" name="TextBox 7"/>
          <p:cNvSpPr txBox="1"/>
          <p:nvPr/>
        </p:nvSpPr>
        <p:spPr>
          <a:xfrm>
            <a:off x="32694430" y="11117218"/>
            <a:ext cx="5107631" cy="1200329"/>
          </a:xfrm>
          <a:prstGeom prst="rect">
            <a:avLst/>
          </a:prstGeom>
          <a:noFill/>
        </p:spPr>
        <p:txBody>
          <a:bodyPr wrap="square" rtlCol="0">
            <a:spAutoFit/>
          </a:bodyPr>
          <a:lstStyle/>
          <a:p>
            <a:r>
              <a:rPr lang="en-US" dirty="0"/>
              <a:t>Confusion matrix resulting from weighted naïve Bayes classification of gender</a:t>
            </a:r>
          </a:p>
        </p:txBody>
      </p:sp>
      <p:sp>
        <p:nvSpPr>
          <p:cNvPr id="48" name="TextBox 47"/>
          <p:cNvSpPr txBox="1"/>
          <p:nvPr/>
        </p:nvSpPr>
        <p:spPr>
          <a:xfrm>
            <a:off x="38643761" y="11066788"/>
            <a:ext cx="4481885" cy="1200329"/>
          </a:xfrm>
          <a:prstGeom prst="rect">
            <a:avLst/>
          </a:prstGeom>
          <a:noFill/>
        </p:spPr>
        <p:txBody>
          <a:bodyPr wrap="square" rtlCol="0">
            <a:spAutoFit/>
          </a:bodyPr>
          <a:lstStyle/>
          <a:p>
            <a:r>
              <a:rPr lang="en-US" dirty="0"/>
              <a:t>Confusion matrix resulting from weighted iterative naïve Bayes classification of role</a:t>
            </a: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645419" y="6186669"/>
            <a:ext cx="3574895" cy="4465835"/>
          </a:xfrm>
          <a:prstGeom prst="rect">
            <a:avLst/>
          </a:prstGeom>
        </p:spPr>
      </p:pic>
      <p:sp>
        <p:nvSpPr>
          <p:cNvPr id="49" name="TextBox 48"/>
          <p:cNvSpPr txBox="1"/>
          <p:nvPr/>
        </p:nvSpPr>
        <p:spPr>
          <a:xfrm>
            <a:off x="28028701" y="11066788"/>
            <a:ext cx="4468063" cy="1200329"/>
          </a:xfrm>
          <a:prstGeom prst="rect">
            <a:avLst/>
          </a:prstGeom>
          <a:noFill/>
        </p:spPr>
        <p:txBody>
          <a:bodyPr wrap="square" rtlCol="0">
            <a:spAutoFit/>
          </a:bodyPr>
          <a:lstStyle/>
          <a:p>
            <a:r>
              <a:rPr lang="en-US" dirty="0"/>
              <a:t>The iterative naïve Bayes process yields more useful results in highly unbalanced data sets</a:t>
            </a:r>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574818" y="13958542"/>
            <a:ext cx="15477252" cy="7905178"/>
          </a:xfrm>
          <a:prstGeom prst="rect">
            <a:avLst/>
          </a:prstGeom>
        </p:spPr>
      </p:pic>
      <p:sp>
        <p:nvSpPr>
          <p:cNvPr id="53" name="TextBox 52"/>
          <p:cNvSpPr txBox="1"/>
          <p:nvPr/>
        </p:nvSpPr>
        <p:spPr>
          <a:xfrm>
            <a:off x="27574818" y="22083681"/>
            <a:ext cx="11979046" cy="461665"/>
          </a:xfrm>
          <a:prstGeom prst="rect">
            <a:avLst/>
          </a:prstGeom>
          <a:noFill/>
        </p:spPr>
        <p:txBody>
          <a:bodyPr wrap="square" rtlCol="0">
            <a:spAutoFit/>
          </a:bodyPr>
          <a:lstStyle/>
          <a:p>
            <a:r>
              <a:rPr lang="en-US" dirty="0"/>
              <a:t>A partial view of the comparison between </a:t>
            </a:r>
            <a:r>
              <a:rPr lang="en-US" i="1" dirty="0"/>
              <a:t>Hamlet</a:t>
            </a:r>
            <a:r>
              <a:rPr lang="en-US" dirty="0"/>
              <a:t>’s Hamlet and the standards for all archetypes </a:t>
            </a:r>
          </a:p>
        </p:txBody>
      </p:sp>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208452" y="19201835"/>
            <a:ext cx="4288887" cy="2449157"/>
          </a:xfrm>
          <a:prstGeom prst="rect">
            <a:avLst/>
          </a:prstGeom>
        </p:spPr>
      </p:pic>
      <p:sp>
        <p:nvSpPr>
          <p:cNvPr id="55" name="TextBox 54"/>
          <p:cNvSpPr txBox="1"/>
          <p:nvPr/>
        </p:nvSpPr>
        <p:spPr>
          <a:xfrm>
            <a:off x="21142000" y="19310928"/>
            <a:ext cx="4006192" cy="1938992"/>
          </a:xfrm>
          <a:prstGeom prst="rect">
            <a:avLst/>
          </a:prstGeom>
          <a:noFill/>
        </p:spPr>
        <p:txBody>
          <a:bodyPr wrap="square" rtlCol="0">
            <a:spAutoFit/>
          </a:bodyPr>
          <a:lstStyle/>
          <a:p>
            <a:r>
              <a:rPr lang="en-US" dirty="0"/>
              <a:t>An incomplete view of the basic view of z-score data for </a:t>
            </a:r>
            <a:r>
              <a:rPr lang="en-US" dirty="0">
                <a:solidFill>
                  <a:schemeClr val="accent2">
                    <a:lumMod val="60000"/>
                    <a:lumOff val="40000"/>
                  </a:schemeClr>
                </a:solidFill>
              </a:rPr>
              <a:t>phoneme </a:t>
            </a:r>
            <a:r>
              <a:rPr lang="en-US" dirty="0"/>
              <a:t>and </a:t>
            </a:r>
            <a:r>
              <a:rPr lang="en-US" dirty="0">
                <a:solidFill>
                  <a:schemeClr val="accent2">
                    <a:lumMod val="50000"/>
                  </a:schemeClr>
                </a:solidFill>
              </a:rPr>
              <a:t>features </a:t>
            </a:r>
            <a:r>
              <a:rPr lang="en-US" dirty="0"/>
              <a:t>of archetypical roles, without any comparisons</a:t>
            </a:r>
          </a:p>
        </p:txBody>
      </p:sp>
      <p:sp>
        <p:nvSpPr>
          <p:cNvPr id="68" name="Text Box 248"/>
          <p:cNvSpPr txBox="1">
            <a:spLocks noChangeArrowheads="1"/>
          </p:cNvSpPr>
          <p:nvPr/>
        </p:nvSpPr>
        <p:spPr bwMode="auto">
          <a:xfrm>
            <a:off x="1225198" y="29378710"/>
            <a:ext cx="14608561" cy="769441"/>
          </a:xfrm>
          <a:prstGeom prst="rect">
            <a:avLst/>
          </a:prstGeom>
          <a:solidFill>
            <a:schemeClr val="accent2">
              <a:lumMod val="50000"/>
            </a:schemeClr>
          </a:soli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effectLst/>
                <a:latin typeface="Lucida Sans" pitchFamily="34" charset="0"/>
                <a:ea typeface="SimSun" pitchFamily="2" charset="-122"/>
                <a:cs typeface="Lucida Sans" pitchFamily="34" charset="0"/>
              </a:rPr>
              <a:t>References</a:t>
            </a:r>
          </a:p>
        </p:txBody>
      </p:sp>
      <p:sp>
        <p:nvSpPr>
          <p:cNvPr id="72" name="Text Box 242"/>
          <p:cNvSpPr txBox="1">
            <a:spLocks noChangeArrowheads="1"/>
          </p:cNvSpPr>
          <p:nvPr/>
        </p:nvSpPr>
        <p:spPr bwMode="auto">
          <a:xfrm>
            <a:off x="1216733" y="30127938"/>
            <a:ext cx="14588888" cy="2180862"/>
          </a:xfrm>
          <a:prstGeom prst="rect">
            <a:avLst/>
          </a:prstGeom>
          <a:solidFill>
            <a:schemeClr val="bg1"/>
          </a:solidFill>
          <a:ln w="57150" cmpd="thinThick">
            <a:no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82880" tIns="91440" rIns="182880" bIns="182880">
            <a:spAutoFit/>
          </a:bodyPr>
          <a:lstStyle>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sz="2000" dirty="0">
                <a:effectLst/>
              </a:rPr>
              <a:t>Scikit-learn: Machine Learning in Python, </a:t>
            </a:r>
            <a:r>
              <a:rPr lang="en-US" sz="2000" dirty="0" err="1">
                <a:effectLst/>
              </a:rPr>
              <a:t>Pedregosa</a:t>
            </a:r>
            <a:r>
              <a:rPr lang="en-US" sz="2000" dirty="0">
                <a:effectLst/>
              </a:rPr>
              <a:t> et al</a:t>
            </a:r>
            <a:r>
              <a:rPr lang="en-US" sz="2000" i="1" dirty="0">
                <a:effectLst/>
              </a:rPr>
              <a:t>.</a:t>
            </a:r>
            <a:r>
              <a:rPr lang="en-US" sz="2000" dirty="0">
                <a:effectLst/>
              </a:rPr>
              <a:t>, JMLR 12, pp. 2825-2830, 2011.</a:t>
            </a:r>
          </a:p>
          <a:p>
            <a:pPr algn="just">
              <a:lnSpc>
                <a:spcPct val="120000"/>
              </a:lnSpc>
              <a:buFontTx/>
              <a:buChar char="•"/>
            </a:pPr>
            <a:r>
              <a:rPr lang="en-US" altLang="ja-JP" sz="2000" dirty="0">
                <a:effectLst/>
                <a:ea typeface="ＭＳ Ｐゴシック" charset="-128"/>
              </a:rPr>
              <a:t>Olson M. Determining the gender of Shakespeare’s characters. Stanford University[Internet]. 2013. </a:t>
            </a:r>
          </a:p>
          <a:p>
            <a:pPr algn="just">
              <a:lnSpc>
                <a:spcPct val="120000"/>
              </a:lnSpc>
              <a:buFontTx/>
              <a:buChar char="•"/>
            </a:pPr>
            <a:r>
              <a:rPr lang="en-US" sz="2000" dirty="0">
                <a:effectLst/>
              </a:rPr>
              <a:t>Bird, Steven, Edward </a:t>
            </a:r>
            <a:r>
              <a:rPr lang="en-US" sz="2000" dirty="0" err="1">
                <a:effectLst/>
              </a:rPr>
              <a:t>Loper</a:t>
            </a:r>
            <a:r>
              <a:rPr lang="en-US" sz="2000" dirty="0">
                <a:effectLst/>
              </a:rPr>
              <a:t> and Ewan Klein (2009), </a:t>
            </a:r>
            <a:r>
              <a:rPr lang="en-US" sz="2000" i="1" dirty="0">
                <a:effectLst/>
              </a:rPr>
              <a:t>Natural Language Processing with Python</a:t>
            </a:r>
            <a:r>
              <a:rPr lang="en-US" sz="2000" dirty="0">
                <a:effectLst/>
              </a:rPr>
              <a:t>. O’Reilly Media Inc.</a:t>
            </a:r>
          </a:p>
          <a:p>
            <a:pPr algn="just">
              <a:lnSpc>
                <a:spcPct val="120000"/>
              </a:lnSpc>
              <a:buFontTx/>
              <a:buChar char="•"/>
            </a:pPr>
            <a:r>
              <a:rPr lang="en-US" sz="2000" dirty="0">
                <a:effectLst/>
              </a:rPr>
              <a:t>Folger Shakespeare Library. (</a:t>
            </a:r>
            <a:r>
              <a:rPr lang="en-US" sz="2000" dirty="0" err="1">
                <a:effectLst/>
              </a:rPr>
              <a:t>n.d.</a:t>
            </a:r>
            <a:r>
              <a:rPr lang="en-US" sz="2000" dirty="0">
                <a:effectLst/>
              </a:rPr>
              <a:t>) </a:t>
            </a:r>
            <a:r>
              <a:rPr lang="en-US" sz="2000" i="1" dirty="0">
                <a:effectLst/>
              </a:rPr>
              <a:t>Shakespeare's Plays, Sonnets and Poems</a:t>
            </a:r>
            <a:r>
              <a:rPr lang="en-US" sz="2000" dirty="0">
                <a:effectLst/>
              </a:rPr>
              <a:t> from Folger Digital Texts. Retrieved from www.folgerdigitaltexts.org</a:t>
            </a:r>
          </a:p>
        </p:txBody>
      </p:sp>
      <p:grpSp>
        <p:nvGrpSpPr>
          <p:cNvPr id="20" name="Group 19">
            <a:extLst>
              <a:ext uri="{FF2B5EF4-FFF2-40B4-BE49-F238E27FC236}">
                <a16:creationId xmlns:a16="http://schemas.microsoft.com/office/drawing/2014/main" id="{753607CC-CD60-49E7-A323-72FC13B79B7D}"/>
              </a:ext>
            </a:extLst>
          </p:cNvPr>
          <p:cNvGrpSpPr/>
          <p:nvPr/>
        </p:nvGrpSpPr>
        <p:grpSpPr>
          <a:xfrm>
            <a:off x="1214011" y="16757489"/>
            <a:ext cx="7898758" cy="9002785"/>
            <a:chOff x="1145421" y="16601032"/>
            <a:chExt cx="7808546" cy="8873469"/>
          </a:xfrm>
        </p:grpSpPr>
        <p:sp>
          <p:nvSpPr>
            <p:cNvPr id="38" name="Text Box 242"/>
            <p:cNvSpPr txBox="1">
              <a:spLocks noChangeArrowheads="1"/>
            </p:cNvSpPr>
            <p:nvPr/>
          </p:nvSpPr>
          <p:spPr bwMode="auto">
            <a:xfrm>
              <a:off x="1145421" y="16633077"/>
              <a:ext cx="7808545" cy="8841424"/>
            </a:xfrm>
            <a:prstGeom prst="rect">
              <a:avLst/>
            </a:prstGeom>
            <a:solidFill>
              <a:schemeClr val="bg1"/>
            </a:solidFill>
            <a:ln w="57150" cmpd="thinThick">
              <a:no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82880" tIns="91440" rIns="182880" bIns="182880">
              <a:spAutoFit/>
            </a:bodyPr>
            <a:lstStyle>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endParaRPr lang="en-US" altLang="ja-JP" sz="2800" dirty="0">
                <a:solidFill>
                  <a:schemeClr val="tx1">
                    <a:lumMod val="75000"/>
                    <a:lumOff val="25000"/>
                  </a:schemeClr>
                </a:solidFill>
                <a:effectLst/>
                <a:ea typeface="ＭＳ Ｐゴシック" charset="-128"/>
              </a:endParaRPr>
            </a:p>
          </p:txBody>
        </p:sp>
        <p:pic>
          <p:nvPicPr>
            <p:cNvPr id="5" name="Picture 4"/>
            <p:cNvPicPr>
              <a:picLocks noChangeAspect="1"/>
            </p:cNvPicPr>
            <p:nvPr/>
          </p:nvPicPr>
          <p:blipFill rotWithShape="1">
            <a:blip r:embed="rId10">
              <a:extLst>
                <a:ext uri="{28A0092B-C50C-407E-A947-70E740481C1C}">
                  <a14:useLocalDpi xmlns:a14="http://schemas.microsoft.com/office/drawing/2010/main" val="0"/>
                </a:ext>
              </a:extLst>
            </a:blip>
            <a:srcRect b="2596"/>
            <a:stretch/>
          </p:blipFill>
          <p:spPr>
            <a:xfrm>
              <a:off x="1257767" y="17978091"/>
              <a:ext cx="7696200" cy="7496410"/>
            </a:xfrm>
            <a:prstGeom prst="rect">
              <a:avLst/>
            </a:prstGeom>
          </p:spPr>
        </p:pic>
        <p:sp>
          <p:nvSpPr>
            <p:cNvPr id="74" name="TextBox 73"/>
            <p:cNvSpPr txBox="1"/>
            <p:nvPr/>
          </p:nvSpPr>
          <p:spPr>
            <a:xfrm>
              <a:off x="1510746" y="24107152"/>
              <a:ext cx="7190241" cy="830997"/>
            </a:xfrm>
            <a:prstGeom prst="rect">
              <a:avLst/>
            </a:prstGeom>
            <a:noFill/>
          </p:spPr>
          <p:txBody>
            <a:bodyPr wrap="square" rtlCol="0">
              <a:spAutoFit/>
            </a:bodyPr>
            <a:lstStyle/>
            <a:p>
              <a:r>
                <a:rPr lang="en-US" dirty="0"/>
                <a:t>A multi-dimensional scaling, color-coded by play and with number of lines encoded as size of bubble.</a:t>
              </a:r>
            </a:p>
          </p:txBody>
        </p:sp>
        <p:sp>
          <p:nvSpPr>
            <p:cNvPr id="10" name="Rectangle 9"/>
            <p:cNvSpPr/>
            <p:nvPr/>
          </p:nvSpPr>
          <p:spPr>
            <a:xfrm>
              <a:off x="1177306" y="16601032"/>
              <a:ext cx="7776661" cy="1690174"/>
            </a:xfrm>
            <a:prstGeom prst="rect">
              <a:avLst/>
            </a:prstGeom>
          </p:spPr>
          <p:txBody>
            <a:bodyPr wrap="square">
              <a:spAutoFit/>
            </a:bodyPr>
            <a:lstStyle/>
            <a:p>
              <a:r>
                <a:rPr lang="en-US" sz="3600" dirty="0">
                  <a:solidFill>
                    <a:srgbClr val="000000"/>
                  </a:solidFill>
                  <a:effectLst/>
                  <a:latin typeface="+mj-lt"/>
                </a:rPr>
                <a:t>We turned each character’s speech into a </a:t>
              </a:r>
              <a:r>
                <a:rPr lang="en-US" sz="3600" b="1" dirty="0">
                  <a:solidFill>
                    <a:srgbClr val="000000"/>
                  </a:solidFill>
                  <a:effectLst/>
                  <a:latin typeface="+mj-lt"/>
                </a:rPr>
                <a:t>vector</a:t>
              </a:r>
              <a:r>
                <a:rPr lang="en-US" sz="3600" dirty="0">
                  <a:solidFill>
                    <a:srgbClr val="000000"/>
                  </a:solidFill>
                  <a:effectLst/>
                  <a:latin typeface="+mj-lt"/>
                </a:rPr>
                <a:t> and used </a:t>
              </a:r>
              <a:r>
                <a:rPr lang="en-US" sz="3600" b="1" dirty="0">
                  <a:solidFill>
                    <a:srgbClr val="000000"/>
                  </a:solidFill>
                  <a:effectLst/>
                  <a:latin typeface="+mj-lt"/>
                </a:rPr>
                <a:t>multidimensional scaling </a:t>
              </a:r>
              <a:r>
                <a:rPr lang="en-US" sz="3600" dirty="0">
                  <a:solidFill>
                    <a:srgbClr val="000000"/>
                  </a:solidFill>
                  <a:effectLst/>
                  <a:latin typeface="+mj-lt"/>
                </a:rPr>
                <a:t>to look for </a:t>
              </a:r>
              <a:r>
                <a:rPr lang="en-US" sz="3600" b="1" dirty="0">
                  <a:solidFill>
                    <a:srgbClr val="000000"/>
                  </a:solidFill>
                  <a:effectLst/>
                  <a:latin typeface="+mj-lt"/>
                </a:rPr>
                <a:t>groups</a:t>
              </a:r>
              <a:r>
                <a:rPr lang="en-US" sz="3600" dirty="0">
                  <a:solidFill>
                    <a:srgbClr val="000000"/>
                  </a:solidFill>
                  <a:effectLst/>
                  <a:latin typeface="+mj-lt"/>
                </a:rPr>
                <a:t> of characters.</a:t>
              </a:r>
              <a:endParaRPr lang="en-US" sz="3600" dirty="0">
                <a:latin typeface="+mj-lt"/>
              </a:endParaRPr>
            </a:p>
          </p:txBody>
        </p:sp>
      </p:grpSp>
      <p:grpSp>
        <p:nvGrpSpPr>
          <p:cNvPr id="17" name="Group 16">
            <a:extLst>
              <a:ext uri="{FF2B5EF4-FFF2-40B4-BE49-F238E27FC236}">
                <a16:creationId xmlns:a16="http://schemas.microsoft.com/office/drawing/2014/main" id="{805B18CB-5FCA-49E9-9474-93EEAF482318}"/>
              </a:ext>
            </a:extLst>
          </p:cNvPr>
          <p:cNvGrpSpPr/>
          <p:nvPr/>
        </p:nvGrpSpPr>
        <p:grpSpPr>
          <a:xfrm>
            <a:off x="1220134" y="6216925"/>
            <a:ext cx="14545752" cy="4304064"/>
            <a:chOff x="1177306" y="6201893"/>
            <a:chExt cx="14545752" cy="4304064"/>
          </a:xfrm>
        </p:grpSpPr>
        <p:sp>
          <p:nvSpPr>
            <p:cNvPr id="54" name="Text Box 263">
              <a:extLst>
                <a:ext uri="{FF2B5EF4-FFF2-40B4-BE49-F238E27FC236}">
                  <a16:creationId xmlns:a16="http://schemas.microsoft.com/office/drawing/2014/main" id="{2C460C58-64E7-4204-912A-7A9F8309B605}"/>
                </a:ext>
              </a:extLst>
            </p:cNvPr>
            <p:cNvSpPr txBox="1">
              <a:spLocks noChangeArrowheads="1"/>
            </p:cNvSpPr>
            <p:nvPr/>
          </p:nvSpPr>
          <p:spPr bwMode="auto">
            <a:xfrm>
              <a:off x="1177306" y="6201893"/>
              <a:ext cx="7393701" cy="4296821"/>
            </a:xfrm>
            <a:prstGeom prst="rect">
              <a:avLst/>
            </a:prstGeom>
            <a:solidFill>
              <a:schemeClr val="bg1"/>
            </a:solidFill>
            <a:ln w="57150" cmpd="thinThick">
              <a:noFill/>
              <a:miter lim="800000"/>
              <a:headEnd/>
              <a:tailEnd/>
            </a:ln>
            <a:effectLst/>
            <a:extLst/>
          </p:spPr>
          <p:txBody>
            <a:bodyPr wrap="square" lIns="182880" tIns="91440" rIns="182880" bIns="182880">
              <a:no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indent="-228600"/>
              <a:r>
                <a:rPr lang="en-US" sz="2800" dirty="0">
                  <a:effectLst/>
                </a:rPr>
                <a:t>The sounds that make up a word are thought to have meaning. </a:t>
              </a:r>
            </a:p>
            <a:p>
              <a:pPr indent="-228600"/>
              <a:br>
                <a:rPr lang="en-US" sz="1000" dirty="0">
                  <a:effectLst/>
                </a:rPr>
              </a:br>
              <a:r>
                <a:rPr lang="en-US" sz="2800" dirty="0">
                  <a:effectLst/>
                </a:rPr>
                <a:t>When researchers make up gibberish words for objects, people tend to agree on which gibberish words should refer to small and large objects. </a:t>
              </a:r>
            </a:p>
            <a:p>
              <a:pPr indent="-228600"/>
              <a:br>
                <a:rPr lang="en-US" sz="1000" dirty="0">
                  <a:effectLst/>
                </a:rPr>
              </a:br>
              <a:r>
                <a:rPr lang="en-US" sz="2800" dirty="0">
                  <a:effectLst/>
                </a:rPr>
                <a:t>When close reading a poem, readers pay attention to assonance and consonance and draw meaning from the repetition of sounds.</a:t>
              </a:r>
              <a:endParaRPr lang="en-US" altLang="zh-CN" sz="2800" dirty="0">
                <a:effectLst/>
                <a:ea typeface="SimSun" pitchFamily="2" charset="-122"/>
              </a:endParaRPr>
            </a:p>
          </p:txBody>
        </p:sp>
        <p:sp>
          <p:nvSpPr>
            <p:cNvPr id="56" name="Text Box 263">
              <a:extLst>
                <a:ext uri="{FF2B5EF4-FFF2-40B4-BE49-F238E27FC236}">
                  <a16:creationId xmlns:a16="http://schemas.microsoft.com/office/drawing/2014/main" id="{6F1A8300-3B19-45F5-99FA-F65FB890D220}"/>
                </a:ext>
              </a:extLst>
            </p:cNvPr>
            <p:cNvSpPr txBox="1">
              <a:spLocks noChangeArrowheads="1"/>
            </p:cNvSpPr>
            <p:nvPr/>
          </p:nvSpPr>
          <p:spPr bwMode="auto">
            <a:xfrm>
              <a:off x="8329357" y="6209136"/>
              <a:ext cx="7393701" cy="4296821"/>
            </a:xfrm>
            <a:prstGeom prst="rect">
              <a:avLst/>
            </a:prstGeom>
            <a:solidFill>
              <a:schemeClr val="bg1"/>
            </a:solidFill>
            <a:ln w="57150" cmpd="thinThick">
              <a:noFill/>
              <a:miter lim="800000"/>
              <a:headEnd/>
              <a:tailEnd/>
            </a:ln>
            <a:effectLst/>
            <a:extLst/>
          </p:spPr>
          <p:txBody>
            <a:bodyPr wrap="square" lIns="182880" tIns="91440" rIns="182880" bIns="182880">
              <a:no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sz="2800" b="1" dirty="0">
                  <a:effectLst/>
                </a:rPr>
                <a:t>Is</a:t>
              </a:r>
              <a:r>
                <a:rPr lang="en-US" sz="2800" dirty="0">
                  <a:effectLst/>
                </a:rPr>
                <a:t> </a:t>
              </a:r>
              <a:r>
                <a:rPr lang="en-US" sz="2800" b="1" dirty="0">
                  <a:effectLst/>
                </a:rPr>
                <a:t>it then possible to visualize how a character “sounds”?</a:t>
              </a:r>
            </a:p>
            <a:p>
              <a:pPr>
                <a:lnSpc>
                  <a:spcPct val="125000"/>
                </a:lnSpc>
              </a:pPr>
              <a:endParaRPr lang="en-US" sz="1000" dirty="0">
                <a:effectLst/>
              </a:endParaRPr>
            </a:p>
            <a:p>
              <a:r>
                <a:rPr lang="en-US" sz="2800" dirty="0">
                  <a:effectLst/>
                </a:rPr>
                <a:t>Do female characters have a different sound pattern than male characters?</a:t>
              </a:r>
            </a:p>
            <a:p>
              <a:pPr lvl="1"/>
              <a:endParaRPr lang="en-US" sz="1000" dirty="0">
                <a:effectLst/>
              </a:endParaRPr>
            </a:p>
            <a:p>
              <a:r>
                <a:rPr lang="en-US" sz="2800" dirty="0">
                  <a:effectLst/>
                </a:rPr>
                <a:t>Do protagonists sound different from antagonists?</a:t>
              </a:r>
            </a:p>
            <a:p>
              <a:endParaRPr lang="en-US" sz="1000" dirty="0">
                <a:effectLst/>
              </a:endParaRPr>
            </a:p>
            <a:p>
              <a:r>
                <a:rPr lang="en-US" sz="2800" b="1" dirty="0">
                  <a:effectLst/>
                </a:rPr>
                <a:t>Are characters differentiable from one another based on how they sound? </a:t>
              </a:r>
              <a:endParaRPr lang="en-US" sz="2800" b="1" dirty="0"/>
            </a:p>
            <a:p>
              <a:endParaRPr lang="en-US" sz="2800" dirty="0">
                <a:effectLst/>
              </a:endParaRPr>
            </a:p>
            <a:p>
              <a:endParaRPr lang="en-US" sz="1000" dirty="0">
                <a:effectLst/>
              </a:endParaRPr>
            </a:p>
            <a:p>
              <a:pPr>
                <a:lnSpc>
                  <a:spcPct val="125000"/>
                </a:lnSpc>
              </a:pPr>
              <a:endParaRPr lang="en-US" altLang="zh-CN" sz="2800" dirty="0">
                <a:effectLst/>
                <a:ea typeface="SimSun" pitchFamily="2" charset="-122"/>
              </a:endParaRPr>
            </a:p>
          </p:txBody>
        </p:sp>
      </p:grpSp>
      <p:sp>
        <p:nvSpPr>
          <p:cNvPr id="66" name="Isosceles Triangle 65">
            <a:extLst>
              <a:ext uri="{FF2B5EF4-FFF2-40B4-BE49-F238E27FC236}">
                <a16:creationId xmlns:a16="http://schemas.microsoft.com/office/drawing/2014/main" id="{8BDCDC91-A860-4F73-A609-A050B902D6E3}"/>
              </a:ext>
            </a:extLst>
          </p:cNvPr>
          <p:cNvSpPr/>
          <p:nvPr/>
        </p:nvSpPr>
        <p:spPr bwMode="auto">
          <a:xfrm rot="16200000">
            <a:off x="6508070" y="15729350"/>
            <a:ext cx="12103703" cy="6835375"/>
          </a:xfrm>
          <a:prstGeom prst="triangle">
            <a:avLst>
              <a:gd name="adj" fmla="val 27961"/>
            </a:avLst>
          </a:prstGeom>
          <a:solidFill>
            <a:schemeClr val="accent3">
              <a:lumMod val="40000"/>
              <a:lumOff val="6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ndParaRPr>
          </a:p>
        </p:txBody>
      </p:sp>
      <p:grpSp>
        <p:nvGrpSpPr>
          <p:cNvPr id="19" name="Group 18">
            <a:extLst>
              <a:ext uri="{FF2B5EF4-FFF2-40B4-BE49-F238E27FC236}">
                <a16:creationId xmlns:a16="http://schemas.microsoft.com/office/drawing/2014/main" id="{96D30C17-4ACB-43AB-9D65-23EFCFEF01E7}"/>
              </a:ext>
            </a:extLst>
          </p:cNvPr>
          <p:cNvGrpSpPr/>
          <p:nvPr/>
        </p:nvGrpSpPr>
        <p:grpSpPr>
          <a:xfrm>
            <a:off x="1225199" y="11260472"/>
            <a:ext cx="14984866" cy="4537358"/>
            <a:chOff x="1133918" y="11244854"/>
            <a:chExt cx="14984866" cy="4537358"/>
          </a:xfrm>
          <a:solidFill>
            <a:schemeClr val="bg1"/>
          </a:solidFill>
        </p:grpSpPr>
        <p:sp>
          <p:nvSpPr>
            <p:cNvPr id="50" name="Text Box 263">
              <a:extLst>
                <a:ext uri="{FF2B5EF4-FFF2-40B4-BE49-F238E27FC236}">
                  <a16:creationId xmlns:a16="http://schemas.microsoft.com/office/drawing/2014/main" id="{E092D375-05B1-4228-A258-8E736865B013}"/>
                </a:ext>
              </a:extLst>
            </p:cNvPr>
            <p:cNvSpPr txBox="1">
              <a:spLocks noChangeArrowheads="1"/>
            </p:cNvSpPr>
            <p:nvPr/>
          </p:nvSpPr>
          <p:spPr bwMode="auto">
            <a:xfrm>
              <a:off x="1133918" y="11244854"/>
              <a:ext cx="14556371" cy="4518053"/>
            </a:xfrm>
            <a:prstGeom prst="rect">
              <a:avLst/>
            </a:prstGeom>
            <a:grpFill/>
            <a:ln w="57150" cmpd="thinThick">
              <a:noFill/>
              <a:miter lim="800000"/>
              <a:headEnd/>
              <a:tailEnd/>
            </a:ln>
            <a:effectLst/>
            <a:extLst/>
          </p:spPr>
          <p:txBody>
            <a:bodyPr wrap="square" lIns="182880" tIns="91440" rIns="182880" bIns="182880">
              <a:sp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endParaRPr lang="en-US" altLang="zh-CN" sz="2800" b="1" dirty="0">
                <a:solidFill>
                  <a:srgbClr val="FF0080"/>
                </a:solidFill>
                <a:effectLst/>
                <a:ea typeface="SimSun" pitchFamily="2" charset="-122"/>
              </a:endParaRPr>
            </a:p>
          </p:txBody>
        </p:sp>
        <p:sp>
          <p:nvSpPr>
            <p:cNvPr id="43" name="Text Box 263">
              <a:extLst>
                <a:ext uri="{FF2B5EF4-FFF2-40B4-BE49-F238E27FC236}">
                  <a16:creationId xmlns:a16="http://schemas.microsoft.com/office/drawing/2014/main" id="{99FC432D-809F-4CEB-B05C-4352B08C803C}"/>
                </a:ext>
              </a:extLst>
            </p:cNvPr>
            <p:cNvSpPr txBox="1">
              <a:spLocks noChangeArrowheads="1"/>
            </p:cNvSpPr>
            <p:nvPr/>
          </p:nvSpPr>
          <p:spPr bwMode="auto">
            <a:xfrm>
              <a:off x="1209684" y="11272370"/>
              <a:ext cx="7563561" cy="4316566"/>
            </a:xfrm>
            <a:prstGeom prst="rect">
              <a:avLst/>
            </a:prstGeom>
            <a:grpFill/>
            <a:ln w="57150" cmpd="thinThick">
              <a:noFill/>
              <a:miter lim="800000"/>
              <a:headEnd/>
              <a:tailEnd/>
            </a:ln>
            <a:effectLst/>
            <a:extLst/>
          </p:spPr>
          <p:txBody>
            <a:bodyPr wrap="square" lIns="182880" tIns="91440" rIns="182880" bIns="182880">
              <a:sp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zh-CN" sz="3000" dirty="0">
                  <a:effectLst/>
                  <a:ea typeface="SimSun" pitchFamily="2" charset="-122"/>
                </a:rPr>
                <a:t>Words break down into a set of fundamental elements called </a:t>
              </a:r>
              <a:r>
                <a:rPr lang="en-US" altLang="zh-CN" sz="3000" b="1" dirty="0">
                  <a:solidFill>
                    <a:srgbClr val="FF0080"/>
                  </a:solidFill>
                  <a:effectLst/>
                  <a:ea typeface="SimSun" pitchFamily="2" charset="-122"/>
                </a:rPr>
                <a:t>phonemes</a:t>
              </a:r>
              <a:r>
                <a:rPr lang="en-US" altLang="zh-CN" sz="3000" dirty="0">
                  <a:effectLst/>
                  <a:ea typeface="SimSun" pitchFamily="2" charset="-122"/>
                </a:rPr>
                <a:t>. Every phoneme has an associated list of </a:t>
              </a:r>
              <a:r>
                <a:rPr lang="en-US" altLang="zh-CN" sz="3000" b="1" dirty="0">
                  <a:solidFill>
                    <a:schemeClr val="accent2">
                      <a:lumMod val="50000"/>
                    </a:schemeClr>
                  </a:solidFill>
                  <a:effectLst/>
                  <a:ea typeface="SimSun" pitchFamily="2" charset="-122"/>
                </a:rPr>
                <a:t>features</a:t>
              </a:r>
              <a:r>
                <a:rPr lang="en-US" altLang="zh-CN" sz="3000" dirty="0">
                  <a:solidFill>
                    <a:schemeClr val="accent2">
                      <a:lumMod val="50000"/>
                    </a:schemeClr>
                  </a:solidFill>
                  <a:effectLst/>
                  <a:ea typeface="SimSun" pitchFamily="2" charset="-122"/>
                </a:rPr>
                <a:t> </a:t>
              </a:r>
              <a:r>
                <a:rPr lang="en-US" altLang="zh-CN" sz="3000" dirty="0">
                  <a:effectLst/>
                  <a:ea typeface="SimSun" pitchFamily="2" charset="-122"/>
                </a:rPr>
                <a:t>which describe the physical processes necessary to produce it. We analyzed characters using the </a:t>
              </a:r>
              <a:r>
                <a:rPr lang="en-US" altLang="zh-CN" sz="3000" b="1" dirty="0">
                  <a:solidFill>
                    <a:schemeClr val="accent2">
                      <a:lumMod val="50000"/>
                    </a:schemeClr>
                  </a:solidFill>
                  <a:effectLst/>
                  <a:ea typeface="SimSun" pitchFamily="2" charset="-122"/>
                </a:rPr>
                <a:t>types of sounds </a:t>
              </a:r>
              <a:r>
                <a:rPr lang="en-US" altLang="zh-CN" sz="3000" dirty="0">
                  <a:effectLst/>
                  <a:ea typeface="SimSun" pitchFamily="2" charset="-122"/>
                </a:rPr>
                <a:t>they made and the </a:t>
              </a:r>
              <a:r>
                <a:rPr lang="en-US" altLang="zh-CN" sz="3000" b="1" dirty="0">
                  <a:solidFill>
                    <a:srgbClr val="FF0080"/>
                  </a:solidFill>
                  <a:effectLst/>
                  <a:ea typeface="SimSun" pitchFamily="2" charset="-122"/>
                </a:rPr>
                <a:t>specific sounds</a:t>
              </a:r>
              <a:r>
                <a:rPr lang="en-US" altLang="zh-CN" sz="3000" dirty="0">
                  <a:solidFill>
                    <a:srgbClr val="FF0080"/>
                  </a:solidFill>
                  <a:effectLst/>
                  <a:ea typeface="SimSun" pitchFamily="2" charset="-122"/>
                </a:rPr>
                <a:t> </a:t>
              </a:r>
              <a:r>
                <a:rPr lang="en-US" altLang="zh-CN" sz="3000" dirty="0">
                  <a:effectLst/>
                  <a:ea typeface="SimSun" pitchFamily="2" charset="-122"/>
                </a:rPr>
                <a:t>they made</a:t>
              </a:r>
              <a:r>
                <a:rPr lang="en-US" altLang="zh-CN" sz="2800" dirty="0">
                  <a:effectLst/>
                  <a:ea typeface="SimSun" pitchFamily="2" charset="-122"/>
                </a:rPr>
                <a:t>.</a:t>
              </a:r>
              <a:endParaRPr lang="en-US" altLang="zh-CN" sz="2800" b="1" dirty="0">
                <a:solidFill>
                  <a:srgbClr val="FF0080"/>
                </a:solidFill>
                <a:effectLst/>
                <a:ea typeface="SimSun" pitchFamily="2" charset="-122"/>
              </a:endParaRPr>
            </a:p>
          </p:txBody>
        </p:sp>
        <p:pic>
          <p:nvPicPr>
            <p:cNvPr id="9" name="Picture 8">
              <a:extLst>
                <a:ext uri="{FF2B5EF4-FFF2-40B4-BE49-F238E27FC236}">
                  <a16:creationId xmlns:a16="http://schemas.microsoft.com/office/drawing/2014/main" id="{530F80FF-73F5-4B97-B0D1-3AEB30FF03F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71007" y="11822246"/>
              <a:ext cx="6938278" cy="3199935"/>
            </a:xfrm>
            <a:prstGeom prst="rect">
              <a:avLst/>
            </a:prstGeom>
            <a:grpFill/>
          </p:spPr>
        </p:pic>
        <p:sp>
          <p:nvSpPr>
            <p:cNvPr id="16" name="TextBox 15">
              <a:extLst>
                <a:ext uri="{FF2B5EF4-FFF2-40B4-BE49-F238E27FC236}">
                  <a16:creationId xmlns:a16="http://schemas.microsoft.com/office/drawing/2014/main" id="{45F0E81A-41C8-4AF1-B9DF-E1F549B787BE}"/>
                </a:ext>
              </a:extLst>
            </p:cNvPr>
            <p:cNvSpPr txBox="1"/>
            <p:nvPr/>
          </p:nvSpPr>
          <p:spPr>
            <a:xfrm>
              <a:off x="8342516" y="11356627"/>
              <a:ext cx="7776268" cy="830997"/>
            </a:xfrm>
            <a:prstGeom prst="rect">
              <a:avLst/>
            </a:prstGeom>
            <a:noFill/>
          </p:spPr>
          <p:txBody>
            <a:bodyPr wrap="square" rtlCol="0">
              <a:spAutoFit/>
            </a:bodyPr>
            <a:lstStyle/>
            <a:p>
              <a:r>
                <a:rPr lang="en-US" dirty="0"/>
                <a:t>The word “sonic” decomposes into five distinct phonemes. </a:t>
              </a:r>
            </a:p>
          </p:txBody>
        </p:sp>
        <p:sp>
          <p:nvSpPr>
            <p:cNvPr id="51" name="TextBox 50">
              <a:extLst>
                <a:ext uri="{FF2B5EF4-FFF2-40B4-BE49-F238E27FC236}">
                  <a16:creationId xmlns:a16="http://schemas.microsoft.com/office/drawing/2014/main" id="{9814A516-53B3-4476-8997-FBF776CECA44}"/>
                </a:ext>
              </a:extLst>
            </p:cNvPr>
            <p:cNvSpPr txBox="1"/>
            <p:nvPr/>
          </p:nvSpPr>
          <p:spPr>
            <a:xfrm>
              <a:off x="8316315" y="14951215"/>
              <a:ext cx="7398025" cy="830997"/>
            </a:xfrm>
            <a:prstGeom prst="rect">
              <a:avLst/>
            </a:prstGeom>
            <a:grpFill/>
          </p:spPr>
          <p:txBody>
            <a:bodyPr wrap="square" rtlCol="0">
              <a:spAutoFit/>
            </a:bodyPr>
            <a:lstStyle/>
            <a:p>
              <a:pPr algn="ctr"/>
              <a:r>
                <a:rPr lang="en-US" dirty="0"/>
                <a:t>The phoneme “S” has the features that it is coronal, sibilant, and fricative, among other features.</a:t>
              </a:r>
            </a:p>
          </p:txBody>
        </p:sp>
      </p:grpSp>
      <p:pic>
        <p:nvPicPr>
          <p:cNvPr id="70" name="Picture 69">
            <a:extLst>
              <a:ext uri="{FF2B5EF4-FFF2-40B4-BE49-F238E27FC236}">
                <a16:creationId xmlns:a16="http://schemas.microsoft.com/office/drawing/2014/main" id="{12A9C63F-EBD0-4D06-A504-D824E374D8B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102541" y="26190424"/>
            <a:ext cx="10980122" cy="4792172"/>
          </a:xfrm>
          <a:prstGeom prst="rect">
            <a:avLst/>
          </a:prstGeom>
        </p:spPr>
      </p:pic>
      <p:sp>
        <p:nvSpPr>
          <p:cNvPr id="83" name="TextBox 82">
            <a:extLst>
              <a:ext uri="{FF2B5EF4-FFF2-40B4-BE49-F238E27FC236}">
                <a16:creationId xmlns:a16="http://schemas.microsoft.com/office/drawing/2014/main" id="{7BC5959E-C084-4F76-8353-609093824D69}"/>
              </a:ext>
            </a:extLst>
          </p:cNvPr>
          <p:cNvSpPr txBox="1"/>
          <p:nvPr/>
        </p:nvSpPr>
        <p:spPr>
          <a:xfrm>
            <a:off x="32039289" y="30955962"/>
            <a:ext cx="10440282" cy="1938992"/>
          </a:xfrm>
          <a:prstGeom prst="rect">
            <a:avLst/>
          </a:prstGeom>
          <a:noFill/>
        </p:spPr>
        <p:txBody>
          <a:bodyPr wrap="square" rtlCol="0">
            <a:spAutoFit/>
          </a:bodyPr>
          <a:lstStyle/>
          <a:p>
            <a:r>
              <a:rPr lang="en-US" dirty="0"/>
              <a:t>To the left are two distinctive </a:t>
            </a:r>
            <a:r>
              <a:rPr lang="en-US"/>
              <a:t>sonic signatures </a:t>
            </a:r>
            <a:r>
              <a:rPr lang="en-US" dirty="0"/>
              <a:t>that one might compare using the tool – Rosalind and Claudio. At a glance you can see quickly that one has dark bars above the line and one has dark bars below the line.</a:t>
            </a:r>
          </a:p>
          <a:p>
            <a:br>
              <a:rPr lang="en-US" dirty="0"/>
            </a:br>
            <a:endParaRPr lang="en-US" dirty="0"/>
          </a:p>
        </p:txBody>
      </p:sp>
      <p:sp>
        <p:nvSpPr>
          <p:cNvPr id="85" name="TextBox 84">
            <a:extLst>
              <a:ext uri="{FF2B5EF4-FFF2-40B4-BE49-F238E27FC236}">
                <a16:creationId xmlns:a16="http://schemas.microsoft.com/office/drawing/2014/main" id="{797ACB8E-1701-408D-98F9-FFC2BFD4783A}"/>
              </a:ext>
            </a:extLst>
          </p:cNvPr>
          <p:cNvSpPr txBox="1"/>
          <p:nvPr/>
        </p:nvSpPr>
        <p:spPr>
          <a:xfrm>
            <a:off x="32090878" y="32414622"/>
            <a:ext cx="17580429" cy="461665"/>
          </a:xfrm>
          <a:prstGeom prst="rect">
            <a:avLst/>
          </a:prstGeom>
          <a:noFill/>
        </p:spPr>
        <p:txBody>
          <a:bodyPr wrap="square" rtlCol="0">
            <a:spAutoFit/>
          </a:bodyPr>
          <a:lstStyle/>
          <a:p>
            <a:r>
              <a:rPr lang="en-US" dirty="0"/>
              <a:t>Thank you  to Carleton College, Eric Alexander, and Mike Tie for supporting this research</a:t>
            </a:r>
          </a:p>
        </p:txBody>
      </p:sp>
      <p:grpSp>
        <p:nvGrpSpPr>
          <p:cNvPr id="3" name="Group 2">
            <a:extLst>
              <a:ext uri="{FF2B5EF4-FFF2-40B4-BE49-F238E27FC236}">
                <a16:creationId xmlns:a16="http://schemas.microsoft.com/office/drawing/2014/main" id="{C2C36A0C-5609-49E1-8036-B3523FDCB596}"/>
              </a:ext>
            </a:extLst>
          </p:cNvPr>
          <p:cNvGrpSpPr/>
          <p:nvPr/>
        </p:nvGrpSpPr>
        <p:grpSpPr>
          <a:xfrm>
            <a:off x="26976138" y="26178585"/>
            <a:ext cx="10488351" cy="5910812"/>
            <a:chOff x="27041001" y="26157977"/>
            <a:chExt cx="10488351" cy="5910812"/>
          </a:xfrm>
        </p:grpSpPr>
        <p:grpSp>
          <p:nvGrpSpPr>
            <p:cNvPr id="84" name="Group 83">
              <a:extLst>
                <a:ext uri="{FF2B5EF4-FFF2-40B4-BE49-F238E27FC236}">
                  <a16:creationId xmlns:a16="http://schemas.microsoft.com/office/drawing/2014/main" id="{58C465F4-B0F9-4E58-8951-C85675715723}"/>
                </a:ext>
              </a:extLst>
            </p:cNvPr>
            <p:cNvGrpSpPr/>
            <p:nvPr/>
          </p:nvGrpSpPr>
          <p:grpSpPr>
            <a:xfrm>
              <a:off x="27086288" y="26157977"/>
              <a:ext cx="4953002" cy="5910812"/>
              <a:chOff x="27086288" y="26157977"/>
              <a:chExt cx="4953002" cy="5910812"/>
            </a:xfrm>
          </p:grpSpPr>
          <p:pic>
            <p:nvPicPr>
              <p:cNvPr id="75" name="Picture 74">
                <a:extLst>
                  <a:ext uri="{FF2B5EF4-FFF2-40B4-BE49-F238E27FC236}">
                    <a16:creationId xmlns:a16="http://schemas.microsoft.com/office/drawing/2014/main" id="{CE37A18D-44BC-4012-BC15-9652DE7C5DF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086290" y="26157977"/>
                <a:ext cx="4953000" cy="2562225"/>
              </a:xfrm>
              <a:prstGeom prst="rect">
                <a:avLst/>
              </a:prstGeom>
            </p:spPr>
          </p:pic>
          <p:pic>
            <p:nvPicPr>
              <p:cNvPr id="77" name="Picture 76">
                <a:extLst>
                  <a:ext uri="{FF2B5EF4-FFF2-40B4-BE49-F238E27FC236}">
                    <a16:creationId xmlns:a16="http://schemas.microsoft.com/office/drawing/2014/main" id="{BAE44E80-F692-4FE3-8D73-EC35C5E8CBFC}"/>
                  </a:ext>
                </a:extLst>
              </p:cNvPr>
              <p:cNvPicPr>
                <a:picLocks noChangeAspect="1"/>
              </p:cNvPicPr>
              <p:nvPr/>
            </p:nvPicPr>
            <p:blipFill rotWithShape="1">
              <a:blip r:embed="rId14">
                <a:extLst>
                  <a:ext uri="{28A0092B-C50C-407E-A947-70E740481C1C}">
                    <a14:useLocalDpi xmlns:a14="http://schemas.microsoft.com/office/drawing/2010/main" val="0"/>
                  </a:ext>
                </a:extLst>
              </a:blip>
              <a:srcRect l="4637" t="6152" r="15489" b="7633"/>
              <a:stretch/>
            </p:blipFill>
            <p:spPr>
              <a:xfrm>
                <a:off x="27086288" y="28630075"/>
                <a:ext cx="4953001" cy="3438714"/>
              </a:xfrm>
              <a:prstGeom prst="rect">
                <a:avLst/>
              </a:prstGeom>
            </p:spPr>
          </p:pic>
        </p:grpSp>
        <p:sp>
          <p:nvSpPr>
            <p:cNvPr id="58" name="TextBox 57">
              <a:extLst>
                <a:ext uri="{FF2B5EF4-FFF2-40B4-BE49-F238E27FC236}">
                  <a16:creationId xmlns:a16="http://schemas.microsoft.com/office/drawing/2014/main" id="{7E622FE0-B4BF-4456-B87B-B9290A2288C9}"/>
                </a:ext>
              </a:extLst>
            </p:cNvPr>
            <p:cNvSpPr txBox="1"/>
            <p:nvPr/>
          </p:nvSpPr>
          <p:spPr>
            <a:xfrm>
              <a:off x="27089070" y="26169816"/>
              <a:ext cx="10440282" cy="1200329"/>
            </a:xfrm>
            <a:prstGeom prst="rect">
              <a:avLst/>
            </a:prstGeom>
            <a:noFill/>
          </p:spPr>
          <p:txBody>
            <a:bodyPr wrap="square" rtlCol="0">
              <a:spAutoFit/>
            </a:bodyPr>
            <a:lstStyle/>
            <a:p>
              <a:r>
                <a:rPr lang="en-US" dirty="0"/>
                <a:t>Claudio</a:t>
              </a:r>
            </a:p>
            <a:p>
              <a:br>
                <a:rPr lang="en-US" dirty="0"/>
              </a:br>
              <a:endParaRPr lang="en-US" dirty="0"/>
            </a:p>
          </p:txBody>
        </p:sp>
        <p:sp>
          <p:nvSpPr>
            <p:cNvPr id="59" name="TextBox 58">
              <a:extLst>
                <a:ext uri="{FF2B5EF4-FFF2-40B4-BE49-F238E27FC236}">
                  <a16:creationId xmlns:a16="http://schemas.microsoft.com/office/drawing/2014/main" id="{655D8046-4C33-4752-899F-6853C02D14AB}"/>
                </a:ext>
              </a:extLst>
            </p:cNvPr>
            <p:cNvSpPr txBox="1"/>
            <p:nvPr/>
          </p:nvSpPr>
          <p:spPr>
            <a:xfrm>
              <a:off x="27041001" y="28565539"/>
              <a:ext cx="10440282" cy="1200329"/>
            </a:xfrm>
            <a:prstGeom prst="rect">
              <a:avLst/>
            </a:prstGeom>
            <a:noFill/>
          </p:spPr>
          <p:txBody>
            <a:bodyPr wrap="square" rtlCol="0">
              <a:spAutoFit/>
            </a:bodyPr>
            <a:lstStyle/>
            <a:p>
              <a:r>
                <a:rPr lang="en-US" dirty="0"/>
                <a:t>Rosalind</a:t>
              </a:r>
            </a:p>
            <a:p>
              <a:br>
                <a:rPr lang="en-US" dirty="0"/>
              </a:br>
              <a:endParaRPr lang="en-US" dirty="0"/>
            </a:p>
          </p:txBody>
        </p:sp>
      </p:grpSp>
    </p:spTree>
  </p:cSld>
  <p:clrMapOvr>
    <a:masterClrMapping/>
  </p:clrMapOvr>
</p:sld>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3484</TotalTime>
  <Words>724</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SimSun</vt:lpstr>
      <vt:lpstr>SimSun</vt:lpstr>
      <vt:lpstr>Arial</vt:lpstr>
      <vt:lpstr>Lucida Sans</vt:lpstr>
      <vt:lpstr>Times New Roman</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Estelle Bayer</cp:lastModifiedBy>
  <cp:revision>179</cp:revision>
  <cp:lastPrinted>2000-08-03T00:31:24Z</cp:lastPrinted>
  <dcterms:created xsi:type="dcterms:W3CDTF">2000-02-09T15:01:13Z</dcterms:created>
  <dcterms:modified xsi:type="dcterms:W3CDTF">2017-09-16T22:53:41Z</dcterms:modified>
  <cp:category>research posters template</cp:category>
</cp:coreProperties>
</file>