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39250" cy="11982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5"/>
    <a:srgbClr val="EAEAEA"/>
    <a:srgbClr val="3399FF"/>
    <a:srgbClr val="A9A9BB"/>
    <a:srgbClr val="ABABB9"/>
    <a:srgbClr val="9E9EC6"/>
    <a:srgbClr val="9696D0"/>
    <a:srgbClr val="B5B5EF"/>
    <a:srgbClr val="ACA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26" d="100"/>
          <a:sy n="26" d="100"/>
        </p:scale>
        <p:origin x="653" y="-1507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56A6134A-9986-4884-ADAB-C57241D325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defTabSz="1149350">
              <a:defRPr sz="15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numCol="1" anchor="b" anchorCtr="0" compatLnSpc="1">
            <a:prstTxWarp prst="textNoShape">
              <a:avLst/>
            </a:prstTxWarp>
          </a:bodyPr>
          <a:lstStyle>
            <a:lvl1pPr algn="r" defTabSz="1149350">
              <a:defRPr sz="1500">
                <a:effectLst/>
              </a:defRPr>
            </a:lvl1pPr>
          </a:lstStyle>
          <a:p>
            <a:fld id="{23124DF2-DDA8-402F-81DD-AC1D1E5694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pPr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6" cy="7054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7" y="1317625"/>
            <a:ext cx="9874956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4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6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6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6" y="7369176"/>
            <a:ext cx="1940136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6" y="10439401"/>
            <a:ext cx="1940136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4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6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6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6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DADEE5"/>
            </a:gs>
            <a:gs pos="52000">
              <a:srgbClr val="DADEE5"/>
            </a:gs>
            <a:gs pos="100000">
              <a:srgbClr val="EDEFF2"/>
            </a:gs>
            <a:gs pos="71000">
              <a:schemeClr val="bg1"/>
            </a:gs>
            <a:gs pos="25000">
              <a:schemeClr val="tx2">
                <a:lumMod val="40000"/>
                <a:lumOff val="6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8766" y="648602"/>
            <a:ext cx="41794578" cy="4610100"/>
            <a:chOff x="1054474" y="495300"/>
            <a:chExt cx="41794578" cy="4610100"/>
          </a:xfrm>
          <a:solidFill>
            <a:schemeClr val="accent2">
              <a:lumMod val="50000"/>
            </a:schemeClr>
          </a:solidFill>
        </p:grpSpPr>
        <p:sp>
          <p:nvSpPr>
            <p:cNvPr id="28" name="Text Box 241"/>
            <p:cNvSpPr txBox="1">
              <a:spLocks noChangeArrowheads="1"/>
            </p:cNvSpPr>
            <p:nvPr/>
          </p:nvSpPr>
          <p:spPr bwMode="auto">
            <a:xfrm>
              <a:off x="1054474" y="495301"/>
              <a:ext cx="41782252" cy="4610099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  <a:effectLst/>
          </p:spPr>
          <p:txBody>
            <a:bodyPr lIns="61170" tIns="30584" rIns="61170" bIns="30584" anchor="ctr"/>
            <a:lstStyle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5" name="Text Box 241"/>
            <p:cNvSpPr txBox="1">
              <a:spLocks noChangeArrowheads="1"/>
            </p:cNvSpPr>
            <p:nvPr/>
          </p:nvSpPr>
          <p:spPr bwMode="auto">
            <a:xfrm>
              <a:off x="1066800" y="495300"/>
              <a:ext cx="41782252" cy="4610099"/>
            </a:xfrm>
            <a:prstGeom prst="rect">
              <a:avLst/>
            </a:prstGeom>
            <a:grpFill/>
            <a:ln w="25400">
              <a:noFill/>
              <a:miter lim="800000"/>
              <a:headEnd/>
              <a:tailEnd/>
            </a:ln>
            <a:effectLst/>
          </p:spPr>
          <p:txBody>
            <a:bodyPr lIns="61170" tIns="30584" rIns="61170" bIns="30584" anchor="ctr"/>
            <a:lstStyle>
              <a:lvl1pPr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612775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6127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zh-CN" sz="4200" b="1" i="1" u="sng">
                <a:solidFill>
                  <a:schemeClr val="bg1"/>
                </a:solidFill>
                <a:effectLst/>
                <a:latin typeface="Arial" charset="0"/>
                <a:ea typeface="SimSun" pitchFamily="2" charset="-122"/>
              </a:endParaRPr>
            </a:p>
          </p:txBody>
        </p:sp>
      </p:grpSp>
      <p:sp>
        <p:nvSpPr>
          <p:cNvPr id="36" name="Text Box 262"/>
          <p:cNvSpPr txBox="1">
            <a:spLocks noChangeArrowheads="1"/>
          </p:cNvSpPr>
          <p:nvPr/>
        </p:nvSpPr>
        <p:spPr bwMode="auto">
          <a:xfrm>
            <a:off x="6781800" y="869361"/>
            <a:ext cx="30175200" cy="371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FFBF0B"/>
                  </a:outerShdw>
                </a:effectLst>
              </a14:hiddenEffects>
            </a:ext>
          </a:extLst>
        </p:spPr>
        <p:txBody>
          <a:bodyPr lIns="61170" tIns="30584" rIns="61170" bIns="30584" anchor="ctr"/>
          <a:lstStyle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7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Sonic Signatures: Do Shakespeare’s Characters Have Distinct Speech Qualities? </a:t>
            </a:r>
          </a:p>
          <a:p>
            <a:pPr algn="ctr">
              <a:spcBef>
                <a:spcPct val="20000"/>
              </a:spcBef>
            </a:pPr>
            <a:r>
              <a:rPr lang="en-US" altLang="zh-CN" sz="56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Estelle Bayer, Liz Nichols, Eric Alexander</a:t>
            </a:r>
          </a:p>
          <a:p>
            <a:pPr algn="ctr"/>
            <a:r>
              <a:rPr lang="en-US" altLang="zh-CN" sz="42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Computer Science, Carleton College</a:t>
            </a:r>
          </a:p>
        </p:txBody>
      </p:sp>
      <p:sp>
        <p:nvSpPr>
          <p:cNvPr id="41" name="Text Box 248"/>
          <p:cNvSpPr txBox="1">
            <a:spLocks noChangeArrowheads="1"/>
          </p:cNvSpPr>
          <p:nvPr/>
        </p:nvSpPr>
        <p:spPr bwMode="auto">
          <a:xfrm>
            <a:off x="1214754" y="5477442"/>
            <a:ext cx="14508304" cy="769441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Why Sonic Signatures?</a:t>
            </a:r>
            <a:endParaRPr lang="en-US" altLang="zh-CN" sz="3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44" name="Text Box 248"/>
          <p:cNvSpPr txBox="1">
            <a:spLocks noChangeArrowheads="1"/>
          </p:cNvSpPr>
          <p:nvPr/>
        </p:nvSpPr>
        <p:spPr bwMode="auto">
          <a:xfrm>
            <a:off x="1214754" y="15820808"/>
            <a:ext cx="7816541" cy="1446550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Depicting Features Information (MDS)</a:t>
            </a:r>
            <a:endParaRPr lang="en-US" altLang="zh-CN" sz="3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57" name="Text Box 263"/>
          <p:cNvSpPr txBox="1">
            <a:spLocks noChangeArrowheads="1"/>
          </p:cNvSpPr>
          <p:nvPr/>
        </p:nvSpPr>
        <p:spPr bwMode="auto">
          <a:xfrm>
            <a:off x="16030880" y="6246883"/>
            <a:ext cx="10501571" cy="5650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800" dirty="0">
                <a:effectLst/>
                <a:ea typeface="SimSun" pitchFamily="2" charset="-122"/>
              </a:rPr>
              <a:t>Having extracted phoneme and feature data, we wanted to see if simple classifiers could use these data to </a:t>
            </a:r>
            <a:r>
              <a:rPr lang="en-US" altLang="zh-CN" sz="2800" b="1" dirty="0">
                <a:effectLst/>
                <a:ea typeface="SimSun" pitchFamily="2" charset="-122"/>
              </a:rPr>
              <a:t>differentiate between different types of characters.</a:t>
            </a:r>
          </a:p>
          <a:p>
            <a:pPr>
              <a:lnSpc>
                <a:spcPct val="125000"/>
              </a:lnSpc>
            </a:pPr>
            <a:endParaRPr lang="en-US" altLang="zh-CN" sz="2800" b="1" dirty="0">
              <a:effectLst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effectLst/>
                <a:ea typeface="SimSun" pitchFamily="2" charset="-122"/>
              </a:rPr>
              <a:t> Highest success was achieved when training data was weighted by number of speaking lines, and role determination was done iteratively.</a:t>
            </a:r>
          </a:p>
          <a:p>
            <a:pPr>
              <a:lnSpc>
                <a:spcPct val="125000"/>
              </a:lnSpc>
            </a:pPr>
            <a:endParaRPr lang="en-US" altLang="zh-CN" sz="2800" dirty="0">
              <a:effectLst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effectLst/>
                <a:ea typeface="SimSun" pitchFamily="2" charset="-122"/>
              </a:rPr>
              <a:t>The </a:t>
            </a:r>
            <a:r>
              <a:rPr lang="en-US" altLang="zh-CN" sz="2800" b="1" dirty="0">
                <a:effectLst/>
                <a:ea typeface="SimSun" pitchFamily="2" charset="-122"/>
              </a:rPr>
              <a:t>iterative </a:t>
            </a:r>
            <a:r>
              <a:rPr lang="en-US" altLang="zh-CN" sz="2800" dirty="0">
                <a:effectLst/>
                <a:ea typeface="SimSun" pitchFamily="2" charset="-122"/>
              </a:rPr>
              <a:t>Bayes classification was performed through first filtering out any character classified as “other” before re-classifying the remaining characters as antagonists, protagonists, or fools.</a:t>
            </a:r>
          </a:p>
        </p:txBody>
      </p:sp>
      <p:sp>
        <p:nvSpPr>
          <p:cNvPr id="61" name="Text Box 248"/>
          <p:cNvSpPr txBox="1">
            <a:spLocks noChangeArrowheads="1"/>
          </p:cNvSpPr>
          <p:nvPr/>
        </p:nvSpPr>
        <p:spPr bwMode="auto">
          <a:xfrm>
            <a:off x="16034959" y="5419121"/>
            <a:ext cx="26978385" cy="769441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Naïve Bayes Classification</a:t>
            </a:r>
            <a:endParaRPr lang="en-US" altLang="zh-CN" sz="3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64" name="Text Box 248"/>
          <p:cNvSpPr txBox="1">
            <a:spLocks noChangeArrowheads="1"/>
          </p:cNvSpPr>
          <p:nvPr/>
        </p:nvSpPr>
        <p:spPr bwMode="auto">
          <a:xfrm>
            <a:off x="16030880" y="12973803"/>
            <a:ext cx="27174519" cy="769441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Z-Score Comparisons</a:t>
            </a:r>
            <a:endParaRPr lang="en-US" altLang="zh-CN" sz="3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67" name="Text Box 248"/>
          <p:cNvSpPr txBox="1">
            <a:spLocks noChangeArrowheads="1"/>
          </p:cNvSpPr>
          <p:nvPr/>
        </p:nvSpPr>
        <p:spPr bwMode="auto">
          <a:xfrm>
            <a:off x="16034959" y="20744533"/>
            <a:ext cx="26669141" cy="774848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“Ophelia’s Oh”</a:t>
            </a:r>
            <a:endParaRPr lang="en-US" altLang="zh-CN" sz="3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71" name="Text Box 248"/>
          <p:cNvSpPr txBox="1">
            <a:spLocks noChangeArrowheads="1"/>
          </p:cNvSpPr>
          <p:nvPr/>
        </p:nvSpPr>
        <p:spPr bwMode="auto">
          <a:xfrm>
            <a:off x="1195575" y="10509497"/>
            <a:ext cx="14267056" cy="769441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Quantifying “How Characters Sound”</a:t>
            </a:r>
            <a:endParaRPr lang="en-US" altLang="zh-CN" sz="3200" b="1" dirty="0">
              <a:solidFill>
                <a:schemeClr val="bg1"/>
              </a:solidFill>
              <a:effectLst/>
              <a:latin typeface="Lucida Sans" pitchFamily="34" charset="0"/>
              <a:ea typeface="SimSun" pitchFamily="2" charset="-122"/>
              <a:cs typeface="Lucida Sans" pitchFamily="34" charset="0"/>
            </a:endParaRPr>
          </a:p>
        </p:txBody>
      </p:sp>
      <p:sp>
        <p:nvSpPr>
          <p:cNvPr id="80" name="Text Box 263"/>
          <p:cNvSpPr txBox="1">
            <a:spLocks noChangeArrowheads="1"/>
          </p:cNvSpPr>
          <p:nvPr/>
        </p:nvSpPr>
        <p:spPr bwMode="auto">
          <a:xfrm>
            <a:off x="16027372" y="13745152"/>
            <a:ext cx="10501571" cy="62016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b="1" dirty="0">
                <a:effectLst/>
              </a:rPr>
              <a:t>Do certain speech attributes occur with higher frequency than average among specific archetypes?</a:t>
            </a:r>
          </a:p>
          <a:p>
            <a:pPr>
              <a:lnSpc>
                <a:spcPct val="125000"/>
              </a:lnSpc>
            </a:pPr>
            <a:endParaRPr lang="en-AU" sz="2800" b="1" dirty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Once we established standards for specific roles, we wanted a way to visually compare the deviation from norm for any given character to those norms. 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The interactive z-score visualization allows users to </a:t>
            </a:r>
            <a:r>
              <a:rPr lang="en-AU" sz="2800" b="1" dirty="0">
                <a:effectLst/>
              </a:rPr>
              <a:t>sort</a:t>
            </a:r>
            <a:r>
              <a:rPr lang="en-AU" sz="2800" dirty="0">
                <a:effectLst/>
              </a:rPr>
              <a:t> </a:t>
            </a:r>
            <a:r>
              <a:rPr lang="en-AU" sz="2800" dirty="0">
                <a:solidFill>
                  <a:schemeClr val="accent2">
                    <a:lumMod val="50000"/>
                  </a:schemeClr>
                </a:solidFill>
                <a:effectLst/>
              </a:rPr>
              <a:t>features</a:t>
            </a:r>
            <a:r>
              <a:rPr lang="en-AU" sz="2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AU" sz="2800" dirty="0">
                <a:effectLst/>
              </a:rPr>
              <a:t>and </a:t>
            </a:r>
            <a:r>
              <a:rPr lang="en-AU" sz="2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phonemes</a:t>
            </a:r>
            <a:r>
              <a:rPr lang="en-AU" sz="2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AU" sz="2800" dirty="0">
                <a:effectLst/>
              </a:rPr>
              <a:t>by </a:t>
            </a:r>
            <a:r>
              <a:rPr lang="en-AU" sz="2800" b="1" dirty="0">
                <a:effectLst/>
              </a:rPr>
              <a:t>descending order of significance </a:t>
            </a:r>
            <a:r>
              <a:rPr lang="en-AU" sz="2800" dirty="0">
                <a:effectLst/>
              </a:rPr>
              <a:t>for a role; view </a:t>
            </a:r>
            <a:r>
              <a:rPr lang="en-AU" sz="2800" b="1" dirty="0">
                <a:effectLst/>
              </a:rPr>
              <a:t>only certain roles</a:t>
            </a:r>
            <a:r>
              <a:rPr lang="en-AU" sz="2800" dirty="0">
                <a:effectLst/>
              </a:rPr>
              <a:t>; and view the </a:t>
            </a:r>
            <a:r>
              <a:rPr lang="en-AU" sz="2800" b="1" dirty="0">
                <a:effectLst/>
              </a:rPr>
              <a:t>distance</a:t>
            </a:r>
            <a:r>
              <a:rPr lang="en-AU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AU" sz="2800" dirty="0">
                <a:effectLst/>
              </a:rPr>
              <a:t>between a </a:t>
            </a:r>
            <a:r>
              <a:rPr lang="en-AU" sz="2800" b="1" dirty="0">
                <a:effectLst/>
              </a:rPr>
              <a:t>character’s z-scores </a:t>
            </a:r>
            <a:r>
              <a:rPr lang="en-AU" sz="2800" dirty="0">
                <a:effectLst/>
              </a:rPr>
              <a:t>and the </a:t>
            </a:r>
            <a:r>
              <a:rPr lang="en-AU" sz="2800" b="1" dirty="0">
                <a:effectLst/>
              </a:rPr>
              <a:t>averages</a:t>
            </a:r>
            <a:r>
              <a:rPr lang="en-AU" sz="2800" dirty="0">
                <a:effectLst/>
              </a:rPr>
              <a:t> for a role.</a:t>
            </a:r>
          </a:p>
        </p:txBody>
      </p:sp>
      <p:sp>
        <p:nvSpPr>
          <p:cNvPr id="81" name="Text Box 263"/>
          <p:cNvSpPr txBox="1">
            <a:spLocks noChangeArrowheads="1"/>
          </p:cNvSpPr>
          <p:nvPr/>
        </p:nvSpPr>
        <p:spPr bwMode="auto">
          <a:xfrm>
            <a:off x="16027372" y="21519381"/>
            <a:ext cx="11098441" cy="45858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>
                <a:effectLst/>
              </a:rPr>
              <a:t>Stanley Newman, in his experiments in Sound Symbolism, scaled vowels from bright to dark in how subjects perceived them. “IH” as in “Lit” sounded brightest, </a:t>
            </a:r>
            <a:r>
              <a:rPr lang="en-US" dirty="0">
                <a:effectLst/>
              </a:rPr>
              <a:t>while “UH </a:t>
            </a:r>
            <a:r>
              <a:rPr lang="en-US" sz="2800" dirty="0">
                <a:effectLst/>
              </a:rPr>
              <a:t>” as in “Put” sounded darkest and biggest. </a:t>
            </a:r>
          </a:p>
          <a:p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We wanted to examine </a:t>
            </a:r>
            <a:r>
              <a:rPr lang="en-US" sz="2800" b="1" dirty="0">
                <a:effectLst/>
              </a:rPr>
              <a:t>which characters</a:t>
            </a:r>
            <a:r>
              <a:rPr lang="en-US" sz="2800" dirty="0">
                <a:effectLst/>
              </a:rPr>
              <a:t>, if any, </a:t>
            </a:r>
            <a:r>
              <a:rPr lang="en-US" sz="2800" b="1" dirty="0">
                <a:effectLst/>
              </a:rPr>
              <a:t>tended toward bright or dark vowels</a:t>
            </a:r>
            <a:r>
              <a:rPr lang="en-US" sz="2800" dirty="0">
                <a:effectLst/>
              </a:rPr>
              <a:t>, so bars below the line represent below average usage of a vowel, while bars above the line represent above average usage of a vowel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effectLst/>
              </a:rPr>
              <a:t>. Brightly colored bars </a:t>
            </a:r>
            <a:r>
              <a:rPr lang="en-US" sz="2800" dirty="0">
                <a:effectLst/>
              </a:rPr>
              <a:t>represent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effectLst/>
              </a:rPr>
              <a:t>brightly scaled vowels,</a:t>
            </a:r>
            <a:r>
              <a:rPr lang="en-US" sz="2800" dirty="0">
                <a:effectLst/>
              </a:rPr>
              <a:t> while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effectLst/>
              </a:rPr>
              <a:t>dark bars </a:t>
            </a:r>
            <a:r>
              <a:rPr lang="en-US" sz="2800" dirty="0">
                <a:effectLst/>
              </a:rPr>
              <a:t>are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effectLst/>
              </a:rPr>
              <a:t>dark vowels</a:t>
            </a:r>
            <a:r>
              <a:rPr lang="en-US" sz="2800" dirty="0">
                <a:effectLst/>
              </a:rPr>
              <a:t>.</a:t>
            </a:r>
            <a:br>
              <a:rPr lang="en-US" sz="2800" dirty="0"/>
            </a:br>
            <a:endParaRPr lang="en-AU" sz="2800" dirty="0">
              <a:effectLst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1982328" y="27473025"/>
            <a:ext cx="11031016" cy="929429"/>
            <a:chOff x="1066799" y="5958162"/>
            <a:chExt cx="11007725" cy="946293"/>
          </a:xfrm>
        </p:grpSpPr>
        <p:sp>
          <p:nvSpPr>
            <p:cNvPr id="89" name="Text Box 248"/>
            <p:cNvSpPr txBox="1">
              <a:spLocks noChangeArrowheads="1"/>
            </p:cNvSpPr>
            <p:nvPr/>
          </p:nvSpPr>
          <p:spPr bwMode="auto">
            <a:xfrm>
              <a:off x="1066799" y="5958162"/>
              <a:ext cx="11007725" cy="94629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lumMod val="40000"/>
                    <a:lumOff val="60000"/>
                  </a:schemeClr>
                </a:gs>
                <a:gs pos="13000">
                  <a:schemeClr val="accent3">
                    <a:lumMod val="60000"/>
                    <a:lumOff val="40000"/>
                  </a:schemeClr>
                </a:gs>
                <a:gs pos="43000">
                  <a:schemeClr val="accent2">
                    <a:lumMod val="60000"/>
                    <a:lumOff val="40000"/>
                  </a:schemeClr>
                </a:gs>
                <a:gs pos="67000">
                  <a:schemeClr val="accent2">
                    <a:lumMod val="75000"/>
                  </a:schemeClr>
                </a:gs>
                <a:gs pos="83000">
                  <a:schemeClr val="accent2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0800000" scaled="0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zh-CN" sz="3600" b="1" dirty="0">
                <a:effectLst/>
                <a:latin typeface="Lucida Sans" pitchFamily="34" charset="0"/>
                <a:ea typeface="SimSun" pitchFamily="2" charset="-122"/>
                <a:cs typeface="Lucida Sans" pitchFamily="34" charset="0"/>
              </a:endParaRPr>
            </a:p>
          </p:txBody>
        </p:sp>
        <p:sp>
          <p:nvSpPr>
            <p:cNvPr id="90" name="Text Box 248"/>
            <p:cNvSpPr txBox="1">
              <a:spLocks noChangeArrowheads="1"/>
            </p:cNvSpPr>
            <p:nvPr/>
          </p:nvSpPr>
          <p:spPr bwMode="auto">
            <a:xfrm>
              <a:off x="1157514" y="6046588"/>
              <a:ext cx="10805886" cy="798915"/>
            </a:xfrm>
            <a:prstGeom prst="rect">
              <a:avLst/>
            </a:prstGeom>
            <a:gradFill>
              <a:gsLst>
                <a:gs pos="56000">
                  <a:schemeClr val="accent2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4400" b="1" dirty="0">
                  <a:solidFill>
                    <a:schemeClr val="bg1"/>
                  </a:solidFill>
                  <a:effectLst/>
                  <a:latin typeface="Lucida Sans" pitchFamily="34" charset="0"/>
                  <a:ea typeface="SimSun" pitchFamily="2" charset="-122"/>
                  <a:cs typeface="Lucida Sans" pitchFamily="34" charset="0"/>
                </a:rPr>
                <a:t>Thank You</a:t>
              </a:r>
            </a:p>
          </p:txBody>
        </p:sp>
      </p:grpSp>
      <p:sp>
        <p:nvSpPr>
          <p:cNvPr id="96" name="Text Box 248"/>
          <p:cNvSpPr txBox="1">
            <a:spLocks noChangeArrowheads="1"/>
          </p:cNvSpPr>
          <p:nvPr/>
        </p:nvSpPr>
        <p:spPr bwMode="auto">
          <a:xfrm>
            <a:off x="16163193" y="27628477"/>
            <a:ext cx="15275114" cy="784677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What Next?</a:t>
            </a:r>
          </a:p>
        </p:txBody>
      </p:sp>
      <p:sp>
        <p:nvSpPr>
          <p:cNvPr id="38" name="Text Box 242"/>
          <p:cNvSpPr txBox="1">
            <a:spLocks noChangeArrowheads="1"/>
          </p:cNvSpPr>
          <p:nvPr/>
        </p:nvSpPr>
        <p:spPr bwMode="auto">
          <a:xfrm>
            <a:off x="1216390" y="16633077"/>
            <a:ext cx="7814905" cy="884142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endParaRPr lang="en-US" altLang="ja-JP" sz="28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ＭＳ Ｐゴシック" charset="-128"/>
            </a:endParaRPr>
          </a:p>
        </p:txBody>
      </p:sp>
      <p:sp>
        <p:nvSpPr>
          <p:cNvPr id="45" name="Text Box 263"/>
          <p:cNvSpPr txBox="1">
            <a:spLocks noChangeArrowheads="1"/>
          </p:cNvSpPr>
          <p:nvPr/>
        </p:nvSpPr>
        <p:spPr bwMode="auto">
          <a:xfrm>
            <a:off x="16034959" y="28464088"/>
            <a:ext cx="15552627" cy="4047262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Expanding analysis beyond Shakespeare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Implementing in-place comparison of user-provided texts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Creating visualizations for characters’ sonic signatures</a:t>
            </a:r>
          </a:p>
          <a:p>
            <a:pPr>
              <a:lnSpc>
                <a:spcPct val="125000"/>
              </a:lnSpc>
            </a:pPr>
            <a:endParaRPr lang="en-AU" sz="2800" dirty="0">
              <a:effectLst/>
            </a:endParaRP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Work with  domain material experts to assess usefulness as tools of discovery.</a:t>
            </a:r>
          </a:p>
        </p:txBody>
      </p:sp>
      <p:sp>
        <p:nvSpPr>
          <p:cNvPr id="46" name="Text Box 263"/>
          <p:cNvSpPr txBox="1">
            <a:spLocks noChangeArrowheads="1"/>
          </p:cNvSpPr>
          <p:nvPr/>
        </p:nvSpPr>
        <p:spPr bwMode="auto">
          <a:xfrm>
            <a:off x="31987861" y="28413154"/>
            <a:ext cx="11025483" cy="1892826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/>
        </p:spPr>
        <p:txBody>
          <a:bodyPr wrap="square" lIns="182880" tIns="91440" rIns="182880" bIns="18288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Eric Alexander</a:t>
            </a: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Mike Tie et al</a:t>
            </a:r>
          </a:p>
          <a:p>
            <a:pPr>
              <a:lnSpc>
                <a:spcPct val="125000"/>
              </a:lnSpc>
            </a:pPr>
            <a:r>
              <a:rPr lang="en-AU" sz="2800" dirty="0">
                <a:effectLst/>
              </a:rPr>
              <a:t>Carleton College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15943"/>
              </p:ext>
            </p:extLst>
          </p:nvPr>
        </p:nvGraphicFramePr>
        <p:xfrm>
          <a:off x="1227529" y="11310200"/>
          <a:ext cx="14478001" cy="422610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73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3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0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107">
                <a:tc>
                  <a:txBody>
                    <a:bodyPr/>
                    <a:lstStyle/>
                    <a:p>
                      <a:pPr lvl="1" algn="l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ja-JP" sz="3600" b="0" dirty="0">
                          <a:solidFill>
                            <a:schemeClr val="bg1"/>
                          </a:solidFill>
                          <a:effectLst/>
                          <a:ea typeface="ＭＳ Ｐゴシック" charset="-128"/>
                        </a:rPr>
                        <a:t>In any language, words break down into a set of fundamental elements called </a:t>
                      </a:r>
                      <a:r>
                        <a:rPr lang="en-US" altLang="ja-JP" sz="36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ea typeface="ＭＳ Ｐゴシック" charset="-128"/>
                        </a:rPr>
                        <a:t>phonemes</a:t>
                      </a:r>
                      <a:endParaRPr lang="en-US" altLang="ja-JP" sz="36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ea typeface="ＭＳ Ｐゴシック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/>
                        <a:t>The</a:t>
                      </a:r>
                      <a:r>
                        <a:rPr lang="en-US" sz="3600" b="0" baseline="0" dirty="0"/>
                        <a:t> </a:t>
                      </a:r>
                      <a:r>
                        <a:rPr lang="en-US" sz="3600" b="1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features </a:t>
                      </a:r>
                      <a:r>
                        <a:rPr lang="en-US" sz="3600" b="0" baseline="0" dirty="0">
                          <a:solidFill>
                            <a:schemeClr val="bg1"/>
                          </a:solidFill>
                        </a:rPr>
                        <a:t>of a phoneme describe the physical processes used to produce it</a:t>
                      </a:r>
                    </a:p>
                    <a:p>
                      <a:pPr lv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analyzed characters for both the </a:t>
                      </a:r>
                      <a:r>
                        <a:rPr lang="en-US" sz="3600" b="1" i="0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 of sounds </a:t>
                      </a:r>
                      <a:r>
                        <a:rPr lang="en-US" sz="3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tended to make, and the </a:t>
                      </a:r>
                      <a:r>
                        <a:rPr lang="en-US" sz="3600" b="1" i="0" u="none" strike="noStrike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 sounds</a:t>
                      </a:r>
                      <a:r>
                        <a:rPr lang="en-US" sz="3600" b="0" i="0" u="none" strike="noStrike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made</a:t>
                      </a:r>
                      <a:endParaRPr lang="en-US" sz="36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98524"/>
              </p:ext>
            </p:extLst>
          </p:nvPr>
        </p:nvGraphicFramePr>
        <p:xfrm>
          <a:off x="1195575" y="6292444"/>
          <a:ext cx="14525108" cy="39319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61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7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7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059">
                <a:tc>
                  <a:txBody>
                    <a:bodyPr/>
                    <a:lstStyle/>
                    <a:p>
                      <a:pPr marL="457200" lvl="1" indent="0" rtl="0">
                        <a:buFont typeface="Arial" charset="0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sounds that make up a word are thought to have meaning. </a:t>
                      </a:r>
                      <a:endParaRPr lang="en-US" sz="3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 rtl="0">
                        <a:buFont typeface="Arial" charset="0"/>
                        <a:buNone/>
                      </a:pP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researchers make up gibberish words for objects, people tend to agree on which gibberish words should refer to small and large objects. </a:t>
                      </a:r>
                      <a:endParaRPr lang="en-US" sz="1800" b="0" dirty="0">
                        <a:effectLst/>
                      </a:endParaRPr>
                    </a:p>
                    <a:p>
                      <a:pPr marL="457200" lvl="1" indent="0" rtl="0">
                        <a:buFont typeface="Arial" charset="0"/>
                        <a:buNone/>
                      </a:pP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close reading a poem, readers pay attention to assonance and consonance and draw meaning from the repetition of sounds.</a:t>
                      </a:r>
                      <a:endParaRPr lang="en-US" sz="36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dirty="0"/>
                        <a:t>Is it then possible to </a:t>
                      </a:r>
                      <a:r>
                        <a:rPr lang="en-US" sz="36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visualize</a:t>
                      </a:r>
                      <a:r>
                        <a:rPr lang="en-US" sz="3600" b="0" dirty="0"/>
                        <a:t> how a character “sounds”?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rtl="0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female characters have a different sound pattern than male characters?</a:t>
                      </a:r>
                    </a:p>
                    <a:p>
                      <a:pPr lvl="2" rtl="0"/>
                      <a:endParaRPr lang="en-US" sz="1800" b="0" dirty="0">
                        <a:effectLst/>
                      </a:endParaRPr>
                    </a:p>
                    <a:p>
                      <a:pPr lvl="1" rtl="0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protagonists sound different from antagonists?</a:t>
                      </a:r>
                    </a:p>
                    <a:p>
                      <a:pPr lvl="1" rtl="0"/>
                      <a:endParaRPr lang="en-US" sz="18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rtl="0"/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that share aspects of their characterization have a similar “sonic thumbprint”?</a:t>
                      </a:r>
                      <a:br>
                        <a:rPr lang="en-US" sz="3600" dirty="0"/>
                      </a:b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3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characters </a:t>
                      </a:r>
                      <a:r>
                        <a:rPr lang="en-US" sz="3600" b="1" i="0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differentiable</a:t>
                      </a:r>
                      <a:r>
                        <a:rPr lang="en-US" sz="3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one another based on how they </a:t>
                      </a:r>
                      <a:r>
                        <a:rPr lang="en-US" sz="3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sound</a:t>
                      </a:r>
                      <a:r>
                        <a:rPr lang="en-US" sz="3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933" y="6775507"/>
            <a:ext cx="5638800" cy="422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9493" y="6954653"/>
            <a:ext cx="5739644" cy="4304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163261" y="11389040"/>
            <a:ext cx="510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resulting from weighted naïve Bayes classification of gender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38595" y="11376265"/>
            <a:ext cx="448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resulting from weighted iterative naïve Bayes classification of role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5423" y="6923205"/>
            <a:ext cx="3574895" cy="446583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827496" y="11469247"/>
            <a:ext cx="4468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iterative naïve Bayes process yields more useful results in highly unbalanced data sets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4590" y="13853377"/>
            <a:ext cx="12004820" cy="613159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30984755" y="20008223"/>
            <a:ext cx="1197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partial view of the comparison between </a:t>
            </a:r>
            <a:r>
              <a:rPr lang="en-US" i="1" dirty="0"/>
              <a:t>Hamlet</a:t>
            </a:r>
            <a:r>
              <a:rPr lang="en-US" dirty="0"/>
              <a:t>’s Hamlet and the standards for all archetypes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195" y="13942241"/>
            <a:ext cx="4288887" cy="244915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783134" y="16373891"/>
            <a:ext cx="40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incomplete view of the basic view of z-score data for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phoneme </a:t>
            </a:r>
            <a:r>
              <a:rPr lang="en-US" dirty="0"/>
              <a:t>and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features </a:t>
            </a:r>
            <a:r>
              <a:rPr lang="en-US" dirty="0"/>
              <a:t>of archetypical roles, without any comparisons</a:t>
            </a:r>
          </a:p>
        </p:txBody>
      </p:sp>
      <p:sp>
        <p:nvSpPr>
          <p:cNvPr id="68" name="Text Box 248"/>
          <p:cNvSpPr txBox="1">
            <a:spLocks noChangeArrowheads="1"/>
          </p:cNvSpPr>
          <p:nvPr/>
        </p:nvSpPr>
        <p:spPr bwMode="auto">
          <a:xfrm>
            <a:off x="1137426" y="27617777"/>
            <a:ext cx="14447520" cy="795377"/>
          </a:xfrm>
          <a:prstGeom prst="rect">
            <a:avLst/>
          </a:prstGeom>
          <a:gradFill>
            <a:gsLst>
              <a:gs pos="56000">
                <a:schemeClr val="accent2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  <a:effectLst/>
                <a:latin typeface="Lucida Sans" pitchFamily="34" charset="0"/>
                <a:ea typeface="SimSun" pitchFamily="2" charset="-122"/>
                <a:cs typeface="Lucida Sans" pitchFamily="34" charset="0"/>
              </a:rPr>
              <a:t>References</a:t>
            </a:r>
          </a:p>
        </p:txBody>
      </p:sp>
      <p:sp>
        <p:nvSpPr>
          <p:cNvPr id="72" name="Text Box 242"/>
          <p:cNvSpPr txBox="1">
            <a:spLocks noChangeArrowheads="1"/>
          </p:cNvSpPr>
          <p:nvPr/>
        </p:nvSpPr>
        <p:spPr bwMode="auto">
          <a:xfrm>
            <a:off x="1137426" y="28471055"/>
            <a:ext cx="14447520" cy="4023360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0" tIns="91440" rIns="182880" bIns="182880">
            <a:spAutoFit/>
          </a:bodyPr>
          <a:lstStyle>
            <a:lvl1pPr marL="2286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800" dirty="0">
                <a:effectLst/>
              </a:rPr>
              <a:t>Scikit-learn: Machine Learning in Python, </a:t>
            </a:r>
            <a:r>
              <a:rPr lang="en-US" sz="2800" dirty="0" err="1">
                <a:effectLst/>
              </a:rPr>
              <a:t>Pedregosa</a:t>
            </a:r>
            <a:r>
              <a:rPr lang="en-US" sz="2800" dirty="0">
                <a:effectLst/>
              </a:rPr>
              <a:t> et al</a:t>
            </a:r>
            <a:r>
              <a:rPr lang="en-US" sz="2800" i="1" dirty="0">
                <a:effectLst/>
              </a:rPr>
              <a:t>.</a:t>
            </a:r>
            <a:r>
              <a:rPr lang="en-US" sz="2800" dirty="0">
                <a:effectLst/>
              </a:rPr>
              <a:t>, JMLR 12, pp. 2825-2830, 2011.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altLang="ja-JP" sz="2800" dirty="0">
                <a:effectLst/>
                <a:ea typeface="ＭＳ Ｐゴシック" charset="-128"/>
              </a:rPr>
              <a:t>Olson M. Determining the gender of Shakespeare’s characters. Stanford University[Internet]. 2013. 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800" dirty="0">
                <a:effectLst/>
              </a:rPr>
              <a:t>Bird, Steven, Edward </a:t>
            </a:r>
            <a:r>
              <a:rPr lang="en-US" sz="2800" dirty="0" err="1">
                <a:effectLst/>
              </a:rPr>
              <a:t>Loper</a:t>
            </a:r>
            <a:r>
              <a:rPr lang="en-US" sz="2800" dirty="0">
                <a:effectLst/>
              </a:rPr>
              <a:t> and Ewan Klein (2009), </a:t>
            </a:r>
            <a:r>
              <a:rPr lang="en-US" sz="2800" i="1" dirty="0">
                <a:effectLst/>
              </a:rPr>
              <a:t>Natural Language Processing with Python</a:t>
            </a:r>
            <a:r>
              <a:rPr lang="en-US" sz="2800" dirty="0">
                <a:effectLst/>
              </a:rPr>
              <a:t>. O’Reilly Media Inc.</a:t>
            </a:r>
          </a:p>
          <a:p>
            <a:pPr algn="just">
              <a:lnSpc>
                <a:spcPct val="120000"/>
              </a:lnSpc>
              <a:buFontTx/>
              <a:buChar char="•"/>
            </a:pPr>
            <a:r>
              <a:rPr lang="en-US" sz="2800" dirty="0">
                <a:effectLst/>
              </a:rPr>
              <a:t>Folger Shakespeare Library. (</a:t>
            </a:r>
            <a:r>
              <a:rPr lang="en-US" sz="2800" dirty="0" err="1">
                <a:effectLst/>
              </a:rPr>
              <a:t>n.d.</a:t>
            </a:r>
            <a:r>
              <a:rPr lang="en-US" sz="2800" dirty="0">
                <a:effectLst/>
              </a:rPr>
              <a:t>) </a:t>
            </a:r>
            <a:r>
              <a:rPr lang="en-US" sz="2800" i="1" dirty="0">
                <a:effectLst/>
              </a:rPr>
              <a:t>Shakespeare's Plays, Sonnets and Poems</a:t>
            </a:r>
            <a:r>
              <a:rPr lang="en-US" sz="2800" dirty="0">
                <a:effectLst/>
              </a:rPr>
              <a:t> from Folger Digital Texts. Retrieved from www.folgerdigitaltexts.org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6"/>
          <a:stretch/>
        </p:blipFill>
        <p:spPr>
          <a:xfrm>
            <a:off x="1335095" y="17978091"/>
            <a:ext cx="7696200" cy="749641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588074" y="24107152"/>
            <a:ext cx="7190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multi-dimensional scaling, color-coded by play and with number of lines encoded as size of bubble.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54634" y="16601032"/>
            <a:ext cx="8041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effectLst/>
                <a:latin typeface="+mj-lt"/>
              </a:rPr>
              <a:t>We turned each character’s speech into a 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</a:rPr>
              <a:t>vector</a:t>
            </a:r>
            <a:r>
              <a:rPr lang="en-US" sz="3600" dirty="0">
                <a:solidFill>
                  <a:srgbClr val="000000"/>
                </a:solidFill>
                <a:effectLst/>
                <a:latin typeface="+mj-lt"/>
              </a:rPr>
              <a:t> and used 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</a:rPr>
              <a:t>multidimensional scaling </a:t>
            </a:r>
            <a:r>
              <a:rPr lang="en-US" sz="3600" dirty="0">
                <a:solidFill>
                  <a:srgbClr val="000000"/>
                </a:solidFill>
                <a:effectLst/>
                <a:latin typeface="+mj-lt"/>
              </a:rPr>
              <a:t>to look for </a:t>
            </a:r>
            <a:r>
              <a:rPr lang="en-US" sz="3600" b="1" dirty="0">
                <a:solidFill>
                  <a:srgbClr val="000000"/>
                </a:solidFill>
                <a:effectLst/>
                <a:latin typeface="+mj-lt"/>
              </a:rPr>
              <a:t>groups</a:t>
            </a:r>
            <a:r>
              <a:rPr lang="en-US" sz="3600" dirty="0">
                <a:solidFill>
                  <a:srgbClr val="000000"/>
                </a:solidFill>
                <a:effectLst/>
                <a:latin typeface="+mj-lt"/>
              </a:rPr>
              <a:t> of characters.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525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SimSun</vt:lpstr>
      <vt:lpstr>SimSun</vt:lpstr>
      <vt:lpstr>Arial</vt:lpstr>
      <vt:lpstr>Lucida Sans</vt:lpstr>
      <vt:lpstr>Times New Roman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Estelle Bayer</cp:lastModifiedBy>
  <cp:revision>153</cp:revision>
  <cp:lastPrinted>2000-08-03T00:31:24Z</cp:lastPrinted>
  <dcterms:created xsi:type="dcterms:W3CDTF">2000-02-09T15:01:13Z</dcterms:created>
  <dcterms:modified xsi:type="dcterms:W3CDTF">2017-08-17T21:21:28Z</dcterms:modified>
  <cp:category>research posters template</cp:category>
</cp:coreProperties>
</file>