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75" d="100"/>
          <a:sy n="75" d="100"/>
        </p:scale>
        <p:origin x="-7968" y="-528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DADEE5"/>
            </a:gs>
            <a:gs pos="52000">
              <a:srgbClr val="DADEE5"/>
            </a:gs>
            <a:gs pos="100000">
              <a:srgbClr val="EDEFF2"/>
            </a:gs>
            <a:gs pos="71000">
              <a:schemeClr val="bg1"/>
            </a:gs>
            <a:gs pos="25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8766" y="648602"/>
            <a:ext cx="41794578" cy="4610100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2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2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Sonic Signatures: Do Shakespeare’s Characters Have Distinct Speech Qualities? </a:t>
            </a:r>
            <a:endParaRPr lang="en-US" altLang="zh-CN" sz="7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56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Eric Alexander, Estelle Bayer, Liz Nichols</a:t>
            </a:r>
            <a:endParaRPr lang="en-US" altLang="zh-CN" sz="56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4200" b="1" dirty="0" smtClean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Science, Carleton College</a:t>
            </a:r>
            <a:endParaRPr lang="en-US" altLang="zh-CN" sz="4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066799" y="5953110"/>
            <a:ext cx="18440401" cy="946293"/>
            <a:chOff x="1066799" y="5958162"/>
            <a:chExt cx="11007725" cy="946293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Why Sonic Signatures?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4360" y="17909310"/>
            <a:ext cx="18622840" cy="911382"/>
            <a:chOff x="1066799" y="5958162"/>
            <a:chExt cx="11007725" cy="946293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Depicting Feature Information (MDS)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7" name="Text Box 263"/>
          <p:cNvSpPr txBox="1">
            <a:spLocks noChangeArrowheads="1"/>
          </p:cNvSpPr>
          <p:nvPr/>
        </p:nvSpPr>
        <p:spPr bwMode="auto">
          <a:xfrm>
            <a:off x="20242298" y="6810977"/>
            <a:ext cx="11098441" cy="5663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Having extracted </a:t>
            </a:r>
            <a:r>
              <a:rPr lang="en-US" altLang="zh-CN" sz="2800" dirty="0" smtClean="0">
                <a:effectLst/>
                <a:ea typeface="SimSun" pitchFamily="2" charset="-122"/>
              </a:rPr>
              <a:t>phoneme and </a:t>
            </a:r>
            <a:r>
              <a:rPr lang="en-US" altLang="zh-CN" sz="2800" dirty="0" smtClean="0">
                <a:effectLst/>
                <a:ea typeface="SimSun" pitchFamily="2" charset="-122"/>
              </a:rPr>
              <a:t>feature </a:t>
            </a:r>
            <a:r>
              <a:rPr lang="en-US" altLang="zh-CN" sz="2800" dirty="0" smtClean="0">
                <a:effectLst/>
                <a:ea typeface="SimSun" pitchFamily="2" charset="-122"/>
              </a:rPr>
              <a:t>data, we wanted to see if simple classifiers could use these data to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differentiate between different types of characters.</a:t>
            </a:r>
          </a:p>
          <a:p>
            <a:pPr>
              <a:lnSpc>
                <a:spcPct val="125000"/>
              </a:lnSpc>
            </a:pPr>
            <a:endParaRPr lang="en-US" altLang="zh-CN" sz="2800" b="1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 Highest success was achieved when training data was weighted by number of speaking lines, and role determination was done iteratively.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effectLst/>
                <a:ea typeface="SimSun" pitchFamily="2" charset="-122"/>
              </a:rPr>
              <a:t>The </a:t>
            </a:r>
            <a:r>
              <a:rPr lang="en-US" altLang="zh-CN" sz="2800" b="1" dirty="0" smtClean="0">
                <a:effectLst/>
                <a:ea typeface="SimSun" pitchFamily="2" charset="-122"/>
              </a:rPr>
              <a:t>iterative </a:t>
            </a:r>
            <a:r>
              <a:rPr lang="en-US" altLang="zh-CN" sz="2800" dirty="0" smtClean="0">
                <a:effectLst/>
                <a:ea typeface="SimSun" pitchFamily="2" charset="-122"/>
              </a:rPr>
              <a:t>Bayes classification was performed through first filtering out any character classified as “other” before re-classifying the remaining characters as antagonists, protagonists, or fools.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242298" y="5932682"/>
            <a:ext cx="23162896" cy="879457"/>
            <a:chOff x="1066799" y="5958162"/>
            <a:chExt cx="11007725" cy="946293"/>
          </a:xfrm>
        </p:grpSpPr>
        <p:sp>
          <p:nvSpPr>
            <p:cNvPr id="6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Naïve Bayes Classification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242298" y="12937761"/>
            <a:ext cx="23104987" cy="931461"/>
            <a:chOff x="1066799" y="5958162"/>
            <a:chExt cx="11007725" cy="946293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Z-Score Comparisons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242298" y="20123284"/>
            <a:ext cx="23104987" cy="954314"/>
            <a:chOff x="1066799" y="5958162"/>
            <a:chExt cx="11007725" cy="946293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“Ophelia’s Oh”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6496" y="11959598"/>
            <a:ext cx="18440401" cy="946293"/>
            <a:chOff x="1066799" y="5958162"/>
            <a:chExt cx="11007725" cy="946293"/>
          </a:xfrm>
        </p:grpSpPr>
        <p:sp>
          <p:nvSpPr>
            <p:cNvPr id="7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7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69441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Quantifying “How Characters Sound”</a:t>
              </a:r>
              <a:endParaRPr lang="en-US" altLang="zh-CN" sz="3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78" name="Text Box 242"/>
          <p:cNvSpPr txBox="1">
            <a:spLocks noChangeArrowheads="1"/>
          </p:cNvSpPr>
          <p:nvPr/>
        </p:nvSpPr>
        <p:spPr bwMode="auto">
          <a:xfrm>
            <a:off x="-19583400" y="-3539594"/>
            <a:ext cx="18436390" cy="3905877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In any language, words break down into a set of fundamental elements called </a:t>
            </a:r>
            <a:r>
              <a:rPr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</a:t>
            </a:r>
            <a:endParaRPr lang="en-US" altLang="ja-JP" sz="40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Phonemes are defined by the physical processes necessary to produce them (e.g. air flow, tongue position)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ＭＳ Ｐゴシック" charset="-128"/>
              </a:rPr>
              <a:t>Most English sounds can be qualified distinctly using only a handful of features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80" name="Text Box 263"/>
          <p:cNvSpPr txBox="1">
            <a:spLocks noChangeArrowheads="1"/>
          </p:cNvSpPr>
          <p:nvPr/>
        </p:nvSpPr>
        <p:spPr bwMode="auto">
          <a:xfrm>
            <a:off x="20242298" y="13850172"/>
            <a:ext cx="11006953" cy="5663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b="1" dirty="0" smtClean="0">
                <a:effectLst/>
              </a:rPr>
              <a:t>Do certain speech attributes occur with higher frequency than average among specific archetypes?</a:t>
            </a:r>
            <a:endParaRPr lang="en-AU" sz="2800" b="1" dirty="0">
              <a:effectLst/>
            </a:endParaRPr>
          </a:p>
          <a:p>
            <a:pPr>
              <a:lnSpc>
                <a:spcPct val="125000"/>
              </a:lnSpc>
            </a:pPr>
            <a:endParaRPr lang="en-AU" sz="2800" b="1" dirty="0" smtClean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Once we established norms for specific roles, we wanted a way to visually compare the deviation from norm for any given character to those norms. 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The interactive z-score visualization allows users to </a:t>
            </a:r>
            <a:r>
              <a:rPr lang="en-AU" sz="2800" b="1" dirty="0" smtClean="0">
                <a:effectLst/>
              </a:rPr>
              <a:t>sort</a:t>
            </a:r>
            <a:r>
              <a:rPr lang="en-AU" sz="2800" dirty="0" smtClean="0">
                <a:effectLst/>
              </a:rPr>
              <a:t> features and phonemes by </a:t>
            </a:r>
            <a:r>
              <a:rPr lang="en-AU" sz="2800" b="1" dirty="0" smtClean="0">
                <a:effectLst/>
              </a:rPr>
              <a:t>descending order of significance </a:t>
            </a:r>
            <a:r>
              <a:rPr lang="en-AU" sz="2800" dirty="0" smtClean="0">
                <a:effectLst/>
              </a:rPr>
              <a:t>for a role, view </a:t>
            </a:r>
            <a:r>
              <a:rPr lang="en-AU" sz="2800" b="1" dirty="0" smtClean="0">
                <a:effectLst/>
              </a:rPr>
              <a:t>only certain roles</a:t>
            </a:r>
            <a:r>
              <a:rPr lang="en-AU" sz="2800" dirty="0" smtClean="0">
                <a:effectLst/>
              </a:rPr>
              <a:t>, and view the </a:t>
            </a:r>
            <a:r>
              <a:rPr lang="en-AU" sz="2800" b="1" dirty="0" smtClean="0">
                <a:effectLst/>
              </a:rPr>
              <a:t>distance </a:t>
            </a:r>
            <a:r>
              <a:rPr lang="en-AU" sz="2800" dirty="0" smtClean="0">
                <a:effectLst/>
              </a:rPr>
              <a:t>between a </a:t>
            </a:r>
            <a:r>
              <a:rPr lang="en-AU" sz="2800" b="1" dirty="0" smtClean="0">
                <a:effectLst/>
              </a:rPr>
              <a:t>character’s z-scores </a:t>
            </a:r>
            <a:r>
              <a:rPr lang="en-AU" sz="2800" dirty="0" smtClean="0">
                <a:effectLst/>
              </a:rPr>
              <a:t>and the </a:t>
            </a:r>
            <a:r>
              <a:rPr lang="en-AU" sz="2800" b="1" dirty="0" smtClean="0">
                <a:effectLst/>
              </a:rPr>
              <a:t>averages</a:t>
            </a:r>
            <a:r>
              <a:rPr lang="en-AU" sz="2800" dirty="0" smtClean="0">
                <a:effectLst/>
              </a:rPr>
              <a:t> for a role.</a:t>
            </a:r>
            <a:endParaRPr lang="en-AU" sz="2800" dirty="0">
              <a:effectLst/>
            </a:endParaRPr>
          </a:p>
        </p:txBody>
      </p:sp>
      <p:sp>
        <p:nvSpPr>
          <p:cNvPr id="81" name="Text Box 263"/>
          <p:cNvSpPr txBox="1">
            <a:spLocks noChangeArrowheads="1"/>
          </p:cNvSpPr>
          <p:nvPr/>
        </p:nvSpPr>
        <p:spPr bwMode="auto">
          <a:xfrm>
            <a:off x="20242298" y="21075273"/>
            <a:ext cx="10954629" cy="765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2316269" y="27874169"/>
            <a:ext cx="11031016" cy="929429"/>
            <a:chOff x="1066799" y="5958162"/>
            <a:chExt cx="11007725" cy="946293"/>
          </a:xfrm>
        </p:grpSpPr>
        <p:sp>
          <p:nvSpPr>
            <p:cNvPr id="8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Thank You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0370635" y="27874170"/>
            <a:ext cx="11031016" cy="929429"/>
            <a:chOff x="1066799" y="5958162"/>
            <a:chExt cx="11007725" cy="946293"/>
          </a:xfrm>
        </p:grpSpPr>
        <p:sp>
          <p:nvSpPr>
            <p:cNvPr id="95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6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What Next?</a:t>
              </a:r>
            </a:p>
          </p:txBody>
        </p:sp>
      </p:grpSp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879423" y="18820692"/>
            <a:ext cx="18627777" cy="748923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>
            <a:off x="20370635" y="28803598"/>
            <a:ext cx="11025483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Expanding analysis beyond Shakespeare.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</p:txBody>
      </p:sp>
      <p:sp>
        <p:nvSpPr>
          <p:cNvPr id="46" name="Text Box 263"/>
          <p:cNvSpPr txBox="1">
            <a:spLocks noChangeArrowheads="1"/>
          </p:cNvSpPr>
          <p:nvPr/>
        </p:nvSpPr>
        <p:spPr bwMode="auto">
          <a:xfrm>
            <a:off x="32321802" y="28803598"/>
            <a:ext cx="11025483" cy="765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 smtClean="0">
                <a:effectLst/>
              </a:rPr>
              <a:t>Eric Alexander, Carleton College</a:t>
            </a:r>
            <a:endParaRPr lang="en-AU" sz="28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5940"/>
              </p:ext>
            </p:extLst>
          </p:nvPr>
        </p:nvGraphicFramePr>
        <p:xfrm>
          <a:off x="1066799" y="12934280"/>
          <a:ext cx="18410096" cy="422610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019801"/>
                <a:gridCol w="6172200"/>
                <a:gridCol w="6218095"/>
              </a:tblGrid>
              <a:tr h="4226107">
                <a:tc>
                  <a:txBody>
                    <a:bodyPr/>
                    <a:lstStyle/>
                    <a:p>
                      <a:pPr lvl="1" algn="l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ja-JP" sz="3600" b="0" dirty="0" smtClean="0">
                          <a:solidFill>
                            <a:schemeClr val="bg1"/>
                          </a:solidFill>
                          <a:effectLst/>
                          <a:ea typeface="ＭＳ Ｐゴシック" charset="-128"/>
                        </a:rPr>
                        <a:t>In any language, words break down into a set of fundamental elements called </a:t>
                      </a:r>
                      <a:r>
                        <a:rPr lang="en-US" altLang="ja-JP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ＭＳ Ｐゴシック" charset="-128"/>
                        </a:rPr>
                        <a:t>phonemes</a:t>
                      </a:r>
                      <a:endParaRPr lang="en-US" altLang="ja-JP" sz="3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/>
                        <a:t>The</a:t>
                      </a:r>
                      <a:r>
                        <a:rPr lang="en-US" sz="3600" b="0" baseline="0" dirty="0" smtClean="0"/>
                        <a:t> 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features</a:t>
                      </a:r>
                      <a:r>
                        <a:rPr lang="en-US" sz="3600" b="1" baseline="0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sz="3600" b="0" baseline="0" dirty="0" smtClean="0">
                          <a:solidFill>
                            <a:schemeClr val="bg1"/>
                          </a:solidFill>
                        </a:rPr>
                        <a:t>of a phoneme describe the physical processes used to produce it</a:t>
                      </a:r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analyzed characters for both the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they tended to make, and the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sounds</a:t>
                      </a:r>
                      <a:r>
                        <a:rPr lang="en-US" sz="3600" b="0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made</a:t>
                      </a:r>
                      <a:endParaRPr lang="en-US" sz="3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16610"/>
              </p:ext>
            </p:extLst>
          </p:nvPr>
        </p:nvGraphicFramePr>
        <p:xfrm>
          <a:off x="1066800" y="6896141"/>
          <a:ext cx="18410096" cy="3848059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579796"/>
                <a:gridCol w="4610100"/>
                <a:gridCol w="4610100"/>
                <a:gridCol w="4610100"/>
              </a:tblGrid>
              <a:tr h="3848059">
                <a:tc>
                  <a:txBody>
                    <a:bodyPr/>
                    <a:lstStyle/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sounds that make up a word are thought to have meaning. </a:t>
                      </a:r>
                      <a:endParaRPr lang="en-US" sz="36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researchers make up gibberish words for objects, people tend to agree on which gibberish words should refer to small and large objects. 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/>
                      </a:r>
                      <a:br>
                        <a:rPr lang="en-US" sz="1800" b="0" dirty="0" smtClean="0">
                          <a:effectLst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close reading a poem, readers pay attention to assonance and consonance and draw meaning from the repetition of sounds.</a:t>
                      </a:r>
                      <a:endParaRPr lang="en-US" sz="3600" b="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 smtClean="0"/>
                        <a:t>Is it then possible to </a:t>
                      </a:r>
                      <a:r>
                        <a:rPr lang="en-US" sz="3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visualize</a:t>
                      </a:r>
                      <a:r>
                        <a:rPr lang="en-US" sz="3600" b="0" dirty="0" smtClean="0"/>
                        <a:t> how a character “sounds”?</a:t>
                      </a:r>
                      <a:endParaRPr lang="en-US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female characters have a different sound pattern than male characters?</a:t>
                      </a:r>
                    </a:p>
                    <a:p>
                      <a:pPr lvl="2" rtl="0"/>
                      <a:endParaRPr lang="en-US" sz="1800" b="0" dirty="0" smtClean="0">
                        <a:effectLst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protagonists sound different from antagonists?</a:t>
                      </a:r>
                    </a:p>
                    <a:p>
                      <a:pPr lvl="1" rtl="0"/>
                      <a:endParaRPr lang="en-US" sz="1800" b="0" i="0" u="none" strike="noStrike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that share aspects of their characterization have a similar “sonic thumbprint”?</a:t>
                      </a:r>
                      <a:r>
                        <a:rPr lang="en-US" sz="3600" dirty="0" smtClean="0"/>
                        <a:t/>
                      </a:r>
                      <a:br>
                        <a:rPr lang="en-US" sz="3600" dirty="0" smtClean="0"/>
                      </a:b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characters </a:t>
                      </a:r>
                      <a:r>
                        <a:rPr lang="en-US" sz="3600" b="1" i="0" u="none" strike="noStrike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differentiable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one another based on how they </a:t>
                      </a:r>
                      <a:r>
                        <a:rPr lang="en-US" sz="36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r>
                        <a:rPr lang="en-US" sz="3600" b="0" i="0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169" y="8415441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550" y="6894320"/>
            <a:ext cx="5739644" cy="430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66000" y="7268338"/>
            <a:ext cx="378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resulting from weighted naïve Bayes classification </a:t>
            </a:r>
            <a:r>
              <a:rPr lang="en-US" smtClean="0"/>
              <a:t>of gender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9243000" y="11780549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Confusion matrix resulting from weighted iterative naïve Bayes classification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87" y="18918188"/>
            <a:ext cx="12428708" cy="8955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411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Lucida Sans</vt:lpstr>
      <vt:lpstr>ＭＳ Ｐゴシック</vt:lpstr>
      <vt:lpstr>SimSun</vt:lpstr>
      <vt:lpstr>Times New Roman</vt:lpstr>
      <vt:lpstr>宋体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Microsoft Office User</cp:lastModifiedBy>
  <cp:revision>125</cp:revision>
  <cp:lastPrinted>2000-08-03T00:31:24Z</cp:lastPrinted>
  <dcterms:created xsi:type="dcterms:W3CDTF">2000-02-09T15:01:13Z</dcterms:created>
  <dcterms:modified xsi:type="dcterms:W3CDTF">2017-08-16T17:00:34Z</dcterms:modified>
  <cp:category>research posters template</cp:category>
</cp:coreProperties>
</file>