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gif" ContentType="image/gif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43891200" cy="32918400"/>
  <p:notesSz cx="9239250" cy="119824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088">
          <p15:clr>
            <a:srgbClr val="A4A3A4"/>
          </p15:clr>
        </p15:guide>
        <p15:guide id="2" pos="13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774">
          <p15:clr>
            <a:srgbClr val="A4A3A4"/>
          </p15:clr>
        </p15:guide>
        <p15:guide id="2" pos="29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F75"/>
    <a:srgbClr val="EAEAEA"/>
    <a:srgbClr val="3399FF"/>
    <a:srgbClr val="A9A9BB"/>
    <a:srgbClr val="ABABB9"/>
    <a:srgbClr val="9E9EC6"/>
    <a:srgbClr val="9696D0"/>
    <a:srgbClr val="B5B5EF"/>
    <a:srgbClr val="ACAC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3654" autoAdjust="0"/>
  </p:normalViewPr>
  <p:slideViewPr>
    <p:cSldViewPr>
      <p:cViewPr>
        <p:scale>
          <a:sx n="78" d="100"/>
          <a:sy n="78" d="100"/>
        </p:scale>
        <p:origin x="-6328" y="-680"/>
      </p:cViewPr>
      <p:guideLst>
        <p:guide orient="horz" pos="11088"/>
        <p:guide pos="13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7" d="100"/>
          <a:sy n="37" d="100"/>
        </p:scale>
        <p:origin x="-1488" y="-84"/>
      </p:cViewPr>
      <p:guideLst>
        <p:guide orient="horz" pos="3774"/>
        <p:guide pos="29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02088" cy="59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84" tIns="57492" rIns="114984" bIns="57492" numCol="1" anchor="t" anchorCtr="0" compatLnSpc="1">
            <a:prstTxWarp prst="textNoShape">
              <a:avLst/>
            </a:prstTxWarp>
          </a:bodyPr>
          <a:lstStyle>
            <a:lvl1pPr defTabSz="1149350">
              <a:defRPr sz="1500">
                <a:effectLst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35575" y="0"/>
            <a:ext cx="4002088" cy="59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84" tIns="57492" rIns="114984" bIns="57492" numCol="1" anchor="t" anchorCtr="0" compatLnSpc="1">
            <a:prstTxWarp prst="textNoShape">
              <a:avLst/>
            </a:prstTxWarp>
          </a:bodyPr>
          <a:lstStyle>
            <a:lvl1pPr algn="r" defTabSz="1149350">
              <a:defRPr sz="1500">
                <a:effectLst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11380788"/>
            <a:ext cx="4002088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84" tIns="57492" rIns="114984" bIns="57492" numCol="1" anchor="b" anchorCtr="0" compatLnSpc="1">
            <a:prstTxWarp prst="textNoShape">
              <a:avLst/>
            </a:prstTxWarp>
          </a:bodyPr>
          <a:lstStyle>
            <a:lvl1pPr defTabSz="1149350">
              <a:defRPr sz="1500">
                <a:effectLst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35575" y="11380788"/>
            <a:ext cx="4002088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84" tIns="57492" rIns="114984" bIns="57492" numCol="1" anchor="b" anchorCtr="0" compatLnSpc="1">
            <a:prstTxWarp prst="textNoShape">
              <a:avLst/>
            </a:prstTxWarp>
          </a:bodyPr>
          <a:lstStyle>
            <a:lvl1pPr algn="r" defTabSz="1149350">
              <a:defRPr sz="1500">
                <a:effectLst/>
              </a:defRPr>
            </a:lvl1pPr>
          </a:lstStyle>
          <a:p>
            <a:fld id="{56A6134A-9986-4884-ADAB-C57241D3256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4862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83038" cy="59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numCol="1" anchor="t" anchorCtr="0" compatLnSpc="1">
            <a:prstTxWarp prst="textNoShape">
              <a:avLst/>
            </a:prstTxWarp>
          </a:bodyPr>
          <a:lstStyle>
            <a:lvl1pPr defTabSz="1149350">
              <a:defRPr sz="1500">
                <a:effectLst/>
              </a:defRPr>
            </a:lvl1pPr>
          </a:lstStyle>
          <a:p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41925" y="0"/>
            <a:ext cx="3983038" cy="59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numCol="1" anchor="t" anchorCtr="0" compatLnSpc="1">
            <a:prstTxWarp prst="textNoShape">
              <a:avLst/>
            </a:prstTxWarp>
          </a:bodyPr>
          <a:lstStyle>
            <a:lvl1pPr algn="r" defTabSz="1149350">
              <a:defRPr sz="1500">
                <a:effectLst/>
              </a:defRPr>
            </a:lvl1pPr>
          </a:lstStyle>
          <a:p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82738" y="889000"/>
            <a:ext cx="6059487" cy="45450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57300" y="5732463"/>
            <a:ext cx="6708775" cy="533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1363325"/>
            <a:ext cx="3983038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numCol="1" anchor="b" anchorCtr="0" compatLnSpc="1">
            <a:prstTxWarp prst="textNoShape">
              <a:avLst/>
            </a:prstTxWarp>
          </a:bodyPr>
          <a:lstStyle>
            <a:lvl1pPr defTabSz="1149350">
              <a:defRPr sz="1500">
                <a:effectLst/>
              </a:defRPr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41925" y="11363325"/>
            <a:ext cx="3983038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numCol="1" anchor="b" anchorCtr="0" compatLnSpc="1">
            <a:prstTxWarp prst="textNoShape">
              <a:avLst/>
            </a:prstTxWarp>
          </a:bodyPr>
          <a:lstStyle>
            <a:lvl1pPr algn="r" defTabSz="1149350">
              <a:defRPr sz="1500">
                <a:effectLst/>
              </a:defRPr>
            </a:lvl1pPr>
          </a:lstStyle>
          <a:p>
            <a:fld id="{23124DF2-DDA8-402F-81DD-AC1D1E5694A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40194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1149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1149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1149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1149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5580D61-8B82-42C3-9A37-58134866DD67}" type="slidenum">
              <a:rPr lang="zh-CN" altLang="en-US" sz="1500"/>
              <a:pPr/>
              <a:t>1</a:t>
            </a:fld>
            <a:endParaRPr lang="en-US" altLang="zh-CN" sz="1500"/>
          </a:p>
        </p:txBody>
      </p:sp>
      <p:sp>
        <p:nvSpPr>
          <p:cNvPr id="3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123" y="10226675"/>
            <a:ext cx="37306956" cy="70548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4245" y="18653125"/>
            <a:ext cx="30722711" cy="84137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601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9" y="1317625"/>
            <a:ext cx="39502644" cy="5486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279" y="7680325"/>
            <a:ext cx="39502644" cy="217249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22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967" y="1317625"/>
            <a:ext cx="9874956" cy="280876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278" y="1317625"/>
            <a:ext cx="29492222" cy="280876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12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9" y="1317625"/>
            <a:ext cx="39502644" cy="5486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4279" y="7680325"/>
            <a:ext cx="39502644" cy="21724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08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1" y="21153439"/>
            <a:ext cx="37306956" cy="653732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1" y="13952538"/>
            <a:ext cx="37306956" cy="72009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2449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9" y="1317625"/>
            <a:ext cx="39502644" cy="5486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279" y="7680325"/>
            <a:ext cx="19683588" cy="217249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13334" y="7680325"/>
            <a:ext cx="19683589" cy="217249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73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9" y="1317625"/>
            <a:ext cx="39502644" cy="5486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278" y="7369176"/>
            <a:ext cx="19392900" cy="3070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278" y="10439401"/>
            <a:ext cx="19392900" cy="189658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5556" y="7369176"/>
            <a:ext cx="19401367" cy="3070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5556" y="10439401"/>
            <a:ext cx="19401367" cy="189658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96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9" y="1317625"/>
            <a:ext cx="39502644" cy="5486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04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0981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8" y="1311275"/>
            <a:ext cx="14439900" cy="557688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523" y="1311275"/>
            <a:ext cx="24536400" cy="280939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278" y="6888163"/>
            <a:ext cx="14439900" cy="22517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175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3545" y="23042564"/>
            <a:ext cx="26334156" cy="27209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3545" y="2941639"/>
            <a:ext cx="26334156" cy="197500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3545" y="25763539"/>
            <a:ext cx="26334156" cy="38623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3959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2pPr>
      <a:lvl3pPr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3pPr>
      <a:lvl4pPr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4pPr>
      <a:lvl5pPr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5pPr>
      <a:lvl6pPr marL="457200"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6pPr>
      <a:lvl7pPr marL="914400"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7pPr>
      <a:lvl8pPr marL="1371600"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8pPr>
      <a:lvl9pPr marL="1828800"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9pPr>
    </p:titleStyle>
    <p:bodyStyle>
      <a:lvl1pPr marL="1150938" indent="-1150938" algn="l" defTabSz="3074988" rtl="0" eaLnBrk="0" fontAlgn="base" hangingPunct="0">
        <a:spcBef>
          <a:spcPct val="20000"/>
        </a:spcBef>
        <a:spcAft>
          <a:spcPct val="0"/>
        </a:spcAft>
        <a:buChar char="•"/>
        <a:defRPr sz="10700">
          <a:solidFill>
            <a:schemeClr val="tx1"/>
          </a:solidFill>
          <a:latin typeface="+mn-lt"/>
          <a:ea typeface="+mn-ea"/>
          <a:cs typeface="+mn-cs"/>
        </a:defRPr>
      </a:lvl1pPr>
      <a:lvl2pPr marL="2497138" indent="-960438" algn="l" defTabSz="3074988" rtl="0" eaLnBrk="0" fontAlgn="base" hangingPunct="0">
        <a:spcBef>
          <a:spcPct val="20000"/>
        </a:spcBef>
        <a:spcAft>
          <a:spcPct val="0"/>
        </a:spcAft>
        <a:buChar char="–"/>
        <a:defRPr sz="9500">
          <a:solidFill>
            <a:schemeClr val="tx1"/>
          </a:solidFill>
          <a:latin typeface="+mn-lt"/>
        </a:defRPr>
      </a:lvl2pPr>
      <a:lvl3pPr marL="3843338" indent="-768350" algn="l" defTabSz="3074988" rtl="0" eaLnBrk="0" fontAlgn="base" hangingPunct="0">
        <a:spcBef>
          <a:spcPct val="20000"/>
        </a:spcBef>
        <a:spcAft>
          <a:spcPct val="0"/>
        </a:spcAft>
        <a:buChar char="•"/>
        <a:defRPr sz="8100">
          <a:solidFill>
            <a:schemeClr val="tx1"/>
          </a:solidFill>
          <a:latin typeface="+mn-lt"/>
        </a:defRPr>
      </a:lvl3pPr>
      <a:lvl4pPr marL="5384800" indent="-773113" algn="l" defTabSz="3074988" rtl="0" eaLnBrk="0" fontAlgn="base" hangingPunct="0">
        <a:spcBef>
          <a:spcPct val="20000"/>
        </a:spcBef>
        <a:spcAft>
          <a:spcPct val="0"/>
        </a:spcAft>
        <a:buChar char="–"/>
        <a:defRPr sz="6500">
          <a:solidFill>
            <a:schemeClr val="tx1"/>
          </a:solidFill>
          <a:latin typeface="+mn-lt"/>
        </a:defRPr>
      </a:lvl4pPr>
      <a:lvl5pPr marL="6921500" indent="-768350" algn="l" defTabSz="3074988" rtl="0" eaLnBrk="0" fontAlgn="base" hangingPunct="0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5pPr>
      <a:lvl6pPr marL="7378700" indent="-768350" algn="l" defTabSz="3074988" rtl="0" eaLnBrk="0" fontAlgn="base" hangingPunct="0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6pPr>
      <a:lvl7pPr marL="7835900" indent="-768350" algn="l" defTabSz="3074988" rtl="0" eaLnBrk="0" fontAlgn="base" hangingPunct="0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7pPr>
      <a:lvl8pPr marL="8293100" indent="-768350" algn="l" defTabSz="3074988" rtl="0" eaLnBrk="0" fontAlgn="base" hangingPunct="0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8pPr>
      <a:lvl9pPr marL="8750300" indent="-768350" algn="l" defTabSz="3074988" rtl="0" eaLnBrk="0" fontAlgn="base" hangingPunct="0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DADEE5"/>
            </a:gs>
            <a:gs pos="52000">
              <a:srgbClr val="DADEE5"/>
            </a:gs>
            <a:gs pos="100000">
              <a:srgbClr val="EDEFF2"/>
            </a:gs>
            <a:gs pos="71000">
              <a:schemeClr val="bg1"/>
            </a:gs>
            <a:gs pos="25000">
              <a:schemeClr val="tx2">
                <a:lumMod val="40000"/>
                <a:lumOff val="60000"/>
              </a:scheme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18766" y="648602"/>
            <a:ext cx="41794578" cy="4610100"/>
            <a:chOff x="1054474" y="495300"/>
            <a:chExt cx="41794578" cy="4610100"/>
          </a:xfrm>
        </p:grpSpPr>
        <p:sp>
          <p:nvSpPr>
            <p:cNvPr id="28" name="Text Box 241"/>
            <p:cNvSpPr txBox="1">
              <a:spLocks noChangeArrowheads="1"/>
            </p:cNvSpPr>
            <p:nvPr/>
          </p:nvSpPr>
          <p:spPr bwMode="auto">
            <a:xfrm>
              <a:off x="1054474" y="495301"/>
              <a:ext cx="41782252" cy="4610099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lIns="61170" tIns="30584" rIns="61170" bIns="30584" anchor="ctr"/>
            <a:lstStyle>
              <a:lvl1pPr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defTabSz="6127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defTabSz="6127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defTabSz="6127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defTabSz="6127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endParaRPr lang="en-US" altLang="zh-CN" sz="4200" b="1" i="1" u="sng">
                <a:solidFill>
                  <a:schemeClr val="bg1"/>
                </a:solidFill>
                <a:effectLst/>
                <a:latin typeface="Arial" charset="0"/>
                <a:ea typeface="SimSun" pitchFamily="2" charset="-122"/>
              </a:endParaRPr>
            </a:p>
          </p:txBody>
        </p:sp>
        <p:sp>
          <p:nvSpPr>
            <p:cNvPr id="35" name="Text Box 241"/>
            <p:cNvSpPr txBox="1">
              <a:spLocks noChangeArrowheads="1"/>
            </p:cNvSpPr>
            <p:nvPr/>
          </p:nvSpPr>
          <p:spPr bwMode="auto">
            <a:xfrm>
              <a:off x="1066800" y="495300"/>
              <a:ext cx="41782252" cy="4610099"/>
            </a:xfrm>
            <a:prstGeom prst="rect">
              <a:avLst/>
            </a:prstGeom>
            <a:solidFill>
              <a:srgbClr val="0082A5">
                <a:alpha val="20000"/>
              </a:srgbClr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lIns="61170" tIns="30584" rIns="61170" bIns="30584" anchor="ctr"/>
            <a:lstStyle>
              <a:lvl1pPr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defTabSz="6127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defTabSz="6127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defTabSz="6127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defTabSz="6127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endParaRPr lang="en-US" altLang="zh-CN" sz="4200" b="1" i="1" u="sng">
                <a:solidFill>
                  <a:schemeClr val="bg1"/>
                </a:solidFill>
                <a:effectLst/>
                <a:latin typeface="Arial" charset="0"/>
                <a:ea typeface="SimSun" pitchFamily="2" charset="-122"/>
              </a:endParaRPr>
            </a:p>
          </p:txBody>
        </p:sp>
      </p:grpSp>
      <p:sp>
        <p:nvSpPr>
          <p:cNvPr id="36" name="Text Box 262"/>
          <p:cNvSpPr txBox="1">
            <a:spLocks noChangeArrowheads="1"/>
          </p:cNvSpPr>
          <p:nvPr/>
        </p:nvSpPr>
        <p:spPr bwMode="auto">
          <a:xfrm>
            <a:off x="6781800" y="869361"/>
            <a:ext cx="30175200" cy="3718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FFBF0B"/>
                  </a:outerShdw>
                </a:effectLst>
              </a14:hiddenEffects>
            </a:ext>
          </a:extLst>
        </p:spPr>
        <p:txBody>
          <a:bodyPr lIns="61170" tIns="30584" rIns="61170" bIns="30584" anchor="ctr"/>
          <a:lstStyle>
            <a:lvl1pPr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zh-CN" sz="7200" b="1" dirty="0" smtClean="0">
                <a:solidFill>
                  <a:schemeClr val="bg1"/>
                </a:solidFill>
                <a:effectLst/>
                <a:latin typeface="Lucida Sans" pitchFamily="34" charset="0"/>
                <a:ea typeface="SimSun" pitchFamily="2" charset="-122"/>
                <a:cs typeface="Lucida Sans" pitchFamily="34" charset="0"/>
              </a:rPr>
              <a:t>Sonic Signatures: Do Shakespeare’s Characters Have Distinct Speech Qualities? </a:t>
            </a:r>
            <a:endParaRPr lang="en-US" altLang="zh-CN" sz="7200" b="1" dirty="0">
              <a:solidFill>
                <a:schemeClr val="bg1"/>
              </a:solidFill>
              <a:effectLst/>
              <a:latin typeface="Lucida Sans" pitchFamily="34" charset="0"/>
              <a:ea typeface="SimSun" pitchFamily="2" charset="-122"/>
              <a:cs typeface="Lucida Sans" pitchFamily="34" charset="0"/>
            </a:endParaRPr>
          </a:p>
          <a:p>
            <a:pPr algn="ctr">
              <a:spcBef>
                <a:spcPct val="20000"/>
              </a:spcBef>
            </a:pPr>
            <a:r>
              <a:rPr lang="en-US" altLang="zh-CN" sz="5600" b="1" dirty="0" smtClean="0">
                <a:solidFill>
                  <a:schemeClr val="bg1"/>
                </a:solidFill>
                <a:effectLst/>
                <a:latin typeface="Lucida Sans" pitchFamily="34" charset="0"/>
                <a:ea typeface="SimSun" pitchFamily="2" charset="-122"/>
                <a:cs typeface="Lucida Sans" pitchFamily="34" charset="0"/>
              </a:rPr>
              <a:t>Eric Alexander, Estelle Bayer, Liz Nichols</a:t>
            </a:r>
            <a:endParaRPr lang="en-US" altLang="zh-CN" sz="5600" b="1" dirty="0">
              <a:solidFill>
                <a:schemeClr val="bg1"/>
              </a:solidFill>
              <a:effectLst/>
              <a:latin typeface="Lucida Sans" pitchFamily="34" charset="0"/>
              <a:ea typeface="SimSun" pitchFamily="2" charset="-122"/>
              <a:cs typeface="Lucida Sans" pitchFamily="34" charset="0"/>
            </a:endParaRPr>
          </a:p>
          <a:p>
            <a:pPr algn="ctr"/>
            <a:r>
              <a:rPr lang="en-US" altLang="zh-CN" sz="4200" b="1" dirty="0" smtClean="0">
                <a:solidFill>
                  <a:schemeClr val="bg1"/>
                </a:solidFill>
                <a:effectLst/>
                <a:latin typeface="Lucida Sans" pitchFamily="34" charset="0"/>
                <a:ea typeface="SimSun" pitchFamily="2" charset="-122"/>
                <a:cs typeface="Lucida Sans" pitchFamily="34" charset="0"/>
              </a:rPr>
              <a:t>Computer Science, Carleton College</a:t>
            </a:r>
            <a:endParaRPr lang="en-US" altLang="zh-CN" sz="4200" b="1" dirty="0">
              <a:solidFill>
                <a:schemeClr val="bg1"/>
              </a:solidFill>
              <a:effectLst/>
              <a:latin typeface="Lucida Sans" pitchFamily="34" charset="0"/>
              <a:ea typeface="SimSun" pitchFamily="2" charset="-122"/>
              <a:cs typeface="Lucida Sans" pitchFamily="34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1257832" y="5644079"/>
            <a:ext cx="14501833" cy="946293"/>
            <a:chOff x="1066799" y="5958162"/>
            <a:chExt cx="11007725" cy="946293"/>
          </a:xfrm>
        </p:grpSpPr>
        <p:sp>
          <p:nvSpPr>
            <p:cNvPr id="40" name="Text Box 248"/>
            <p:cNvSpPr txBox="1">
              <a:spLocks noChangeArrowheads="1"/>
            </p:cNvSpPr>
            <p:nvPr/>
          </p:nvSpPr>
          <p:spPr bwMode="auto">
            <a:xfrm>
              <a:off x="1066799" y="5958162"/>
              <a:ext cx="11007725" cy="946293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lumMod val="40000"/>
                    <a:lumOff val="60000"/>
                  </a:schemeClr>
                </a:gs>
                <a:gs pos="13000">
                  <a:schemeClr val="accent3">
                    <a:lumMod val="60000"/>
                    <a:lumOff val="40000"/>
                  </a:schemeClr>
                </a:gs>
                <a:gs pos="43000">
                  <a:schemeClr val="accent2">
                    <a:lumMod val="60000"/>
                    <a:lumOff val="40000"/>
                  </a:schemeClr>
                </a:gs>
                <a:gs pos="67000">
                  <a:schemeClr val="accent2">
                    <a:lumMod val="75000"/>
                  </a:schemeClr>
                </a:gs>
                <a:gs pos="83000">
                  <a:schemeClr val="accent2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zh-CN" sz="3600" b="1" dirty="0">
                <a:effectLst/>
                <a:latin typeface="Lucida Sans" pitchFamily="34" charset="0"/>
                <a:ea typeface="SimSun" pitchFamily="2" charset="-122"/>
                <a:cs typeface="Lucida Sans" pitchFamily="34" charset="0"/>
              </a:endParaRPr>
            </a:p>
          </p:txBody>
        </p:sp>
        <p:sp>
          <p:nvSpPr>
            <p:cNvPr id="41" name="Text Box 248"/>
            <p:cNvSpPr txBox="1">
              <a:spLocks noChangeArrowheads="1"/>
            </p:cNvSpPr>
            <p:nvPr/>
          </p:nvSpPr>
          <p:spPr bwMode="auto">
            <a:xfrm>
              <a:off x="1157514" y="6046588"/>
              <a:ext cx="10805886" cy="769441"/>
            </a:xfrm>
            <a:prstGeom prst="rect">
              <a:avLst/>
            </a:prstGeom>
            <a:gradFill>
              <a:gsLst>
                <a:gs pos="56000">
                  <a:schemeClr val="accent2">
                    <a:lumMod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sz="4400" b="1" dirty="0" smtClean="0">
                  <a:solidFill>
                    <a:schemeClr val="bg1"/>
                  </a:solidFill>
                  <a:effectLst/>
                  <a:latin typeface="Lucida Sans" pitchFamily="34" charset="0"/>
                  <a:ea typeface="SimSun" pitchFamily="2" charset="-122"/>
                  <a:cs typeface="Lucida Sans" pitchFamily="34" charset="0"/>
                </a:rPr>
                <a:t>Why Sonic Signatures?</a:t>
              </a:r>
              <a:endParaRPr lang="en-US" altLang="zh-CN" sz="3200" b="1" dirty="0">
                <a:solidFill>
                  <a:schemeClr val="bg1"/>
                </a:solidFill>
                <a:effectLst/>
                <a:latin typeface="Lucida Sans" pitchFamily="34" charset="0"/>
                <a:ea typeface="SimSun" pitchFamily="2" charset="-122"/>
                <a:cs typeface="Lucida Sans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227529" y="16733927"/>
            <a:ext cx="14508304" cy="968400"/>
            <a:chOff x="1066799" y="5958162"/>
            <a:chExt cx="11007725" cy="946293"/>
          </a:xfrm>
        </p:grpSpPr>
        <p:sp>
          <p:nvSpPr>
            <p:cNvPr id="43" name="Text Box 248"/>
            <p:cNvSpPr txBox="1">
              <a:spLocks noChangeArrowheads="1"/>
            </p:cNvSpPr>
            <p:nvPr/>
          </p:nvSpPr>
          <p:spPr bwMode="auto">
            <a:xfrm>
              <a:off x="1066799" y="5958162"/>
              <a:ext cx="11007725" cy="946293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lumMod val="40000"/>
                    <a:lumOff val="60000"/>
                  </a:schemeClr>
                </a:gs>
                <a:gs pos="13000">
                  <a:schemeClr val="accent3">
                    <a:lumMod val="60000"/>
                    <a:lumOff val="40000"/>
                  </a:schemeClr>
                </a:gs>
                <a:gs pos="43000">
                  <a:schemeClr val="accent2">
                    <a:lumMod val="60000"/>
                    <a:lumOff val="40000"/>
                  </a:schemeClr>
                </a:gs>
                <a:gs pos="67000">
                  <a:schemeClr val="accent2">
                    <a:lumMod val="75000"/>
                  </a:schemeClr>
                </a:gs>
                <a:gs pos="83000">
                  <a:schemeClr val="accent2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zh-CN" sz="3600" b="1" dirty="0">
                <a:effectLst/>
                <a:latin typeface="Lucida Sans" pitchFamily="34" charset="0"/>
                <a:ea typeface="SimSun" pitchFamily="2" charset="-122"/>
                <a:cs typeface="Lucida Sans" pitchFamily="34" charset="0"/>
              </a:endParaRPr>
            </a:p>
          </p:txBody>
        </p:sp>
        <p:sp>
          <p:nvSpPr>
            <p:cNvPr id="44" name="Text Box 248"/>
            <p:cNvSpPr txBox="1">
              <a:spLocks noChangeArrowheads="1"/>
            </p:cNvSpPr>
            <p:nvPr/>
          </p:nvSpPr>
          <p:spPr bwMode="auto">
            <a:xfrm>
              <a:off x="1157514" y="6046588"/>
              <a:ext cx="10805886" cy="798915"/>
            </a:xfrm>
            <a:prstGeom prst="rect">
              <a:avLst/>
            </a:prstGeom>
            <a:gradFill>
              <a:gsLst>
                <a:gs pos="56000">
                  <a:schemeClr val="accent2">
                    <a:lumMod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sz="4400" b="1" dirty="0" smtClean="0">
                  <a:solidFill>
                    <a:schemeClr val="bg1"/>
                  </a:solidFill>
                  <a:effectLst/>
                  <a:latin typeface="Lucida Sans" pitchFamily="34" charset="0"/>
                  <a:ea typeface="SimSun" pitchFamily="2" charset="-122"/>
                  <a:cs typeface="Lucida Sans" pitchFamily="34" charset="0"/>
                </a:rPr>
                <a:t>Depicting Feature Information (MDS)</a:t>
              </a:r>
              <a:endParaRPr lang="en-US" altLang="zh-CN" sz="3200" b="1" dirty="0">
                <a:solidFill>
                  <a:schemeClr val="bg1"/>
                </a:solidFill>
                <a:effectLst/>
                <a:latin typeface="Lucida Sans" pitchFamily="34" charset="0"/>
                <a:ea typeface="SimSun" pitchFamily="2" charset="-122"/>
                <a:cs typeface="Lucida Sans" pitchFamily="34" charset="0"/>
              </a:endParaRPr>
            </a:p>
          </p:txBody>
        </p:sp>
      </p:grpSp>
      <p:sp>
        <p:nvSpPr>
          <p:cNvPr id="57" name="Text Box 263"/>
          <p:cNvSpPr txBox="1">
            <a:spLocks noChangeArrowheads="1"/>
          </p:cNvSpPr>
          <p:nvPr/>
        </p:nvSpPr>
        <p:spPr bwMode="auto">
          <a:xfrm>
            <a:off x="16116299" y="6728012"/>
            <a:ext cx="10501571" cy="56509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7150" cmpd="thinThick">
            <a:noFill/>
            <a:miter lim="800000"/>
            <a:headEnd/>
            <a:tailEnd/>
          </a:ln>
          <a:effectLst/>
          <a:extLst/>
        </p:spPr>
        <p:txBody>
          <a:bodyPr wrap="square" lIns="182880" tIns="91440" rIns="182880" bIns="18288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zh-CN" sz="2800" dirty="0" smtClean="0">
                <a:effectLst/>
                <a:ea typeface="SimSun" pitchFamily="2" charset="-122"/>
              </a:rPr>
              <a:t>Having extracted </a:t>
            </a:r>
            <a:r>
              <a:rPr lang="en-US" altLang="zh-CN" sz="2800" dirty="0" smtClean="0">
                <a:effectLst/>
                <a:ea typeface="SimSun" pitchFamily="2" charset="-122"/>
              </a:rPr>
              <a:t>phoneme and </a:t>
            </a:r>
            <a:r>
              <a:rPr lang="en-US" altLang="zh-CN" sz="2800" dirty="0" smtClean="0">
                <a:effectLst/>
                <a:ea typeface="SimSun" pitchFamily="2" charset="-122"/>
              </a:rPr>
              <a:t>feature </a:t>
            </a:r>
            <a:r>
              <a:rPr lang="en-US" altLang="zh-CN" sz="2800" dirty="0" smtClean="0">
                <a:effectLst/>
                <a:ea typeface="SimSun" pitchFamily="2" charset="-122"/>
              </a:rPr>
              <a:t>data, we wanted to see if simple classifiers could use these data to </a:t>
            </a:r>
            <a:r>
              <a:rPr lang="en-US" altLang="zh-CN" sz="2800" b="1" dirty="0" smtClean="0">
                <a:effectLst/>
                <a:ea typeface="SimSun" pitchFamily="2" charset="-122"/>
              </a:rPr>
              <a:t>differentiate between different types of characters.</a:t>
            </a:r>
          </a:p>
          <a:p>
            <a:pPr>
              <a:lnSpc>
                <a:spcPct val="125000"/>
              </a:lnSpc>
            </a:pPr>
            <a:endParaRPr lang="en-US" altLang="zh-CN" sz="2800" b="1" dirty="0">
              <a:effectLst/>
              <a:ea typeface="SimSun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800" dirty="0" smtClean="0">
                <a:effectLst/>
                <a:ea typeface="SimSun" pitchFamily="2" charset="-122"/>
              </a:rPr>
              <a:t> Highest success was achieved when training data was weighted by number of speaking lines, and role determination was done iteratively.</a:t>
            </a:r>
          </a:p>
          <a:p>
            <a:pPr>
              <a:lnSpc>
                <a:spcPct val="125000"/>
              </a:lnSpc>
            </a:pPr>
            <a:endParaRPr lang="en-US" altLang="zh-CN" sz="2800" dirty="0">
              <a:effectLst/>
              <a:ea typeface="SimSun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800" dirty="0" smtClean="0">
                <a:effectLst/>
                <a:ea typeface="SimSun" pitchFamily="2" charset="-122"/>
              </a:rPr>
              <a:t>The </a:t>
            </a:r>
            <a:r>
              <a:rPr lang="en-US" altLang="zh-CN" sz="2800" b="1" dirty="0" smtClean="0">
                <a:effectLst/>
                <a:ea typeface="SimSun" pitchFamily="2" charset="-122"/>
              </a:rPr>
              <a:t>iterative </a:t>
            </a:r>
            <a:r>
              <a:rPr lang="en-US" altLang="zh-CN" sz="2800" dirty="0" smtClean="0">
                <a:effectLst/>
                <a:ea typeface="SimSun" pitchFamily="2" charset="-122"/>
              </a:rPr>
              <a:t>Bayes classification was performed through first filtering out any character classified as “other” before re-classifying the remaining characters as antagonists, protagonists, or fools.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16116299" y="5639430"/>
            <a:ext cx="26846618" cy="1089743"/>
            <a:chOff x="1066799" y="5958162"/>
            <a:chExt cx="11007725" cy="946293"/>
          </a:xfrm>
        </p:grpSpPr>
        <p:sp>
          <p:nvSpPr>
            <p:cNvPr id="60" name="Text Box 248"/>
            <p:cNvSpPr txBox="1">
              <a:spLocks noChangeArrowheads="1"/>
            </p:cNvSpPr>
            <p:nvPr/>
          </p:nvSpPr>
          <p:spPr bwMode="auto">
            <a:xfrm>
              <a:off x="1066799" y="5958162"/>
              <a:ext cx="11007725" cy="946293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lumMod val="40000"/>
                    <a:lumOff val="60000"/>
                  </a:schemeClr>
                </a:gs>
                <a:gs pos="13000">
                  <a:schemeClr val="accent3">
                    <a:lumMod val="60000"/>
                    <a:lumOff val="40000"/>
                  </a:schemeClr>
                </a:gs>
                <a:gs pos="43000">
                  <a:schemeClr val="accent2">
                    <a:lumMod val="60000"/>
                    <a:lumOff val="40000"/>
                  </a:schemeClr>
                </a:gs>
                <a:gs pos="67000">
                  <a:schemeClr val="accent2">
                    <a:lumMod val="75000"/>
                  </a:schemeClr>
                </a:gs>
                <a:gs pos="83000">
                  <a:schemeClr val="accent2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zh-CN" sz="3600" b="1" dirty="0">
                <a:effectLst/>
                <a:latin typeface="Lucida Sans" pitchFamily="34" charset="0"/>
                <a:ea typeface="SimSun" pitchFamily="2" charset="-122"/>
                <a:cs typeface="Lucida Sans" pitchFamily="34" charset="0"/>
              </a:endParaRPr>
            </a:p>
          </p:txBody>
        </p:sp>
        <p:sp>
          <p:nvSpPr>
            <p:cNvPr id="61" name="Text Box 248"/>
            <p:cNvSpPr txBox="1">
              <a:spLocks noChangeArrowheads="1"/>
            </p:cNvSpPr>
            <p:nvPr/>
          </p:nvSpPr>
          <p:spPr bwMode="auto">
            <a:xfrm>
              <a:off x="1157514" y="6046588"/>
              <a:ext cx="10805886" cy="769441"/>
            </a:xfrm>
            <a:prstGeom prst="rect">
              <a:avLst/>
            </a:prstGeom>
            <a:gradFill>
              <a:gsLst>
                <a:gs pos="56000">
                  <a:schemeClr val="accent2">
                    <a:lumMod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sz="4400" b="1" dirty="0" smtClean="0">
                  <a:solidFill>
                    <a:schemeClr val="bg1"/>
                  </a:solidFill>
                  <a:effectLst/>
                  <a:latin typeface="Lucida Sans" pitchFamily="34" charset="0"/>
                  <a:ea typeface="SimSun" pitchFamily="2" charset="-122"/>
                  <a:cs typeface="Lucida Sans" pitchFamily="34" charset="0"/>
                </a:rPr>
                <a:t>Naïve Bayes Classification</a:t>
              </a:r>
              <a:endParaRPr lang="en-US" altLang="zh-CN" sz="3200" b="1" dirty="0">
                <a:solidFill>
                  <a:schemeClr val="bg1"/>
                </a:solidFill>
                <a:effectLst/>
                <a:latin typeface="Lucida Sans" pitchFamily="34" charset="0"/>
                <a:ea typeface="SimSun" pitchFamily="2" charset="-122"/>
                <a:cs typeface="Lucida Sans" pitchFamily="34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6116299" y="12928883"/>
            <a:ext cx="26846618" cy="931461"/>
            <a:chOff x="1066799" y="5958162"/>
            <a:chExt cx="11007725" cy="946293"/>
          </a:xfrm>
        </p:grpSpPr>
        <p:sp>
          <p:nvSpPr>
            <p:cNvPr id="63" name="Text Box 248"/>
            <p:cNvSpPr txBox="1">
              <a:spLocks noChangeArrowheads="1"/>
            </p:cNvSpPr>
            <p:nvPr/>
          </p:nvSpPr>
          <p:spPr bwMode="auto">
            <a:xfrm>
              <a:off x="1066799" y="5958162"/>
              <a:ext cx="11007725" cy="946293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lumMod val="40000"/>
                    <a:lumOff val="60000"/>
                  </a:schemeClr>
                </a:gs>
                <a:gs pos="13000">
                  <a:schemeClr val="accent3">
                    <a:lumMod val="60000"/>
                    <a:lumOff val="40000"/>
                  </a:schemeClr>
                </a:gs>
                <a:gs pos="43000">
                  <a:schemeClr val="accent2">
                    <a:lumMod val="60000"/>
                    <a:lumOff val="40000"/>
                  </a:schemeClr>
                </a:gs>
                <a:gs pos="67000">
                  <a:schemeClr val="accent2">
                    <a:lumMod val="75000"/>
                  </a:schemeClr>
                </a:gs>
                <a:gs pos="83000">
                  <a:schemeClr val="accent2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zh-CN" sz="3600" b="1" dirty="0">
                <a:effectLst/>
                <a:latin typeface="Lucida Sans" pitchFamily="34" charset="0"/>
                <a:ea typeface="SimSun" pitchFamily="2" charset="-122"/>
                <a:cs typeface="Lucida Sans" pitchFamily="34" charset="0"/>
              </a:endParaRPr>
            </a:p>
          </p:txBody>
        </p:sp>
        <p:sp>
          <p:nvSpPr>
            <p:cNvPr id="64" name="Text Box 248"/>
            <p:cNvSpPr txBox="1">
              <a:spLocks noChangeArrowheads="1"/>
            </p:cNvSpPr>
            <p:nvPr/>
          </p:nvSpPr>
          <p:spPr bwMode="auto">
            <a:xfrm>
              <a:off x="1157514" y="6046588"/>
              <a:ext cx="10805886" cy="769441"/>
            </a:xfrm>
            <a:prstGeom prst="rect">
              <a:avLst/>
            </a:prstGeom>
            <a:gradFill>
              <a:gsLst>
                <a:gs pos="56000">
                  <a:schemeClr val="accent2">
                    <a:lumMod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sz="4400" b="1" dirty="0" smtClean="0">
                  <a:solidFill>
                    <a:schemeClr val="bg1"/>
                  </a:solidFill>
                  <a:effectLst/>
                  <a:latin typeface="Lucida Sans" pitchFamily="34" charset="0"/>
                  <a:ea typeface="SimSun" pitchFamily="2" charset="-122"/>
                  <a:cs typeface="Lucida Sans" pitchFamily="34" charset="0"/>
                </a:rPr>
                <a:t>Z-Score Comparisons</a:t>
              </a:r>
              <a:endParaRPr lang="en-US" altLang="zh-CN" sz="3200" b="1" dirty="0">
                <a:solidFill>
                  <a:schemeClr val="bg1"/>
                </a:solidFill>
                <a:effectLst/>
                <a:latin typeface="Lucida Sans" pitchFamily="34" charset="0"/>
                <a:ea typeface="SimSun" pitchFamily="2" charset="-122"/>
                <a:cs typeface="Lucida Sans" pitchFamily="34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6116300" y="20654242"/>
            <a:ext cx="26858944" cy="954314"/>
            <a:chOff x="1066799" y="5958162"/>
            <a:chExt cx="11007725" cy="946293"/>
          </a:xfrm>
        </p:grpSpPr>
        <p:sp>
          <p:nvSpPr>
            <p:cNvPr id="66" name="Text Box 248"/>
            <p:cNvSpPr txBox="1">
              <a:spLocks noChangeArrowheads="1"/>
            </p:cNvSpPr>
            <p:nvPr/>
          </p:nvSpPr>
          <p:spPr bwMode="auto">
            <a:xfrm>
              <a:off x="1066799" y="5958162"/>
              <a:ext cx="11007725" cy="946293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lumMod val="40000"/>
                    <a:lumOff val="60000"/>
                  </a:schemeClr>
                </a:gs>
                <a:gs pos="13000">
                  <a:schemeClr val="accent3">
                    <a:lumMod val="60000"/>
                    <a:lumOff val="40000"/>
                  </a:schemeClr>
                </a:gs>
                <a:gs pos="43000">
                  <a:schemeClr val="accent2">
                    <a:lumMod val="60000"/>
                    <a:lumOff val="40000"/>
                  </a:schemeClr>
                </a:gs>
                <a:gs pos="67000">
                  <a:schemeClr val="accent2">
                    <a:lumMod val="75000"/>
                  </a:schemeClr>
                </a:gs>
                <a:gs pos="83000">
                  <a:schemeClr val="accent2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zh-CN" sz="3600" b="1" dirty="0">
                <a:effectLst/>
                <a:latin typeface="Lucida Sans" pitchFamily="34" charset="0"/>
                <a:ea typeface="SimSun" pitchFamily="2" charset="-122"/>
                <a:cs typeface="Lucida Sans" pitchFamily="34" charset="0"/>
              </a:endParaRPr>
            </a:p>
          </p:txBody>
        </p:sp>
        <p:sp>
          <p:nvSpPr>
            <p:cNvPr id="67" name="Text Box 248"/>
            <p:cNvSpPr txBox="1">
              <a:spLocks noChangeArrowheads="1"/>
            </p:cNvSpPr>
            <p:nvPr/>
          </p:nvSpPr>
          <p:spPr bwMode="auto">
            <a:xfrm>
              <a:off x="1157514" y="6046588"/>
              <a:ext cx="10805886" cy="769441"/>
            </a:xfrm>
            <a:prstGeom prst="rect">
              <a:avLst/>
            </a:prstGeom>
            <a:gradFill>
              <a:gsLst>
                <a:gs pos="56000">
                  <a:schemeClr val="accent2">
                    <a:lumMod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sz="4400" b="1" dirty="0" smtClean="0">
                  <a:solidFill>
                    <a:schemeClr val="bg1"/>
                  </a:solidFill>
                  <a:effectLst/>
                  <a:latin typeface="Lucida Sans" pitchFamily="34" charset="0"/>
                  <a:ea typeface="SimSun" pitchFamily="2" charset="-122"/>
                  <a:cs typeface="Lucida Sans" pitchFamily="34" charset="0"/>
                </a:rPr>
                <a:t>“Ophelia’s Oh”</a:t>
              </a:r>
              <a:endParaRPr lang="en-US" altLang="zh-CN" sz="3200" b="1" dirty="0">
                <a:solidFill>
                  <a:schemeClr val="bg1"/>
                </a:solidFill>
                <a:effectLst/>
                <a:latin typeface="Lucida Sans" pitchFamily="34" charset="0"/>
                <a:ea typeface="SimSun" pitchFamily="2" charset="-122"/>
                <a:cs typeface="Lucida Sans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227529" y="11160103"/>
            <a:ext cx="14501833" cy="946293"/>
            <a:chOff x="1066799" y="5958162"/>
            <a:chExt cx="11007725" cy="946293"/>
          </a:xfrm>
        </p:grpSpPr>
        <p:sp>
          <p:nvSpPr>
            <p:cNvPr id="70" name="Text Box 248"/>
            <p:cNvSpPr txBox="1">
              <a:spLocks noChangeArrowheads="1"/>
            </p:cNvSpPr>
            <p:nvPr/>
          </p:nvSpPr>
          <p:spPr bwMode="auto">
            <a:xfrm>
              <a:off x="1066799" y="5958162"/>
              <a:ext cx="11007725" cy="946293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lumMod val="40000"/>
                    <a:lumOff val="60000"/>
                  </a:schemeClr>
                </a:gs>
                <a:gs pos="13000">
                  <a:schemeClr val="accent3">
                    <a:lumMod val="60000"/>
                    <a:lumOff val="40000"/>
                  </a:schemeClr>
                </a:gs>
                <a:gs pos="43000">
                  <a:schemeClr val="accent2">
                    <a:lumMod val="60000"/>
                    <a:lumOff val="40000"/>
                  </a:schemeClr>
                </a:gs>
                <a:gs pos="67000">
                  <a:schemeClr val="accent2">
                    <a:lumMod val="75000"/>
                  </a:schemeClr>
                </a:gs>
                <a:gs pos="83000">
                  <a:schemeClr val="accent2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zh-CN" sz="3600" b="1" dirty="0">
                <a:effectLst/>
                <a:latin typeface="Lucida Sans" pitchFamily="34" charset="0"/>
                <a:ea typeface="SimSun" pitchFamily="2" charset="-122"/>
                <a:cs typeface="Lucida Sans" pitchFamily="34" charset="0"/>
              </a:endParaRPr>
            </a:p>
          </p:txBody>
        </p:sp>
        <p:sp>
          <p:nvSpPr>
            <p:cNvPr id="71" name="Text Box 248"/>
            <p:cNvSpPr txBox="1">
              <a:spLocks noChangeArrowheads="1"/>
            </p:cNvSpPr>
            <p:nvPr/>
          </p:nvSpPr>
          <p:spPr bwMode="auto">
            <a:xfrm>
              <a:off x="1157514" y="6046588"/>
              <a:ext cx="10805886" cy="769441"/>
            </a:xfrm>
            <a:prstGeom prst="rect">
              <a:avLst/>
            </a:prstGeom>
            <a:gradFill>
              <a:gsLst>
                <a:gs pos="56000">
                  <a:schemeClr val="accent2">
                    <a:lumMod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sz="4400" b="1" dirty="0" smtClean="0">
                  <a:solidFill>
                    <a:schemeClr val="bg1"/>
                  </a:solidFill>
                  <a:effectLst/>
                  <a:latin typeface="Lucida Sans" pitchFamily="34" charset="0"/>
                  <a:ea typeface="SimSun" pitchFamily="2" charset="-122"/>
                  <a:cs typeface="Lucida Sans" pitchFamily="34" charset="0"/>
                </a:rPr>
                <a:t>Quantifying “How Characters Sound”</a:t>
              </a:r>
              <a:endParaRPr lang="en-US" altLang="zh-CN" sz="3200" b="1" dirty="0">
                <a:solidFill>
                  <a:schemeClr val="bg1"/>
                </a:solidFill>
                <a:effectLst/>
                <a:latin typeface="Lucida Sans" pitchFamily="34" charset="0"/>
                <a:ea typeface="SimSun" pitchFamily="2" charset="-122"/>
                <a:cs typeface="Lucida Sans" pitchFamily="34" charset="0"/>
              </a:endParaRPr>
            </a:p>
          </p:txBody>
        </p:sp>
      </p:grpSp>
      <p:sp>
        <p:nvSpPr>
          <p:cNvPr id="78" name="Text Box 242"/>
          <p:cNvSpPr txBox="1">
            <a:spLocks noChangeArrowheads="1"/>
          </p:cNvSpPr>
          <p:nvPr/>
        </p:nvSpPr>
        <p:spPr bwMode="auto">
          <a:xfrm>
            <a:off x="-19583400" y="-3539594"/>
            <a:ext cx="18436390" cy="3905877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0" tIns="91440" rIns="182880" bIns="182880">
            <a:spAutoFit/>
          </a:bodyPr>
          <a:lstStyle>
            <a:lvl1pPr marL="2286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20000"/>
              </a:lnSpc>
              <a:buFontTx/>
              <a:buChar char="•"/>
            </a:pPr>
            <a:r>
              <a:rPr lang="en-US" altLang="ja-JP" sz="40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ＭＳ Ｐゴシック" charset="-128"/>
              </a:rPr>
              <a:t>In any language, words break down into a set of fundamental elements called </a:t>
            </a:r>
            <a:r>
              <a:rPr lang="en-US" altLang="ja-JP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ＭＳ Ｐゴシック" charset="-128"/>
              </a:rPr>
              <a:t>phonemes</a:t>
            </a:r>
            <a:endParaRPr lang="en-US" altLang="ja-JP" sz="4000" dirty="0" smtClean="0">
              <a:solidFill>
                <a:schemeClr val="tx1">
                  <a:lumMod val="75000"/>
                  <a:lumOff val="25000"/>
                </a:schemeClr>
              </a:solidFill>
              <a:effectLst/>
              <a:ea typeface="ＭＳ Ｐゴシック" charset="-128"/>
            </a:endParaRPr>
          </a:p>
          <a:p>
            <a:pPr algn="just">
              <a:lnSpc>
                <a:spcPct val="120000"/>
              </a:lnSpc>
              <a:buFontTx/>
              <a:buChar char="•"/>
            </a:pPr>
            <a:r>
              <a:rPr lang="en-US" altLang="ja-JP" sz="40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ＭＳ Ｐゴシック" charset="-128"/>
              </a:rPr>
              <a:t>Phonemes are defined by the physical processes necessary to produce them (e.g. air flow, tongue position)</a:t>
            </a:r>
          </a:p>
          <a:p>
            <a:pPr algn="just">
              <a:lnSpc>
                <a:spcPct val="120000"/>
              </a:lnSpc>
              <a:buFontTx/>
              <a:buChar char="•"/>
            </a:pPr>
            <a:r>
              <a:rPr lang="en-US" altLang="ja-JP" sz="40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ＭＳ Ｐゴシック" charset="-128"/>
              </a:rPr>
              <a:t>Most English sounds can be qualified distinctly using only a handful of features</a:t>
            </a:r>
            <a:endParaRPr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effectLst/>
              <a:ea typeface="ＭＳ Ｐゴシック" charset="-128"/>
            </a:endParaRPr>
          </a:p>
        </p:txBody>
      </p:sp>
      <p:sp>
        <p:nvSpPr>
          <p:cNvPr id="80" name="Text Box 263"/>
          <p:cNvSpPr txBox="1">
            <a:spLocks noChangeArrowheads="1"/>
          </p:cNvSpPr>
          <p:nvPr/>
        </p:nvSpPr>
        <p:spPr bwMode="auto">
          <a:xfrm>
            <a:off x="16116299" y="13841294"/>
            <a:ext cx="10501571" cy="620169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7150" cmpd="thinThick">
            <a:noFill/>
            <a:miter lim="800000"/>
            <a:headEnd/>
            <a:tailEnd/>
          </a:ln>
          <a:effectLst/>
          <a:extLst/>
        </p:spPr>
        <p:txBody>
          <a:bodyPr wrap="square" lIns="182880" tIns="91440" rIns="182880" bIns="18288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25000"/>
              </a:lnSpc>
            </a:pPr>
            <a:r>
              <a:rPr lang="en-AU" sz="2800" b="1" dirty="0" smtClean="0">
                <a:effectLst/>
              </a:rPr>
              <a:t>Do certain speech attributes occur with higher frequency than average among specific archetypes?</a:t>
            </a:r>
            <a:endParaRPr lang="en-AU" sz="2800" b="1" dirty="0">
              <a:effectLst/>
            </a:endParaRPr>
          </a:p>
          <a:p>
            <a:pPr>
              <a:lnSpc>
                <a:spcPct val="125000"/>
              </a:lnSpc>
            </a:pPr>
            <a:endParaRPr lang="en-AU" sz="2800" b="1" dirty="0" smtClean="0">
              <a:effectLst/>
            </a:endParaRPr>
          </a:p>
          <a:p>
            <a:pPr>
              <a:lnSpc>
                <a:spcPct val="125000"/>
              </a:lnSpc>
            </a:pPr>
            <a:r>
              <a:rPr lang="en-AU" sz="2800" dirty="0" smtClean="0">
                <a:effectLst/>
              </a:rPr>
              <a:t>Once we established norms for specific roles, we wanted a way to visually compare the deviation from norm for any given character to those norms. </a:t>
            </a:r>
          </a:p>
          <a:p>
            <a:pPr>
              <a:lnSpc>
                <a:spcPct val="125000"/>
              </a:lnSpc>
            </a:pPr>
            <a:endParaRPr lang="en-AU" sz="2800" dirty="0">
              <a:effectLst/>
            </a:endParaRPr>
          </a:p>
          <a:p>
            <a:pPr>
              <a:lnSpc>
                <a:spcPct val="125000"/>
              </a:lnSpc>
            </a:pPr>
            <a:r>
              <a:rPr lang="en-AU" sz="2800" dirty="0" smtClean="0">
                <a:effectLst/>
              </a:rPr>
              <a:t>The interactive z-score visualization allows users to </a:t>
            </a:r>
            <a:r>
              <a:rPr lang="en-AU" sz="2800" b="1" dirty="0" smtClean="0">
                <a:effectLst/>
              </a:rPr>
              <a:t>sort</a:t>
            </a:r>
            <a:r>
              <a:rPr lang="en-AU" sz="2800" dirty="0" smtClean="0">
                <a:effectLst/>
              </a:rPr>
              <a:t> features and phonemes by </a:t>
            </a:r>
            <a:r>
              <a:rPr lang="en-AU" sz="2800" b="1" dirty="0" smtClean="0">
                <a:effectLst/>
              </a:rPr>
              <a:t>descending order of significance </a:t>
            </a:r>
            <a:r>
              <a:rPr lang="en-AU" sz="2800" dirty="0" smtClean="0">
                <a:effectLst/>
              </a:rPr>
              <a:t>for a role, view </a:t>
            </a:r>
            <a:r>
              <a:rPr lang="en-AU" sz="2800" b="1" dirty="0" smtClean="0">
                <a:effectLst/>
              </a:rPr>
              <a:t>only certain roles</a:t>
            </a:r>
            <a:r>
              <a:rPr lang="en-AU" sz="2800" dirty="0" smtClean="0">
                <a:effectLst/>
              </a:rPr>
              <a:t>, and view the </a:t>
            </a:r>
            <a:r>
              <a:rPr lang="en-AU" sz="2800" b="1" dirty="0" smtClean="0">
                <a:effectLst/>
              </a:rPr>
              <a:t>distance </a:t>
            </a:r>
            <a:r>
              <a:rPr lang="en-AU" sz="2800" dirty="0" smtClean="0">
                <a:effectLst/>
              </a:rPr>
              <a:t>between a </a:t>
            </a:r>
            <a:r>
              <a:rPr lang="en-AU" sz="2800" b="1" dirty="0" smtClean="0">
                <a:effectLst/>
              </a:rPr>
              <a:t>character’s z-scores </a:t>
            </a:r>
            <a:r>
              <a:rPr lang="en-AU" sz="2800" dirty="0" smtClean="0">
                <a:effectLst/>
              </a:rPr>
              <a:t>and the </a:t>
            </a:r>
            <a:r>
              <a:rPr lang="en-AU" sz="2800" b="1" dirty="0" smtClean="0">
                <a:effectLst/>
              </a:rPr>
              <a:t>averages</a:t>
            </a:r>
            <a:r>
              <a:rPr lang="en-AU" sz="2800" dirty="0" smtClean="0">
                <a:effectLst/>
              </a:rPr>
              <a:t> for a role.</a:t>
            </a:r>
            <a:endParaRPr lang="en-AU" sz="2800" dirty="0">
              <a:effectLst/>
            </a:endParaRPr>
          </a:p>
        </p:txBody>
      </p:sp>
      <p:sp>
        <p:nvSpPr>
          <p:cNvPr id="81" name="Text Box 263"/>
          <p:cNvSpPr txBox="1">
            <a:spLocks noChangeArrowheads="1"/>
          </p:cNvSpPr>
          <p:nvPr/>
        </p:nvSpPr>
        <p:spPr bwMode="auto">
          <a:xfrm>
            <a:off x="16116299" y="21606231"/>
            <a:ext cx="11098441" cy="97215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7150" cmpd="thinThick">
            <a:noFill/>
            <a:miter lim="800000"/>
            <a:headEnd/>
            <a:tailEnd/>
          </a:ln>
          <a:effectLst/>
          <a:extLst/>
        </p:spPr>
        <p:txBody>
          <a:bodyPr wrap="square" lIns="182880" tIns="91440" rIns="182880" bIns="18288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25000"/>
              </a:lnSpc>
            </a:pPr>
            <a:endParaRPr lang="en-AU" sz="2800" dirty="0">
              <a:effectLst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31931901" y="28402453"/>
            <a:ext cx="11031016" cy="929429"/>
            <a:chOff x="1066799" y="5958162"/>
            <a:chExt cx="11007725" cy="946293"/>
          </a:xfrm>
        </p:grpSpPr>
        <p:sp>
          <p:nvSpPr>
            <p:cNvPr id="89" name="Text Box 248"/>
            <p:cNvSpPr txBox="1">
              <a:spLocks noChangeArrowheads="1"/>
            </p:cNvSpPr>
            <p:nvPr/>
          </p:nvSpPr>
          <p:spPr bwMode="auto">
            <a:xfrm>
              <a:off x="1066799" y="5958162"/>
              <a:ext cx="11007725" cy="946293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lumMod val="40000"/>
                    <a:lumOff val="60000"/>
                  </a:schemeClr>
                </a:gs>
                <a:gs pos="13000">
                  <a:schemeClr val="accent3">
                    <a:lumMod val="60000"/>
                    <a:lumOff val="40000"/>
                  </a:schemeClr>
                </a:gs>
                <a:gs pos="43000">
                  <a:schemeClr val="accent2">
                    <a:lumMod val="60000"/>
                    <a:lumOff val="40000"/>
                  </a:schemeClr>
                </a:gs>
                <a:gs pos="67000">
                  <a:schemeClr val="accent2">
                    <a:lumMod val="75000"/>
                  </a:schemeClr>
                </a:gs>
                <a:gs pos="83000">
                  <a:schemeClr val="accent2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0800000" scaled="0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zh-CN" sz="3600" b="1" dirty="0">
                <a:effectLst/>
                <a:latin typeface="Lucida Sans" pitchFamily="34" charset="0"/>
                <a:ea typeface="SimSun" pitchFamily="2" charset="-122"/>
                <a:cs typeface="Lucida Sans" pitchFamily="34" charset="0"/>
              </a:endParaRPr>
            </a:p>
          </p:txBody>
        </p:sp>
        <p:sp>
          <p:nvSpPr>
            <p:cNvPr id="90" name="Text Box 248"/>
            <p:cNvSpPr txBox="1">
              <a:spLocks noChangeArrowheads="1"/>
            </p:cNvSpPr>
            <p:nvPr/>
          </p:nvSpPr>
          <p:spPr bwMode="auto">
            <a:xfrm>
              <a:off x="1157514" y="6046588"/>
              <a:ext cx="10805886" cy="798915"/>
            </a:xfrm>
            <a:prstGeom prst="rect">
              <a:avLst/>
            </a:prstGeom>
            <a:gradFill>
              <a:gsLst>
                <a:gs pos="56000">
                  <a:schemeClr val="accent2">
                    <a:lumMod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sz="4400" b="1" dirty="0" smtClean="0">
                  <a:solidFill>
                    <a:schemeClr val="bg1"/>
                  </a:solidFill>
                  <a:effectLst/>
                  <a:latin typeface="Lucida Sans" pitchFamily="34" charset="0"/>
                  <a:ea typeface="SimSun" pitchFamily="2" charset="-122"/>
                  <a:cs typeface="Lucida Sans" pitchFamily="34" charset="0"/>
                </a:rPr>
                <a:t>Thank You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16116299" y="28409421"/>
            <a:ext cx="15560432" cy="929429"/>
            <a:chOff x="1066799" y="5958162"/>
            <a:chExt cx="11007725" cy="946293"/>
          </a:xfrm>
        </p:grpSpPr>
        <p:sp>
          <p:nvSpPr>
            <p:cNvPr id="95" name="Text Box 248"/>
            <p:cNvSpPr txBox="1">
              <a:spLocks noChangeArrowheads="1"/>
            </p:cNvSpPr>
            <p:nvPr/>
          </p:nvSpPr>
          <p:spPr bwMode="auto">
            <a:xfrm>
              <a:off x="1066799" y="5958162"/>
              <a:ext cx="11007725" cy="946293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lumMod val="40000"/>
                    <a:lumOff val="60000"/>
                  </a:schemeClr>
                </a:gs>
                <a:gs pos="13000">
                  <a:schemeClr val="accent3">
                    <a:lumMod val="60000"/>
                    <a:lumOff val="40000"/>
                  </a:schemeClr>
                </a:gs>
                <a:gs pos="43000">
                  <a:schemeClr val="accent2">
                    <a:lumMod val="60000"/>
                    <a:lumOff val="40000"/>
                  </a:schemeClr>
                </a:gs>
                <a:gs pos="67000">
                  <a:schemeClr val="accent2">
                    <a:lumMod val="75000"/>
                  </a:schemeClr>
                </a:gs>
                <a:gs pos="83000">
                  <a:schemeClr val="accent2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0800000" scaled="0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zh-CN" sz="3600" b="1" dirty="0">
                <a:effectLst/>
                <a:latin typeface="Lucida Sans" pitchFamily="34" charset="0"/>
                <a:ea typeface="SimSun" pitchFamily="2" charset="-122"/>
                <a:cs typeface="Lucida Sans" pitchFamily="34" charset="0"/>
              </a:endParaRPr>
            </a:p>
          </p:txBody>
        </p:sp>
        <p:sp>
          <p:nvSpPr>
            <p:cNvPr id="96" name="Text Box 248"/>
            <p:cNvSpPr txBox="1">
              <a:spLocks noChangeArrowheads="1"/>
            </p:cNvSpPr>
            <p:nvPr/>
          </p:nvSpPr>
          <p:spPr bwMode="auto">
            <a:xfrm>
              <a:off x="1157514" y="6046588"/>
              <a:ext cx="10805886" cy="798915"/>
            </a:xfrm>
            <a:prstGeom prst="rect">
              <a:avLst/>
            </a:prstGeom>
            <a:gradFill>
              <a:gsLst>
                <a:gs pos="56000">
                  <a:schemeClr val="accent2">
                    <a:lumMod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sz="4400" b="1" dirty="0" smtClean="0">
                  <a:solidFill>
                    <a:schemeClr val="bg1"/>
                  </a:solidFill>
                  <a:effectLst/>
                  <a:latin typeface="Lucida Sans" pitchFamily="34" charset="0"/>
                  <a:ea typeface="SimSun" pitchFamily="2" charset="-122"/>
                  <a:cs typeface="Lucida Sans" pitchFamily="34" charset="0"/>
                </a:rPr>
                <a:t>What Next?</a:t>
              </a:r>
            </a:p>
          </p:txBody>
        </p:sp>
      </p:grpSp>
      <p:sp>
        <p:nvSpPr>
          <p:cNvPr id="38" name="Text Box 242"/>
          <p:cNvSpPr txBox="1">
            <a:spLocks noChangeArrowheads="1"/>
          </p:cNvSpPr>
          <p:nvPr/>
        </p:nvSpPr>
        <p:spPr bwMode="auto">
          <a:xfrm>
            <a:off x="1218766" y="17713471"/>
            <a:ext cx="14510596" cy="723781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0" tIns="91440" rIns="182880" bIns="182880">
            <a:spAutoFit/>
          </a:bodyPr>
          <a:lstStyle>
            <a:lvl1pPr marL="2286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20000"/>
              </a:lnSpc>
              <a:buFontTx/>
              <a:buChar char="•"/>
            </a:pPr>
            <a:endParaRPr lang="en-US" altLang="ja-JP" sz="2800" dirty="0">
              <a:solidFill>
                <a:schemeClr val="tx1">
                  <a:lumMod val="75000"/>
                  <a:lumOff val="25000"/>
                </a:schemeClr>
              </a:solidFill>
              <a:effectLst/>
              <a:ea typeface="ＭＳ Ｐゴシック" charset="-128"/>
            </a:endParaRPr>
          </a:p>
        </p:txBody>
      </p:sp>
      <p:sp>
        <p:nvSpPr>
          <p:cNvPr id="45" name="Text Box 263"/>
          <p:cNvSpPr txBox="1">
            <a:spLocks noChangeArrowheads="1"/>
          </p:cNvSpPr>
          <p:nvPr/>
        </p:nvSpPr>
        <p:spPr bwMode="auto">
          <a:xfrm>
            <a:off x="16116299" y="29331882"/>
            <a:ext cx="15552627" cy="13542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7150" cmpd="thinThick">
            <a:noFill/>
            <a:miter lim="800000"/>
            <a:headEnd/>
            <a:tailEnd/>
          </a:ln>
          <a:effectLst/>
          <a:extLst/>
        </p:spPr>
        <p:txBody>
          <a:bodyPr wrap="square" lIns="182880" tIns="91440" rIns="182880" bIns="18288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25000"/>
              </a:lnSpc>
            </a:pPr>
            <a:r>
              <a:rPr lang="en-AU" sz="2800" dirty="0" smtClean="0">
                <a:effectLst/>
              </a:rPr>
              <a:t>Expanding analysis beyond Shakespeare</a:t>
            </a:r>
          </a:p>
          <a:p>
            <a:pPr>
              <a:lnSpc>
                <a:spcPct val="125000"/>
              </a:lnSpc>
            </a:pPr>
            <a:endParaRPr lang="en-AU" sz="2800" dirty="0">
              <a:effectLst/>
            </a:endParaRPr>
          </a:p>
        </p:txBody>
      </p:sp>
      <p:sp>
        <p:nvSpPr>
          <p:cNvPr id="46" name="Text Box 263"/>
          <p:cNvSpPr txBox="1">
            <a:spLocks noChangeArrowheads="1"/>
          </p:cNvSpPr>
          <p:nvPr/>
        </p:nvSpPr>
        <p:spPr bwMode="auto">
          <a:xfrm>
            <a:off x="31937434" y="29251810"/>
            <a:ext cx="11025483" cy="76508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7150" cmpd="thinThick">
            <a:noFill/>
            <a:miter lim="800000"/>
            <a:headEnd/>
            <a:tailEnd/>
          </a:ln>
          <a:effectLst/>
          <a:extLst/>
        </p:spPr>
        <p:txBody>
          <a:bodyPr wrap="square" lIns="182880" tIns="91440" rIns="182880" bIns="18288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25000"/>
              </a:lnSpc>
            </a:pPr>
            <a:r>
              <a:rPr lang="en-AU" sz="2800" dirty="0" smtClean="0">
                <a:effectLst/>
              </a:rPr>
              <a:t>Eric Alexander, Carleton College</a:t>
            </a:r>
            <a:endParaRPr lang="en-AU" sz="2800" dirty="0">
              <a:effectLst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31164"/>
              </p:ext>
            </p:extLst>
          </p:nvPr>
        </p:nvGraphicFramePr>
        <p:xfrm>
          <a:off x="1257832" y="12134785"/>
          <a:ext cx="14478001" cy="4226107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4734070"/>
                <a:gridCol w="4853919"/>
                <a:gridCol w="4890012"/>
              </a:tblGrid>
              <a:tr h="4226107">
                <a:tc>
                  <a:txBody>
                    <a:bodyPr/>
                    <a:lstStyle/>
                    <a:p>
                      <a:pPr lvl="1" algn="l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ja-JP" sz="3600" b="0" dirty="0" smtClean="0">
                          <a:solidFill>
                            <a:schemeClr val="bg1"/>
                          </a:solidFill>
                          <a:effectLst/>
                          <a:ea typeface="ＭＳ Ｐゴシック" charset="-128"/>
                        </a:rPr>
                        <a:t>In any language, words break down into a set of fundamental elements called </a:t>
                      </a:r>
                      <a:r>
                        <a:rPr lang="en-US" altLang="ja-JP" sz="36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ea typeface="ＭＳ Ｐゴシック" charset="-128"/>
                        </a:rPr>
                        <a:t>phonemes</a:t>
                      </a:r>
                      <a:endParaRPr lang="en-US" altLang="ja-JP" sz="3600" dirty="0" smtClean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ea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 smtClean="0"/>
                        <a:t>The</a:t>
                      </a:r>
                      <a:r>
                        <a:rPr lang="en-US" sz="3600" b="0" baseline="0" dirty="0" smtClean="0"/>
                        <a:t> </a:t>
                      </a:r>
                      <a:r>
                        <a:rPr lang="en-US" sz="3600" b="1" baseline="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features</a:t>
                      </a:r>
                      <a:r>
                        <a:rPr lang="en-US" sz="3600" b="1" baseline="0" dirty="0" smtClean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</a:rPr>
                        <a:t> </a:t>
                      </a:r>
                      <a:r>
                        <a:rPr lang="en-US" sz="3600" b="0" baseline="0" dirty="0" smtClean="0">
                          <a:solidFill>
                            <a:schemeClr val="bg1"/>
                          </a:solidFill>
                        </a:rPr>
                        <a:t>of a phoneme describe the physical processes used to produce it</a:t>
                      </a:r>
                    </a:p>
                    <a:p>
                      <a:pPr lvl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3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analyzed characters for both the </a:t>
                      </a:r>
                      <a:r>
                        <a:rPr lang="en-US" sz="3600" b="0" i="0" u="none" strike="noStrike" kern="12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types of sounds</a:t>
                      </a:r>
                      <a:r>
                        <a:rPr lang="en-US" sz="3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they tended to make, and the </a:t>
                      </a:r>
                      <a:r>
                        <a:rPr lang="en-US" sz="3600" b="1" i="0" u="none" strike="noStrike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specific sounds</a:t>
                      </a:r>
                      <a:r>
                        <a:rPr lang="en-US" sz="3600" b="0" i="0" u="none" strike="noStrike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they made</a:t>
                      </a:r>
                      <a:endParaRPr lang="en-US" sz="36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82539"/>
              </p:ext>
            </p:extLst>
          </p:nvPr>
        </p:nvGraphicFramePr>
        <p:xfrm>
          <a:off x="1257833" y="6587110"/>
          <a:ext cx="14478001" cy="420624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3601627"/>
                <a:gridCol w="3625458"/>
                <a:gridCol w="3625458"/>
                <a:gridCol w="3625458"/>
              </a:tblGrid>
              <a:tr h="3848059">
                <a:tc>
                  <a:txBody>
                    <a:bodyPr/>
                    <a:lstStyle/>
                    <a:p>
                      <a:pPr marL="457200" lvl="1" indent="0" rtl="0">
                        <a:buFont typeface="Arial" charset="0"/>
                        <a:buNone/>
                      </a:pPr>
                      <a:r>
                        <a:rPr lang="en-US" sz="18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sounds that make up a word are thought to have meaning. </a:t>
                      </a:r>
                      <a:endParaRPr lang="en-US" sz="3600" b="0" i="0" u="none" strike="noStrike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lvl="1" indent="0" rtl="0">
                        <a:buFont typeface="Arial" charset="0"/>
                        <a:buNone/>
                      </a:pPr>
                      <a:r>
                        <a:rPr lang="en-US" sz="1800" b="0" dirty="0" smtClean="0">
                          <a:effectLst/>
                        </a:rPr>
                        <a:t/>
                      </a:r>
                      <a:br>
                        <a:rPr lang="en-US" sz="1800" b="0" dirty="0" smtClean="0">
                          <a:effectLst/>
                        </a:rPr>
                      </a:br>
                      <a:r>
                        <a:rPr lang="en-US" sz="18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 researchers make up gibberish words for objects, people tend to agree on which gibberish words should refer to small and large objects. </a:t>
                      </a:r>
                      <a:endParaRPr lang="en-US" sz="1800" b="0" dirty="0" smtClean="0">
                        <a:effectLst/>
                      </a:endParaRPr>
                    </a:p>
                    <a:p>
                      <a:pPr marL="457200" lvl="1" indent="0" rtl="0">
                        <a:buFont typeface="Arial" charset="0"/>
                        <a:buNone/>
                      </a:pPr>
                      <a:r>
                        <a:rPr lang="en-US" sz="1800" b="0" dirty="0" smtClean="0">
                          <a:effectLst/>
                        </a:rPr>
                        <a:t/>
                      </a:r>
                      <a:br>
                        <a:rPr lang="en-US" sz="1800" b="0" dirty="0" smtClean="0">
                          <a:effectLst/>
                        </a:rPr>
                      </a:br>
                      <a:r>
                        <a:rPr lang="en-US" sz="18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 close reading a poem, readers pay attention to assonance and consonance and draw meaning from the repetition of sounds.</a:t>
                      </a:r>
                      <a:endParaRPr lang="en-US" sz="3600" b="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3600" b="0" dirty="0" smtClean="0"/>
                        <a:t>Is it then possible to </a:t>
                      </a:r>
                      <a:r>
                        <a:rPr lang="en-US" sz="36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visualize</a:t>
                      </a:r>
                      <a:r>
                        <a:rPr lang="en-US" sz="3600" b="0" dirty="0" smtClean="0"/>
                        <a:t> how a character “sounds”?</a:t>
                      </a:r>
                      <a:endParaRPr lang="en-US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rtl="0"/>
                      <a:r>
                        <a:rPr lang="en-US" sz="18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 female characters have a different sound pattern than male characters?</a:t>
                      </a:r>
                    </a:p>
                    <a:p>
                      <a:pPr lvl="2" rtl="0"/>
                      <a:endParaRPr lang="en-US" sz="1800" b="0" dirty="0" smtClean="0">
                        <a:effectLst/>
                      </a:endParaRPr>
                    </a:p>
                    <a:p>
                      <a:pPr lvl="1" rtl="0"/>
                      <a:r>
                        <a:rPr lang="en-US" sz="18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 protagonists sound different from antagonists?</a:t>
                      </a:r>
                    </a:p>
                    <a:p>
                      <a:pPr lvl="1" rtl="0"/>
                      <a:endParaRPr lang="en-US" sz="1800" b="0" i="0" u="none" strike="noStrike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 rtl="0"/>
                      <a:r>
                        <a:rPr lang="en-US" sz="18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characters that share aspects of their characterization have a similar “sonic thumbprint”?</a:t>
                      </a:r>
                      <a:r>
                        <a:rPr lang="en-US" sz="3600" dirty="0" smtClean="0"/>
                        <a:t/>
                      </a:r>
                      <a:br>
                        <a:rPr lang="en-US" sz="3600" dirty="0" smtClean="0"/>
                      </a:b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3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 characters </a:t>
                      </a:r>
                      <a:r>
                        <a:rPr lang="en-US" sz="3600" b="1" i="0" u="none" strike="noStrike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differentiable</a:t>
                      </a:r>
                      <a:r>
                        <a:rPr lang="en-US" sz="3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from one another based on how they </a:t>
                      </a:r>
                      <a:r>
                        <a:rPr lang="en-US" sz="36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sound</a:t>
                      </a:r>
                      <a:r>
                        <a:rPr lang="en-US" sz="3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 </a:t>
                      </a:r>
                      <a:endParaRPr lang="en-US" sz="3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5933" y="6775507"/>
            <a:ext cx="5638800" cy="4229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5537" y="6892220"/>
            <a:ext cx="5739644" cy="430473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411570" y="11387476"/>
            <a:ext cx="3787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Confusion matrix resulting from </a:t>
            </a:r>
            <a:r>
              <a:rPr lang="en-US" smtClean="0"/>
              <a:t>weighted naïve </a:t>
            </a:r>
            <a:r>
              <a:rPr lang="en-US" dirty="0" smtClean="0"/>
              <a:t>Bayes classification of gender</a:t>
            </a:r>
            <a:endParaRPr lang="en-US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38503079" y="11412268"/>
            <a:ext cx="3505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Confusion matrix resulting from weighted iterative naïve Bayes classification of role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766" y="17702327"/>
            <a:ext cx="12428708" cy="89559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5423" y="6923205"/>
            <a:ext cx="3574895" cy="4465835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27621042" y="11378273"/>
            <a:ext cx="37873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iterative naïve Bayes process yields more useful results in highly unbalanced data sets</a:t>
            </a:r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2440</TotalTime>
  <Words>426</Words>
  <Application>Microsoft Macintosh PowerPoint</Application>
  <PresentationFormat>Custom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Lucida Sans</vt:lpstr>
      <vt:lpstr>ＭＳ Ｐゴシック</vt:lpstr>
      <vt:lpstr>SimSun</vt:lpstr>
      <vt:lpstr>Times New Roman</vt:lpstr>
      <vt:lpstr>宋体</vt:lpstr>
      <vt:lpstr>Arial</vt:lpstr>
      <vt:lpstr>Default Design</vt:lpstr>
      <vt:lpstr>PowerPoint Presentation</vt:lpstr>
    </vt:vector>
  </TitlesOfParts>
  <Company>Graphicsland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 for a scientific poster</dc:title>
  <dc:subject>Free Poster Presentation Example</dc:subject>
  <dc:creator>Graphicsland/MakeSigns.com</dc:creator>
  <cp:keywords>scientific, research, template, custom, poster, presentation, symposium, printing, PowerPoint, create, design, example, sample, download</cp:keywords>
  <dc:description>This is a free template from MakeSigns.com to help you create the perfect scientific poster.</dc:description>
  <cp:lastModifiedBy>Microsoft Office User</cp:lastModifiedBy>
  <cp:revision>132</cp:revision>
  <cp:lastPrinted>2000-08-03T00:31:24Z</cp:lastPrinted>
  <dcterms:created xsi:type="dcterms:W3CDTF">2000-02-09T15:01:13Z</dcterms:created>
  <dcterms:modified xsi:type="dcterms:W3CDTF">2017-08-16T19:31:32Z</dcterms:modified>
  <cp:category>research posters template</cp:category>
</cp:coreProperties>
</file>