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9239250" cy="11982450"/>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p15:guide id="1" orient="horz" pos="11088">
          <p15:clr>
            <a:srgbClr val="A4A3A4"/>
          </p15:clr>
        </p15:guide>
        <p15:guide id="2" pos="13440">
          <p15:clr>
            <a:srgbClr val="A4A3A4"/>
          </p15:clr>
        </p15:guide>
      </p15:sldGuideLst>
    </p:ext>
    <p:ext uri="{2D200454-40CA-4A62-9FC3-DE9A4176ACB9}">
      <p15:notesGuideLst xmlns:p15="http://schemas.microsoft.com/office/powerpoint/2012/main">
        <p15:guide id="1" orient="horz" pos="3774">
          <p15:clr>
            <a:srgbClr val="A4A3A4"/>
          </p15:clr>
        </p15:guide>
        <p15:guide id="2" pos="29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80"/>
    <a:srgbClr val="003F75"/>
    <a:srgbClr val="EAEAEA"/>
    <a:srgbClr val="3399FF"/>
    <a:srgbClr val="A9A9BB"/>
    <a:srgbClr val="ABABB9"/>
    <a:srgbClr val="9E9EC6"/>
    <a:srgbClr val="9696D0"/>
    <a:srgbClr val="B5B5EF"/>
    <a:srgbClr val="ACAC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3654" autoAdjust="0"/>
  </p:normalViewPr>
  <p:slideViewPr>
    <p:cSldViewPr>
      <p:cViewPr>
        <p:scale>
          <a:sx n="10" d="100"/>
          <a:sy n="10" d="100"/>
        </p:scale>
        <p:origin x="2818" y="888"/>
      </p:cViewPr>
      <p:guideLst>
        <p:guide orient="horz" pos="11088"/>
        <p:guide pos="134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37" d="100"/>
          <a:sy n="37" d="100"/>
        </p:scale>
        <p:origin x="-1488" y="-84"/>
      </p:cViewPr>
      <p:guideLst>
        <p:guide orient="horz" pos="3774"/>
        <p:guide pos="29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02088" cy="598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14984" tIns="57492" rIns="114984" bIns="57492" numCol="1" anchor="t" anchorCtr="0" compatLnSpc="1">
            <a:prstTxWarp prst="textNoShape">
              <a:avLst/>
            </a:prstTxWarp>
          </a:bodyPr>
          <a:lstStyle>
            <a:lvl1pPr defTabSz="1149350">
              <a:defRPr sz="1500">
                <a:effectLst/>
              </a:defRPr>
            </a:lvl1pPr>
          </a:lstStyle>
          <a:p>
            <a:endParaRPr lang="en-US" altLang="zh-CN"/>
          </a:p>
        </p:txBody>
      </p:sp>
      <p:sp>
        <p:nvSpPr>
          <p:cNvPr id="6147" name="Rectangle 3"/>
          <p:cNvSpPr>
            <a:spLocks noGrp="1" noChangeArrowheads="1"/>
          </p:cNvSpPr>
          <p:nvPr>
            <p:ph type="dt" sz="quarter" idx="1"/>
          </p:nvPr>
        </p:nvSpPr>
        <p:spPr bwMode="auto">
          <a:xfrm>
            <a:off x="5235575" y="0"/>
            <a:ext cx="4002088" cy="598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14984" tIns="57492" rIns="114984" bIns="57492" numCol="1" anchor="t" anchorCtr="0" compatLnSpc="1">
            <a:prstTxWarp prst="textNoShape">
              <a:avLst/>
            </a:prstTxWarp>
          </a:bodyPr>
          <a:lstStyle>
            <a:lvl1pPr algn="r" defTabSz="1149350">
              <a:defRPr sz="1500">
                <a:effectLst/>
              </a:defRPr>
            </a:lvl1pPr>
          </a:lstStyle>
          <a:p>
            <a:endParaRPr lang="en-US" altLang="zh-CN"/>
          </a:p>
        </p:txBody>
      </p:sp>
      <p:sp>
        <p:nvSpPr>
          <p:cNvPr id="6148" name="Rectangle 4"/>
          <p:cNvSpPr>
            <a:spLocks noGrp="1" noChangeArrowheads="1"/>
          </p:cNvSpPr>
          <p:nvPr>
            <p:ph type="ftr" sz="quarter" idx="2"/>
          </p:nvPr>
        </p:nvSpPr>
        <p:spPr bwMode="auto">
          <a:xfrm>
            <a:off x="0" y="11380788"/>
            <a:ext cx="4002088" cy="600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14984" tIns="57492" rIns="114984" bIns="57492" numCol="1" anchor="b" anchorCtr="0" compatLnSpc="1">
            <a:prstTxWarp prst="textNoShape">
              <a:avLst/>
            </a:prstTxWarp>
          </a:bodyPr>
          <a:lstStyle>
            <a:lvl1pPr defTabSz="1149350">
              <a:defRPr sz="1500">
                <a:effectLst/>
              </a:defRPr>
            </a:lvl1pPr>
          </a:lstStyle>
          <a:p>
            <a:endParaRPr lang="en-US" altLang="zh-CN"/>
          </a:p>
        </p:txBody>
      </p:sp>
      <p:sp>
        <p:nvSpPr>
          <p:cNvPr id="6149" name="Rectangle 5"/>
          <p:cNvSpPr>
            <a:spLocks noGrp="1" noChangeArrowheads="1"/>
          </p:cNvSpPr>
          <p:nvPr>
            <p:ph type="sldNum" sz="quarter" idx="3"/>
          </p:nvPr>
        </p:nvSpPr>
        <p:spPr bwMode="auto">
          <a:xfrm>
            <a:off x="5235575" y="11380788"/>
            <a:ext cx="4002088" cy="600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14984" tIns="57492" rIns="114984" bIns="57492" numCol="1" anchor="b" anchorCtr="0" compatLnSpc="1">
            <a:prstTxWarp prst="textNoShape">
              <a:avLst/>
            </a:prstTxWarp>
          </a:bodyPr>
          <a:lstStyle>
            <a:lvl1pPr algn="r" defTabSz="1149350">
              <a:defRPr sz="1500">
                <a:effectLst/>
              </a:defRPr>
            </a:lvl1pPr>
          </a:lstStyle>
          <a:p>
            <a:fld id="{56A6134A-9986-4884-ADAB-C57241D32564}" type="slidenum">
              <a:rPr lang="zh-CN" altLang="en-US"/>
              <a:pPr/>
              <a:t>‹#›</a:t>
            </a:fld>
            <a:endParaRPr lang="en-US" altLang="zh-CN"/>
          </a:p>
        </p:txBody>
      </p:sp>
    </p:spTree>
    <p:extLst>
      <p:ext uri="{BB962C8B-B14F-4D97-AF65-F5344CB8AC3E}">
        <p14:creationId xmlns:p14="http://schemas.microsoft.com/office/powerpoint/2010/main" val="934862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83038" cy="592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14976" tIns="57487" rIns="114976" bIns="57487" numCol="1" anchor="t" anchorCtr="0" compatLnSpc="1">
            <a:prstTxWarp prst="textNoShape">
              <a:avLst/>
            </a:prstTxWarp>
          </a:bodyPr>
          <a:lstStyle>
            <a:lvl1pPr defTabSz="1149350">
              <a:defRPr sz="1500">
                <a:effectLst/>
              </a:defRPr>
            </a:lvl1pPr>
          </a:lstStyle>
          <a:p>
            <a:endParaRPr lang="en-US" altLang="zh-CN"/>
          </a:p>
        </p:txBody>
      </p:sp>
      <p:sp>
        <p:nvSpPr>
          <p:cNvPr id="4099" name="Rectangle 3"/>
          <p:cNvSpPr>
            <a:spLocks noGrp="1" noChangeArrowheads="1"/>
          </p:cNvSpPr>
          <p:nvPr>
            <p:ph type="dt" idx="1"/>
          </p:nvPr>
        </p:nvSpPr>
        <p:spPr bwMode="auto">
          <a:xfrm>
            <a:off x="5241925" y="0"/>
            <a:ext cx="3983038" cy="592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14976" tIns="57487" rIns="114976" bIns="57487" numCol="1" anchor="t" anchorCtr="0" compatLnSpc="1">
            <a:prstTxWarp prst="textNoShape">
              <a:avLst/>
            </a:prstTxWarp>
          </a:bodyPr>
          <a:lstStyle>
            <a:lvl1pPr algn="r" defTabSz="1149350">
              <a:defRPr sz="1500">
                <a:effectLst/>
              </a:defRPr>
            </a:lvl1pPr>
          </a:lstStyle>
          <a:p>
            <a:endParaRPr lang="en-US" altLang="zh-CN"/>
          </a:p>
        </p:txBody>
      </p:sp>
      <p:sp>
        <p:nvSpPr>
          <p:cNvPr id="2052" name="Rectangle 4"/>
          <p:cNvSpPr>
            <a:spLocks noGrp="1" noRot="1" noChangeAspect="1" noChangeArrowheads="1" noTextEdit="1"/>
          </p:cNvSpPr>
          <p:nvPr>
            <p:ph type="sldImg" idx="2"/>
          </p:nvPr>
        </p:nvSpPr>
        <p:spPr bwMode="auto">
          <a:xfrm>
            <a:off x="1582738" y="889000"/>
            <a:ext cx="6059487" cy="4545013"/>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4101" name="Rectangle 5"/>
          <p:cNvSpPr>
            <a:spLocks noGrp="1" noChangeArrowheads="1"/>
          </p:cNvSpPr>
          <p:nvPr>
            <p:ph type="body" sz="quarter" idx="3"/>
          </p:nvPr>
        </p:nvSpPr>
        <p:spPr bwMode="auto">
          <a:xfrm>
            <a:off x="1257300" y="5732463"/>
            <a:ext cx="6708775" cy="5335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14976" tIns="57487" rIns="114976" bIns="57487"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102" name="Rectangle 6"/>
          <p:cNvSpPr>
            <a:spLocks noGrp="1" noChangeArrowheads="1"/>
          </p:cNvSpPr>
          <p:nvPr>
            <p:ph type="ftr" sz="quarter" idx="4"/>
          </p:nvPr>
        </p:nvSpPr>
        <p:spPr bwMode="auto">
          <a:xfrm>
            <a:off x="0" y="11363325"/>
            <a:ext cx="3983038" cy="593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14976" tIns="57487" rIns="114976" bIns="57487" numCol="1" anchor="b" anchorCtr="0" compatLnSpc="1">
            <a:prstTxWarp prst="textNoShape">
              <a:avLst/>
            </a:prstTxWarp>
          </a:bodyPr>
          <a:lstStyle>
            <a:lvl1pPr defTabSz="1149350">
              <a:defRPr sz="1500">
                <a:effectLst/>
              </a:defRPr>
            </a:lvl1pPr>
          </a:lstStyle>
          <a:p>
            <a:endParaRPr lang="en-US" altLang="zh-CN"/>
          </a:p>
        </p:txBody>
      </p:sp>
      <p:sp>
        <p:nvSpPr>
          <p:cNvPr id="4103" name="Rectangle 7"/>
          <p:cNvSpPr>
            <a:spLocks noGrp="1" noChangeArrowheads="1"/>
          </p:cNvSpPr>
          <p:nvPr>
            <p:ph type="sldNum" sz="quarter" idx="5"/>
          </p:nvPr>
        </p:nvSpPr>
        <p:spPr bwMode="auto">
          <a:xfrm>
            <a:off x="5241925" y="11363325"/>
            <a:ext cx="3983038" cy="593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14976" tIns="57487" rIns="114976" bIns="57487" numCol="1" anchor="b" anchorCtr="0" compatLnSpc="1">
            <a:prstTxWarp prst="textNoShape">
              <a:avLst/>
            </a:prstTxWarp>
          </a:bodyPr>
          <a:lstStyle>
            <a:lvl1pPr algn="r" defTabSz="1149350">
              <a:defRPr sz="1500">
                <a:effectLst/>
              </a:defRPr>
            </a:lvl1pPr>
          </a:lstStyle>
          <a:p>
            <a:fld id="{23124DF2-DDA8-402F-81DD-AC1D1E5694AB}" type="slidenum">
              <a:rPr lang="zh-CN" altLang="en-US"/>
              <a:pPr/>
              <a:t>‹#›</a:t>
            </a:fld>
            <a:endParaRPr lang="en-US" altLang="zh-CN"/>
          </a:p>
        </p:txBody>
      </p:sp>
    </p:spTree>
    <p:extLst>
      <p:ext uri="{BB962C8B-B14F-4D97-AF65-F5344CB8AC3E}">
        <p14:creationId xmlns:p14="http://schemas.microsoft.com/office/powerpoint/2010/main" val="1904019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lvl1pPr defTabSz="1149350">
              <a:defRPr sz="2400">
                <a:solidFill>
                  <a:schemeClr val="tx1"/>
                </a:solidFill>
                <a:latin typeface="Times New Roman" pitchFamily="18" charset="0"/>
              </a:defRPr>
            </a:lvl1pPr>
            <a:lvl2pPr marL="742950" indent="-285750" defTabSz="1149350">
              <a:defRPr sz="2400">
                <a:solidFill>
                  <a:schemeClr val="tx1"/>
                </a:solidFill>
                <a:latin typeface="Times New Roman" pitchFamily="18" charset="0"/>
              </a:defRPr>
            </a:lvl2pPr>
            <a:lvl3pPr marL="1143000" indent="-228600" defTabSz="1149350">
              <a:defRPr sz="2400">
                <a:solidFill>
                  <a:schemeClr val="tx1"/>
                </a:solidFill>
                <a:latin typeface="Times New Roman" pitchFamily="18" charset="0"/>
              </a:defRPr>
            </a:lvl3pPr>
            <a:lvl4pPr marL="1600200" indent="-228600" defTabSz="1149350">
              <a:defRPr sz="2400">
                <a:solidFill>
                  <a:schemeClr val="tx1"/>
                </a:solidFill>
                <a:latin typeface="Times New Roman" pitchFamily="18" charset="0"/>
              </a:defRPr>
            </a:lvl4pPr>
            <a:lvl5pPr marL="2057400" indent="-228600" defTabSz="1149350">
              <a:defRPr sz="2400">
                <a:solidFill>
                  <a:schemeClr val="tx1"/>
                </a:solidFill>
                <a:latin typeface="Times New Roman" pitchFamily="18" charset="0"/>
              </a:defRPr>
            </a:lvl5pPr>
            <a:lvl6pPr marL="2514600" indent="-228600" defTabSz="1149350" eaLnBrk="0" fontAlgn="base" hangingPunct="0">
              <a:spcBef>
                <a:spcPct val="0"/>
              </a:spcBef>
              <a:spcAft>
                <a:spcPct val="0"/>
              </a:spcAft>
              <a:defRPr sz="2400">
                <a:solidFill>
                  <a:schemeClr val="tx1"/>
                </a:solidFill>
                <a:latin typeface="Times New Roman" pitchFamily="18" charset="0"/>
              </a:defRPr>
            </a:lvl6pPr>
            <a:lvl7pPr marL="2971800" indent="-228600" defTabSz="1149350" eaLnBrk="0" fontAlgn="base" hangingPunct="0">
              <a:spcBef>
                <a:spcPct val="0"/>
              </a:spcBef>
              <a:spcAft>
                <a:spcPct val="0"/>
              </a:spcAft>
              <a:defRPr sz="2400">
                <a:solidFill>
                  <a:schemeClr val="tx1"/>
                </a:solidFill>
                <a:latin typeface="Times New Roman" pitchFamily="18" charset="0"/>
              </a:defRPr>
            </a:lvl7pPr>
            <a:lvl8pPr marL="3429000" indent="-228600" defTabSz="1149350" eaLnBrk="0" fontAlgn="base" hangingPunct="0">
              <a:spcBef>
                <a:spcPct val="0"/>
              </a:spcBef>
              <a:spcAft>
                <a:spcPct val="0"/>
              </a:spcAft>
              <a:defRPr sz="2400">
                <a:solidFill>
                  <a:schemeClr val="tx1"/>
                </a:solidFill>
                <a:latin typeface="Times New Roman" pitchFamily="18" charset="0"/>
              </a:defRPr>
            </a:lvl8pPr>
            <a:lvl9pPr marL="3886200" indent="-228600" defTabSz="1149350" eaLnBrk="0" fontAlgn="base" hangingPunct="0">
              <a:spcBef>
                <a:spcPct val="0"/>
              </a:spcBef>
              <a:spcAft>
                <a:spcPct val="0"/>
              </a:spcAft>
              <a:defRPr sz="2400">
                <a:solidFill>
                  <a:schemeClr val="tx1"/>
                </a:solidFill>
                <a:latin typeface="Times New Roman" pitchFamily="18" charset="0"/>
              </a:defRPr>
            </a:lvl9pPr>
          </a:lstStyle>
          <a:p>
            <a:fld id="{D5580D61-8B82-42C3-9A37-58134866DD67}" type="slidenum">
              <a:rPr lang="zh-CN" altLang="en-US" sz="1500"/>
              <a:pPr/>
              <a:t>1</a:t>
            </a:fld>
            <a:endParaRPr lang="en-US" altLang="zh-CN" sz="1500"/>
          </a:p>
        </p:txBody>
      </p:sp>
      <p:sp>
        <p:nvSpPr>
          <p:cNvPr id="3075" name="Rectangle 2"/>
          <p:cNvSpPr>
            <a:spLocks noGrp="1" noRot="1" noChangeAspect="1" noChangeArrowheads="1" noTextEdit="1"/>
          </p:cNvSpPr>
          <p:nvPr>
            <p:ph type="sldImg"/>
          </p:nvPr>
        </p:nvSpPr>
        <p:spPr>
          <a:ln/>
        </p:spPr>
      </p:sp>
      <p:sp>
        <p:nvSpPr>
          <p:cNvPr id="3076" name="Rectangle 3"/>
          <p:cNvSpPr>
            <a:spLocks noGrp="1" noChangeArrowheads="1"/>
          </p:cNvSpPr>
          <p:nvPr>
            <p:ph type="body" idx="1"/>
          </p:nvPr>
        </p:nvSpPr>
        <p:spPr>
          <a:noFill/>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6" cy="7054850"/>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6584245" y="18653125"/>
            <a:ext cx="30722711" cy="84137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4116601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4" cy="5486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2194279" y="7680325"/>
            <a:ext cx="39502644" cy="217249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3822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7" y="1317625"/>
            <a:ext cx="9874956" cy="280876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278" y="1317625"/>
            <a:ext cx="29492222" cy="280876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1512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4" cy="54864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2194279" y="7680325"/>
            <a:ext cx="39502644" cy="217249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4308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6" cy="653732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6" cy="72009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22449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4" cy="5486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194279" y="7680325"/>
            <a:ext cx="19683588" cy="217249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7680325"/>
            <a:ext cx="19683589" cy="217249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4973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4" cy="54864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1"/>
            <a:ext cx="19392900" cy="189658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6" y="7369176"/>
            <a:ext cx="19401367" cy="30702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6" y="10439401"/>
            <a:ext cx="19401367" cy="189658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0596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4" cy="54864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245704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981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11754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6" cy="2720975"/>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9"/>
            <a:ext cx="26334156" cy="1975008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6" cy="38623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73959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074988" rtl="0" eaLnBrk="0" fontAlgn="base" hangingPunct="0">
        <a:spcBef>
          <a:spcPct val="0"/>
        </a:spcBef>
        <a:spcAft>
          <a:spcPct val="0"/>
        </a:spcAft>
        <a:defRPr sz="14800">
          <a:solidFill>
            <a:schemeClr val="tx2"/>
          </a:solidFill>
          <a:latin typeface="+mj-lt"/>
          <a:ea typeface="+mj-ea"/>
          <a:cs typeface="+mj-cs"/>
        </a:defRPr>
      </a:lvl1pPr>
      <a:lvl2pPr algn="ctr" defTabSz="3074988" rtl="0" eaLnBrk="0" fontAlgn="base" hangingPunct="0">
        <a:spcBef>
          <a:spcPct val="0"/>
        </a:spcBef>
        <a:spcAft>
          <a:spcPct val="0"/>
        </a:spcAft>
        <a:defRPr sz="14800">
          <a:solidFill>
            <a:schemeClr val="tx2"/>
          </a:solidFill>
          <a:latin typeface="Times New Roman" pitchFamily="18" charset="0"/>
        </a:defRPr>
      </a:lvl2pPr>
      <a:lvl3pPr algn="ctr" defTabSz="3074988" rtl="0" eaLnBrk="0" fontAlgn="base" hangingPunct="0">
        <a:spcBef>
          <a:spcPct val="0"/>
        </a:spcBef>
        <a:spcAft>
          <a:spcPct val="0"/>
        </a:spcAft>
        <a:defRPr sz="14800">
          <a:solidFill>
            <a:schemeClr val="tx2"/>
          </a:solidFill>
          <a:latin typeface="Times New Roman" pitchFamily="18" charset="0"/>
        </a:defRPr>
      </a:lvl3pPr>
      <a:lvl4pPr algn="ctr" defTabSz="3074988" rtl="0" eaLnBrk="0" fontAlgn="base" hangingPunct="0">
        <a:spcBef>
          <a:spcPct val="0"/>
        </a:spcBef>
        <a:spcAft>
          <a:spcPct val="0"/>
        </a:spcAft>
        <a:defRPr sz="14800">
          <a:solidFill>
            <a:schemeClr val="tx2"/>
          </a:solidFill>
          <a:latin typeface="Times New Roman" pitchFamily="18" charset="0"/>
        </a:defRPr>
      </a:lvl4pPr>
      <a:lvl5pPr algn="ctr" defTabSz="3074988" rtl="0" eaLnBrk="0" fontAlgn="base" hangingPunct="0">
        <a:spcBef>
          <a:spcPct val="0"/>
        </a:spcBef>
        <a:spcAft>
          <a:spcPct val="0"/>
        </a:spcAft>
        <a:defRPr sz="14800">
          <a:solidFill>
            <a:schemeClr val="tx2"/>
          </a:solidFill>
          <a:latin typeface="Times New Roman" pitchFamily="18" charset="0"/>
        </a:defRPr>
      </a:lvl5pPr>
      <a:lvl6pPr marL="457200" algn="ctr" defTabSz="3074988" rtl="0" eaLnBrk="0" fontAlgn="base" hangingPunct="0">
        <a:spcBef>
          <a:spcPct val="0"/>
        </a:spcBef>
        <a:spcAft>
          <a:spcPct val="0"/>
        </a:spcAft>
        <a:defRPr sz="14800">
          <a:solidFill>
            <a:schemeClr val="tx2"/>
          </a:solidFill>
          <a:latin typeface="Times New Roman" pitchFamily="18" charset="0"/>
        </a:defRPr>
      </a:lvl6pPr>
      <a:lvl7pPr marL="914400" algn="ctr" defTabSz="3074988" rtl="0" eaLnBrk="0" fontAlgn="base" hangingPunct="0">
        <a:spcBef>
          <a:spcPct val="0"/>
        </a:spcBef>
        <a:spcAft>
          <a:spcPct val="0"/>
        </a:spcAft>
        <a:defRPr sz="14800">
          <a:solidFill>
            <a:schemeClr val="tx2"/>
          </a:solidFill>
          <a:latin typeface="Times New Roman" pitchFamily="18" charset="0"/>
        </a:defRPr>
      </a:lvl7pPr>
      <a:lvl8pPr marL="1371600" algn="ctr" defTabSz="3074988" rtl="0" eaLnBrk="0" fontAlgn="base" hangingPunct="0">
        <a:spcBef>
          <a:spcPct val="0"/>
        </a:spcBef>
        <a:spcAft>
          <a:spcPct val="0"/>
        </a:spcAft>
        <a:defRPr sz="14800">
          <a:solidFill>
            <a:schemeClr val="tx2"/>
          </a:solidFill>
          <a:latin typeface="Times New Roman" pitchFamily="18" charset="0"/>
        </a:defRPr>
      </a:lvl8pPr>
      <a:lvl9pPr marL="1828800" algn="ctr" defTabSz="3074988" rtl="0" eaLnBrk="0" fontAlgn="base" hangingPunct="0">
        <a:spcBef>
          <a:spcPct val="0"/>
        </a:spcBef>
        <a:spcAft>
          <a:spcPct val="0"/>
        </a:spcAft>
        <a:defRPr sz="14800">
          <a:solidFill>
            <a:schemeClr val="tx2"/>
          </a:solidFill>
          <a:latin typeface="Times New Roman" pitchFamily="18" charset="0"/>
        </a:defRPr>
      </a:lvl9pPr>
    </p:titleStyle>
    <p:bodyStyle>
      <a:lvl1pPr marL="1150938" indent="-1150938" algn="l" defTabSz="3074988" rtl="0" eaLnBrk="0" fontAlgn="base" hangingPunct="0">
        <a:spcBef>
          <a:spcPct val="20000"/>
        </a:spcBef>
        <a:spcAft>
          <a:spcPct val="0"/>
        </a:spcAft>
        <a:buChar char="•"/>
        <a:defRPr sz="10700">
          <a:solidFill>
            <a:schemeClr val="tx1"/>
          </a:solidFill>
          <a:latin typeface="+mn-lt"/>
          <a:ea typeface="+mn-ea"/>
          <a:cs typeface="+mn-cs"/>
        </a:defRPr>
      </a:lvl1pPr>
      <a:lvl2pPr marL="2497138" indent="-960438" algn="l" defTabSz="3074988" rtl="0" eaLnBrk="0" fontAlgn="base" hangingPunct="0">
        <a:spcBef>
          <a:spcPct val="20000"/>
        </a:spcBef>
        <a:spcAft>
          <a:spcPct val="0"/>
        </a:spcAft>
        <a:buChar char="–"/>
        <a:defRPr sz="9500">
          <a:solidFill>
            <a:schemeClr val="tx1"/>
          </a:solidFill>
          <a:latin typeface="+mn-lt"/>
        </a:defRPr>
      </a:lvl2pPr>
      <a:lvl3pPr marL="3843338" indent="-768350" algn="l" defTabSz="3074988" rtl="0" eaLnBrk="0" fontAlgn="base" hangingPunct="0">
        <a:spcBef>
          <a:spcPct val="20000"/>
        </a:spcBef>
        <a:spcAft>
          <a:spcPct val="0"/>
        </a:spcAft>
        <a:buChar char="•"/>
        <a:defRPr sz="8100">
          <a:solidFill>
            <a:schemeClr val="tx1"/>
          </a:solidFill>
          <a:latin typeface="+mn-lt"/>
        </a:defRPr>
      </a:lvl3pPr>
      <a:lvl4pPr marL="5384800" indent="-773113" algn="l" defTabSz="3074988" rtl="0" eaLnBrk="0" fontAlgn="base" hangingPunct="0">
        <a:spcBef>
          <a:spcPct val="20000"/>
        </a:spcBef>
        <a:spcAft>
          <a:spcPct val="0"/>
        </a:spcAft>
        <a:buChar char="–"/>
        <a:defRPr sz="6500">
          <a:solidFill>
            <a:schemeClr val="tx1"/>
          </a:solidFill>
          <a:latin typeface="+mn-lt"/>
        </a:defRPr>
      </a:lvl4pPr>
      <a:lvl5pPr marL="6921500" indent="-768350" algn="l" defTabSz="3074988" rtl="0" eaLnBrk="0" fontAlgn="base" hangingPunct="0">
        <a:spcBef>
          <a:spcPct val="20000"/>
        </a:spcBef>
        <a:spcAft>
          <a:spcPct val="0"/>
        </a:spcAft>
        <a:buChar char="»"/>
        <a:defRPr sz="6500">
          <a:solidFill>
            <a:schemeClr val="tx1"/>
          </a:solidFill>
          <a:latin typeface="+mn-lt"/>
        </a:defRPr>
      </a:lvl5pPr>
      <a:lvl6pPr marL="7378700" indent="-768350" algn="l" defTabSz="3074988" rtl="0" eaLnBrk="0" fontAlgn="base" hangingPunct="0">
        <a:spcBef>
          <a:spcPct val="20000"/>
        </a:spcBef>
        <a:spcAft>
          <a:spcPct val="0"/>
        </a:spcAft>
        <a:buChar char="»"/>
        <a:defRPr sz="6500">
          <a:solidFill>
            <a:schemeClr val="tx1"/>
          </a:solidFill>
          <a:latin typeface="+mn-lt"/>
        </a:defRPr>
      </a:lvl6pPr>
      <a:lvl7pPr marL="7835900" indent="-768350" algn="l" defTabSz="3074988" rtl="0" eaLnBrk="0" fontAlgn="base" hangingPunct="0">
        <a:spcBef>
          <a:spcPct val="20000"/>
        </a:spcBef>
        <a:spcAft>
          <a:spcPct val="0"/>
        </a:spcAft>
        <a:buChar char="»"/>
        <a:defRPr sz="6500">
          <a:solidFill>
            <a:schemeClr val="tx1"/>
          </a:solidFill>
          <a:latin typeface="+mn-lt"/>
        </a:defRPr>
      </a:lvl7pPr>
      <a:lvl8pPr marL="8293100" indent="-768350" algn="l" defTabSz="3074988" rtl="0" eaLnBrk="0" fontAlgn="base" hangingPunct="0">
        <a:spcBef>
          <a:spcPct val="20000"/>
        </a:spcBef>
        <a:spcAft>
          <a:spcPct val="0"/>
        </a:spcAft>
        <a:buChar char="»"/>
        <a:defRPr sz="6500">
          <a:solidFill>
            <a:schemeClr val="tx1"/>
          </a:solidFill>
          <a:latin typeface="+mn-lt"/>
        </a:defRPr>
      </a:lvl8pPr>
      <a:lvl9pPr marL="8750300" indent="-768350" algn="l" defTabSz="3074988" rtl="0" eaLnBrk="0" fontAlgn="base" hangingPunct="0">
        <a:spcBef>
          <a:spcPct val="20000"/>
        </a:spcBef>
        <a:spcAft>
          <a:spcPct val="0"/>
        </a:spcAft>
        <a:buChar char="»"/>
        <a:defRPr sz="6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g"/><Relationship Id="rId13" Type="http://schemas.openxmlformats.org/officeDocument/2006/relationships/image" Target="../media/image9.png"/><Relationship Id="rId3" Type="http://schemas.openxmlformats.org/officeDocument/2006/relationships/hyperlink" Target="https://mail.google.com/mail/u/0/?ui=2&amp;ik=88788481ae&amp;view=att&amp;th=15df71f1fe31c8db&amp;attid=0.1&amp;disp=safe&amp;realattid=f_j6icqd8i0&amp;zw" TargetMode="External"/><Relationship Id="rId7" Type="http://schemas.openxmlformats.org/officeDocument/2006/relationships/image" Target="../media/image3.jpg"/><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png"/><Relationship Id="rId11" Type="http://schemas.openxmlformats.org/officeDocument/2006/relationships/image" Target="../media/image7.png"/><Relationship Id="rId5" Type="http://schemas.openxmlformats.org/officeDocument/2006/relationships/image" Target="../media/image1.png"/><Relationship Id="rId10" Type="http://schemas.openxmlformats.org/officeDocument/2006/relationships/image" Target="../media/image6.png"/><Relationship Id="rId4" Type="http://schemas.openxmlformats.org/officeDocument/2006/relationships/hyperlink" Target="https://mail.google.com/mail/u/0/?ui=2&amp;ik=88788481ae&amp;view=att&amp;th=15df71f1fe31c8db&amp;attid=0.2&amp;disp=safe&amp;realattid=f_j6icqd8t1&amp;zw" TargetMode="External"/><Relationship Id="rId9" Type="http://schemas.openxmlformats.org/officeDocument/2006/relationships/image" Target="../media/image5.png"/><Relationship Id="rId14" Type="http://schemas.openxmlformats.org/officeDocument/2006/relationships/image" Target="../media/image10.gif"/></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solidFill>
          <a:schemeClr val="tx2">
            <a:lumMod val="20000"/>
            <a:lumOff val="80000"/>
          </a:schemeClr>
        </a:solidFill>
        <a:effectLst/>
      </p:bgPr>
    </p:bg>
    <p:spTree>
      <p:nvGrpSpPr>
        <p:cNvPr id="1" name=""/>
        <p:cNvGrpSpPr/>
        <p:nvPr/>
      </p:nvGrpSpPr>
      <p:grpSpPr>
        <a:xfrm>
          <a:off x="0" y="0"/>
          <a:ext cx="0" cy="0"/>
          <a:chOff x="0" y="0"/>
          <a:chExt cx="0" cy="0"/>
        </a:xfrm>
      </p:grpSpPr>
      <p:sp>
        <p:nvSpPr>
          <p:cNvPr id="82" name="Text Box 263">
            <a:extLst>
              <a:ext uri="{FF2B5EF4-FFF2-40B4-BE49-F238E27FC236}">
                <a16:creationId xmlns:a16="http://schemas.microsoft.com/office/drawing/2014/main" id="{90F87DD5-6D3C-41E1-B458-BCC75CE85A1E}"/>
              </a:ext>
            </a:extLst>
          </p:cNvPr>
          <p:cNvSpPr txBox="1">
            <a:spLocks noChangeArrowheads="1"/>
          </p:cNvSpPr>
          <p:nvPr/>
        </p:nvSpPr>
        <p:spPr bwMode="auto">
          <a:xfrm>
            <a:off x="16002000" y="25462371"/>
            <a:ext cx="27366383" cy="6718892"/>
          </a:xfrm>
          <a:prstGeom prst="rect">
            <a:avLst/>
          </a:prstGeom>
          <a:solidFill>
            <a:schemeClr val="accent3">
              <a:lumMod val="60000"/>
              <a:lumOff val="40000"/>
            </a:schemeClr>
          </a:solidFill>
          <a:ln w="57150" cmpd="thinThick">
            <a:noFill/>
            <a:miter lim="800000"/>
            <a:headEnd/>
            <a:tailEnd/>
          </a:ln>
          <a:effectLst/>
          <a:extLst/>
        </p:spPr>
        <p:txBody>
          <a:bodyPr wrap="square" lIns="182880" tIns="91440" rIns="182880" bIns="182880">
            <a:noAutofit/>
          </a:bodyPr>
          <a:lstStyle>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800" dirty="0">
                <a:hlinkClick r:id="rId3"/>
              </a:rPr>
              <a:t>Preview attachment Screen Shot 2017-08-18 at 3.44.53 PM.png</a:t>
            </a:r>
          </a:p>
          <a:p>
            <a:r>
              <a:rPr lang="en-US" sz="2800" dirty="0">
                <a:hlinkClick r:id="rId3"/>
              </a:rPr>
              <a:t>Screen Shot 2017-08-18 at 3.44.53 PM.png</a:t>
            </a:r>
          </a:p>
          <a:p>
            <a:r>
              <a:rPr lang="en-US" sz="2800" dirty="0">
                <a:hlinkClick r:id="rId3"/>
              </a:rPr>
              <a:t>6.9 KB</a:t>
            </a:r>
          </a:p>
          <a:p>
            <a:r>
              <a:rPr lang="en-US" sz="2800" dirty="0">
                <a:hlinkClick r:id="rId4"/>
              </a:rPr>
              <a:t>Preview attachment Screen Shot 2017-08-18 at 3.46.01 PM.png</a:t>
            </a:r>
          </a:p>
          <a:p>
            <a:r>
              <a:rPr lang="en-US" sz="2800" dirty="0">
                <a:hlinkClick r:id="rId4"/>
              </a:rPr>
              <a:t>Screen Shot 2017-08-18 at 3.46.01 PM.png</a:t>
            </a:r>
          </a:p>
          <a:p>
            <a:r>
              <a:rPr lang="en-US" sz="2800" dirty="0">
                <a:hlinkClick r:id="rId4"/>
              </a:rPr>
              <a:t>11 KB</a:t>
            </a:r>
          </a:p>
          <a:p>
            <a:pPr>
              <a:lnSpc>
                <a:spcPct val="125000"/>
              </a:lnSpc>
            </a:pPr>
            <a:endParaRPr lang="en-AU" sz="2800" dirty="0">
              <a:effectLst/>
            </a:endParaRPr>
          </a:p>
        </p:txBody>
      </p:sp>
      <p:sp>
        <p:nvSpPr>
          <p:cNvPr id="63" name="Isosceles Triangle 62">
            <a:extLst>
              <a:ext uri="{FF2B5EF4-FFF2-40B4-BE49-F238E27FC236}">
                <a16:creationId xmlns:a16="http://schemas.microsoft.com/office/drawing/2014/main" id="{3F9C176A-6E97-4DAC-88C4-191DB65B1BBD}"/>
              </a:ext>
            </a:extLst>
          </p:cNvPr>
          <p:cNvSpPr/>
          <p:nvPr/>
        </p:nvSpPr>
        <p:spPr bwMode="auto">
          <a:xfrm>
            <a:off x="9079543" y="4913734"/>
            <a:ext cx="6922456" cy="14629622"/>
          </a:xfrm>
          <a:prstGeom prst="triangle">
            <a:avLst>
              <a:gd name="adj" fmla="val 100000"/>
            </a:avLst>
          </a:prstGeom>
          <a:solidFill>
            <a:schemeClr val="accent3">
              <a:lumMod val="20000"/>
              <a:lumOff val="8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outerShdw blurRad="38100" dist="38100" dir="2700000" algn="tl">
                  <a:srgbClr val="000000">
                    <a:alpha val="43137"/>
                  </a:srgbClr>
                </a:outerShdw>
              </a:effectLst>
              <a:latin typeface="Times New Roman" pitchFamily="18" charset="0"/>
            </a:endParaRPr>
          </a:p>
        </p:txBody>
      </p:sp>
      <p:sp>
        <p:nvSpPr>
          <p:cNvPr id="65" name="Isosceles Triangle 64">
            <a:extLst>
              <a:ext uri="{FF2B5EF4-FFF2-40B4-BE49-F238E27FC236}">
                <a16:creationId xmlns:a16="http://schemas.microsoft.com/office/drawing/2014/main" id="{2F961EF3-413C-4E75-B740-62DC15A766C8}"/>
              </a:ext>
            </a:extLst>
          </p:cNvPr>
          <p:cNvSpPr/>
          <p:nvPr/>
        </p:nvSpPr>
        <p:spPr bwMode="auto">
          <a:xfrm rot="10800000">
            <a:off x="9079542" y="19542047"/>
            <a:ext cx="6922458" cy="12639215"/>
          </a:xfrm>
          <a:prstGeom prst="triangle">
            <a:avLst>
              <a:gd name="adj" fmla="val 0"/>
            </a:avLst>
          </a:prstGeom>
          <a:solidFill>
            <a:schemeClr val="accent3">
              <a:lumMod val="60000"/>
              <a:lumOff val="4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outerShdw blurRad="38100" dist="38100" dir="2700000" algn="tl">
                  <a:srgbClr val="000000">
                    <a:alpha val="43137"/>
                  </a:srgbClr>
                </a:outerShdw>
              </a:effectLst>
              <a:latin typeface="Times New Roman" pitchFamily="18" charset="0"/>
            </a:endParaRPr>
          </a:p>
        </p:txBody>
      </p:sp>
      <p:sp>
        <p:nvSpPr>
          <p:cNvPr id="79" name="Text Box 263">
            <a:extLst>
              <a:ext uri="{FF2B5EF4-FFF2-40B4-BE49-F238E27FC236}">
                <a16:creationId xmlns:a16="http://schemas.microsoft.com/office/drawing/2014/main" id="{DEEF7061-7B22-4636-B9EF-91C755EEA5D3}"/>
              </a:ext>
            </a:extLst>
          </p:cNvPr>
          <p:cNvSpPr txBox="1">
            <a:spLocks noChangeArrowheads="1"/>
          </p:cNvSpPr>
          <p:nvPr/>
        </p:nvSpPr>
        <p:spPr bwMode="auto">
          <a:xfrm>
            <a:off x="15968495" y="5589304"/>
            <a:ext cx="27028568" cy="6986412"/>
          </a:xfrm>
          <a:prstGeom prst="rect">
            <a:avLst/>
          </a:prstGeom>
          <a:solidFill>
            <a:schemeClr val="accent3">
              <a:lumMod val="20000"/>
              <a:lumOff val="80000"/>
            </a:schemeClr>
          </a:solidFill>
          <a:ln w="57150" cmpd="thinThick">
            <a:noFill/>
            <a:miter lim="800000"/>
            <a:headEnd/>
            <a:tailEnd/>
          </a:ln>
          <a:effectLst/>
          <a:extLst/>
        </p:spPr>
        <p:txBody>
          <a:bodyPr wrap="square" lIns="182880" tIns="91440" rIns="182880" bIns="182880">
            <a:noAutofit/>
          </a:bodyPr>
          <a:lstStyle>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25000"/>
              </a:lnSpc>
            </a:pPr>
            <a:endParaRPr lang="en-AU" sz="2800" dirty="0">
              <a:effectLst/>
            </a:endParaRPr>
          </a:p>
        </p:txBody>
      </p:sp>
      <p:sp>
        <p:nvSpPr>
          <p:cNvPr id="78" name="Text Box 263">
            <a:extLst>
              <a:ext uri="{FF2B5EF4-FFF2-40B4-BE49-F238E27FC236}">
                <a16:creationId xmlns:a16="http://schemas.microsoft.com/office/drawing/2014/main" id="{F8CB70EF-F166-4A7D-B609-3B331F37F8E1}"/>
              </a:ext>
            </a:extLst>
          </p:cNvPr>
          <p:cNvSpPr txBox="1">
            <a:spLocks noChangeArrowheads="1"/>
          </p:cNvSpPr>
          <p:nvPr/>
        </p:nvSpPr>
        <p:spPr bwMode="auto">
          <a:xfrm>
            <a:off x="15911992" y="13359240"/>
            <a:ext cx="27148037" cy="11334262"/>
          </a:xfrm>
          <a:prstGeom prst="rect">
            <a:avLst/>
          </a:prstGeom>
          <a:solidFill>
            <a:schemeClr val="accent3">
              <a:lumMod val="40000"/>
              <a:lumOff val="60000"/>
            </a:schemeClr>
          </a:solidFill>
          <a:ln w="57150" cmpd="thinThick">
            <a:noFill/>
            <a:miter lim="800000"/>
            <a:headEnd/>
            <a:tailEnd/>
          </a:ln>
          <a:effectLst/>
          <a:extLst/>
        </p:spPr>
        <p:txBody>
          <a:bodyPr wrap="square" lIns="182880" tIns="91440" rIns="182880" bIns="182880">
            <a:noAutofit/>
          </a:bodyPr>
          <a:lstStyle>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25000"/>
              </a:lnSpc>
            </a:pPr>
            <a:endParaRPr lang="en-AU" sz="2800" dirty="0">
              <a:effectLst/>
            </a:endParaRPr>
          </a:p>
        </p:txBody>
      </p:sp>
      <p:grpSp>
        <p:nvGrpSpPr>
          <p:cNvPr id="2" name="Group 1"/>
          <p:cNvGrpSpPr/>
          <p:nvPr/>
        </p:nvGrpSpPr>
        <p:grpSpPr>
          <a:xfrm>
            <a:off x="1153149" y="143214"/>
            <a:ext cx="41794578" cy="4610100"/>
            <a:chOff x="1054474" y="495300"/>
            <a:chExt cx="41794578" cy="4610100"/>
          </a:xfrm>
          <a:solidFill>
            <a:schemeClr val="accent2">
              <a:lumMod val="50000"/>
            </a:schemeClr>
          </a:solidFill>
        </p:grpSpPr>
        <p:sp>
          <p:nvSpPr>
            <p:cNvPr id="28" name="Text Box 241"/>
            <p:cNvSpPr txBox="1">
              <a:spLocks noChangeArrowheads="1"/>
            </p:cNvSpPr>
            <p:nvPr/>
          </p:nvSpPr>
          <p:spPr bwMode="auto">
            <a:xfrm>
              <a:off x="1054474" y="495301"/>
              <a:ext cx="41782252" cy="4610099"/>
            </a:xfrm>
            <a:prstGeom prst="rect">
              <a:avLst/>
            </a:prstGeom>
            <a:grpFill/>
            <a:ln w="25400">
              <a:noFill/>
              <a:miter lim="800000"/>
              <a:headEnd/>
              <a:tailEnd/>
            </a:ln>
            <a:effectLst/>
          </p:spPr>
          <p:txBody>
            <a:bodyPr lIns="61170" tIns="30584" rIns="61170" bIns="30584" anchor="ctr"/>
            <a:lstStyle>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200" b="1" i="1" u="sng">
                <a:solidFill>
                  <a:schemeClr val="bg1"/>
                </a:solidFill>
                <a:effectLst/>
                <a:latin typeface="Arial" charset="0"/>
                <a:ea typeface="SimSun" pitchFamily="2" charset="-122"/>
              </a:endParaRPr>
            </a:p>
          </p:txBody>
        </p:sp>
        <p:sp>
          <p:nvSpPr>
            <p:cNvPr id="35" name="Text Box 241"/>
            <p:cNvSpPr txBox="1">
              <a:spLocks noChangeArrowheads="1"/>
            </p:cNvSpPr>
            <p:nvPr/>
          </p:nvSpPr>
          <p:spPr bwMode="auto">
            <a:xfrm>
              <a:off x="1066800" y="495300"/>
              <a:ext cx="41782252" cy="4610099"/>
            </a:xfrm>
            <a:prstGeom prst="rect">
              <a:avLst/>
            </a:prstGeom>
            <a:grpFill/>
            <a:ln w="25400">
              <a:noFill/>
              <a:miter lim="800000"/>
              <a:headEnd/>
              <a:tailEnd/>
            </a:ln>
            <a:effectLst/>
          </p:spPr>
          <p:txBody>
            <a:bodyPr lIns="61170" tIns="30584" rIns="61170" bIns="30584" anchor="ctr"/>
            <a:lstStyle>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200" b="1" i="1" u="sng">
                <a:solidFill>
                  <a:schemeClr val="bg1"/>
                </a:solidFill>
                <a:effectLst/>
                <a:latin typeface="Arial" charset="0"/>
                <a:ea typeface="SimSun" pitchFamily="2" charset="-122"/>
              </a:endParaRPr>
            </a:p>
          </p:txBody>
        </p:sp>
      </p:grpSp>
      <p:sp>
        <p:nvSpPr>
          <p:cNvPr id="36" name="Text Box 262"/>
          <p:cNvSpPr txBox="1">
            <a:spLocks noChangeArrowheads="1"/>
          </p:cNvSpPr>
          <p:nvPr/>
        </p:nvSpPr>
        <p:spPr bwMode="auto">
          <a:xfrm>
            <a:off x="6716183" y="363973"/>
            <a:ext cx="30175200" cy="3718814"/>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FFBF0B"/>
                  </a:outerShdw>
                </a:effectLst>
              </a14:hiddenEffects>
            </a:ext>
          </a:extLst>
        </p:spPr>
        <p:txBody>
          <a:bodyPr lIns="61170" tIns="30584" rIns="61170" bIns="30584" anchor="ctr"/>
          <a:lstStyle>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r>
              <a:rPr lang="en-US" altLang="zh-CN" sz="7200" b="1" dirty="0">
                <a:solidFill>
                  <a:schemeClr val="bg1"/>
                </a:solidFill>
                <a:effectLst/>
                <a:latin typeface="Lucida Sans" pitchFamily="34" charset="0"/>
                <a:ea typeface="SimSun" pitchFamily="2" charset="-122"/>
                <a:cs typeface="Lucida Sans" pitchFamily="34" charset="0"/>
              </a:rPr>
              <a:t>Sonic Signatures: Do Shakespeare’s Characters Have Distinct Speech Qualities? </a:t>
            </a:r>
          </a:p>
          <a:p>
            <a:pPr algn="ctr">
              <a:spcBef>
                <a:spcPct val="20000"/>
              </a:spcBef>
            </a:pPr>
            <a:r>
              <a:rPr lang="en-US" altLang="zh-CN" sz="5600" b="1" dirty="0">
                <a:solidFill>
                  <a:schemeClr val="bg1"/>
                </a:solidFill>
                <a:effectLst/>
                <a:latin typeface="Lucida Sans" pitchFamily="34" charset="0"/>
                <a:ea typeface="SimSun" pitchFamily="2" charset="-122"/>
                <a:cs typeface="Lucida Sans" pitchFamily="34" charset="0"/>
              </a:rPr>
              <a:t>Estelle Bayer, Liz Nichols, Eric Alexander</a:t>
            </a:r>
          </a:p>
          <a:p>
            <a:pPr algn="ctr"/>
            <a:r>
              <a:rPr lang="en-US" altLang="zh-CN" sz="4200" b="1" dirty="0">
                <a:solidFill>
                  <a:schemeClr val="bg1"/>
                </a:solidFill>
                <a:effectLst/>
                <a:latin typeface="Lucida Sans" pitchFamily="34" charset="0"/>
                <a:ea typeface="SimSun" pitchFamily="2" charset="-122"/>
                <a:cs typeface="Lucida Sans" pitchFamily="34" charset="0"/>
              </a:rPr>
              <a:t>Computer Science, Carleton College</a:t>
            </a:r>
          </a:p>
        </p:txBody>
      </p:sp>
      <p:sp>
        <p:nvSpPr>
          <p:cNvPr id="44" name="Text Box 248"/>
          <p:cNvSpPr txBox="1">
            <a:spLocks noChangeArrowheads="1"/>
          </p:cNvSpPr>
          <p:nvPr/>
        </p:nvSpPr>
        <p:spPr bwMode="auto">
          <a:xfrm>
            <a:off x="1154517" y="15299575"/>
            <a:ext cx="7925022" cy="769441"/>
          </a:xfrm>
          <a:prstGeom prst="rect">
            <a:avLst/>
          </a:prstGeom>
          <a:solidFill>
            <a:schemeClr val="accent2">
              <a:lumMod val="50000"/>
            </a:schemeClr>
          </a:solidFill>
          <a:ln w="19050">
            <a:noFill/>
            <a:miter lim="800000"/>
            <a:headEnd/>
            <a:tailEnd/>
          </a:ln>
          <a:effec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effectLst/>
                <a:latin typeface="Lucida Sans" pitchFamily="34" charset="0"/>
                <a:ea typeface="SimSun" pitchFamily="2" charset="-122"/>
                <a:cs typeface="Lucida Sans" pitchFamily="34" charset="0"/>
              </a:rPr>
              <a:t>Depicting Features</a:t>
            </a:r>
            <a:endParaRPr lang="en-US" altLang="zh-CN" sz="3200" b="1" dirty="0">
              <a:solidFill>
                <a:schemeClr val="bg1"/>
              </a:solidFill>
              <a:effectLst/>
              <a:latin typeface="Lucida Sans" pitchFamily="34" charset="0"/>
              <a:ea typeface="SimSun" pitchFamily="2" charset="-122"/>
              <a:cs typeface="Lucida Sans" pitchFamily="34" charset="0"/>
            </a:endParaRPr>
          </a:p>
        </p:txBody>
      </p:sp>
      <p:sp>
        <p:nvSpPr>
          <p:cNvPr id="57" name="Text Box 263"/>
          <p:cNvSpPr txBox="1">
            <a:spLocks noChangeArrowheads="1"/>
          </p:cNvSpPr>
          <p:nvPr/>
        </p:nvSpPr>
        <p:spPr bwMode="auto">
          <a:xfrm>
            <a:off x="15965263" y="5741495"/>
            <a:ext cx="12311440" cy="6740307"/>
          </a:xfrm>
          <a:prstGeom prst="rect">
            <a:avLst/>
          </a:prstGeom>
          <a:solidFill>
            <a:schemeClr val="accent3">
              <a:lumMod val="20000"/>
              <a:lumOff val="80000"/>
            </a:schemeClr>
          </a:solidFill>
          <a:ln w="57150" cmpd="thinThick">
            <a:noFill/>
            <a:miter lim="800000"/>
            <a:headEnd/>
            <a:tailEnd/>
          </a:ln>
          <a:effectLst/>
          <a:extLst/>
        </p:spPr>
        <p:txBody>
          <a:bodyPr wrap="square" lIns="182880" tIns="91440" rIns="182880" bIns="182880">
            <a:spAutoFit/>
          </a:bodyPr>
          <a:lstStyle>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25000"/>
              </a:lnSpc>
            </a:pPr>
            <a:r>
              <a:rPr lang="en-US" altLang="zh-CN" sz="2800" dirty="0">
                <a:effectLst/>
                <a:ea typeface="SimSun" pitchFamily="2" charset="-122"/>
              </a:rPr>
              <a:t>Having extracted phoneme and feature data, we wanted to see if simple classifiers could use these data to </a:t>
            </a:r>
            <a:r>
              <a:rPr lang="en-US" altLang="zh-CN" sz="2800" b="1" dirty="0">
                <a:effectLst/>
                <a:ea typeface="SimSun" pitchFamily="2" charset="-122"/>
              </a:rPr>
              <a:t>differentiate between different types of characters.</a:t>
            </a:r>
          </a:p>
          <a:p>
            <a:pPr>
              <a:lnSpc>
                <a:spcPct val="125000"/>
              </a:lnSpc>
            </a:pPr>
            <a:endParaRPr lang="en-US" altLang="zh-CN" sz="2800" dirty="0">
              <a:effectLst/>
              <a:ea typeface="SimSun" pitchFamily="2" charset="-122"/>
            </a:endParaRPr>
          </a:p>
          <a:p>
            <a:pPr>
              <a:lnSpc>
                <a:spcPct val="125000"/>
              </a:lnSpc>
            </a:pPr>
            <a:r>
              <a:rPr lang="en-US" altLang="zh-CN" sz="2800" dirty="0">
                <a:effectLst/>
                <a:ea typeface="SimSun" pitchFamily="2" charset="-122"/>
              </a:rPr>
              <a:t>We performed </a:t>
            </a:r>
            <a:r>
              <a:rPr lang="en-US" altLang="zh-CN" sz="2800" b="1" dirty="0">
                <a:effectLst/>
                <a:ea typeface="SimSun" pitchFamily="2" charset="-122"/>
              </a:rPr>
              <a:t>iterative </a:t>
            </a:r>
            <a:r>
              <a:rPr lang="en-US" altLang="zh-CN" sz="2800" dirty="0">
                <a:effectLst/>
                <a:ea typeface="SimSun" pitchFamily="2" charset="-122"/>
              </a:rPr>
              <a:t>Bayes classification by first filtering out any character classified as “other” before re-classifying the remaining characters as antagonists, protagonists, or fools.</a:t>
            </a:r>
          </a:p>
          <a:p>
            <a:pPr>
              <a:lnSpc>
                <a:spcPct val="125000"/>
              </a:lnSpc>
            </a:pPr>
            <a:endParaRPr lang="en-US" altLang="zh-CN" sz="2800" b="1" dirty="0">
              <a:effectLst/>
              <a:ea typeface="SimSun" pitchFamily="2" charset="-122"/>
            </a:endParaRPr>
          </a:p>
          <a:p>
            <a:pPr>
              <a:lnSpc>
                <a:spcPct val="125000"/>
              </a:lnSpc>
            </a:pPr>
            <a:r>
              <a:rPr lang="en-US" altLang="zh-CN" sz="2800" dirty="0">
                <a:effectLst/>
                <a:ea typeface="SimSun" pitchFamily="2" charset="-122"/>
              </a:rPr>
              <a:t> We achieved highest success when training data was weighted by number of speaking lines, and role determination was done iteratively. The classification results for gender are comparable to previous results based on text analysis, and </a:t>
            </a:r>
          </a:p>
          <a:p>
            <a:pPr>
              <a:lnSpc>
                <a:spcPct val="125000"/>
              </a:lnSpc>
            </a:pPr>
            <a:r>
              <a:rPr lang="en-US" altLang="zh-CN" sz="2800" dirty="0">
                <a:effectLst/>
                <a:ea typeface="SimSun" pitchFamily="2" charset="-122"/>
              </a:rPr>
              <a:t>the role classification was particularly successful at filtering out “other”</a:t>
            </a:r>
          </a:p>
          <a:p>
            <a:pPr>
              <a:lnSpc>
                <a:spcPct val="125000"/>
              </a:lnSpc>
            </a:pPr>
            <a:r>
              <a:rPr lang="en-US" altLang="zh-CN" sz="2800" dirty="0">
                <a:effectLst/>
                <a:ea typeface="SimSun" pitchFamily="2" charset="-122"/>
              </a:rPr>
              <a:t>characters and identifying protagonists.</a:t>
            </a:r>
          </a:p>
        </p:txBody>
      </p:sp>
      <p:sp>
        <p:nvSpPr>
          <p:cNvPr id="61" name="Text Box 248"/>
          <p:cNvSpPr txBox="1">
            <a:spLocks noChangeArrowheads="1"/>
          </p:cNvSpPr>
          <p:nvPr/>
        </p:nvSpPr>
        <p:spPr bwMode="auto">
          <a:xfrm>
            <a:off x="15969342" y="4913733"/>
            <a:ext cx="26978385" cy="769441"/>
          </a:xfrm>
          <a:prstGeom prst="rect">
            <a:avLst/>
          </a:prstGeom>
          <a:gradFill>
            <a:gsLst>
              <a:gs pos="56000">
                <a:schemeClr val="accent2">
                  <a:lumMod val="50000"/>
                </a:schemeClr>
              </a:gs>
              <a:gs pos="100000">
                <a:schemeClr val="bg1">
                  <a:alpha val="0"/>
                </a:schemeClr>
              </a:gs>
            </a:gsLst>
            <a:lin ang="0" scaled="1"/>
          </a:gradFill>
          <a:ln w="19050">
            <a:noFill/>
            <a:miter lim="800000"/>
            <a:headEnd/>
            <a:tailEnd/>
          </a:ln>
          <a:effec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effectLst/>
                <a:latin typeface="Lucida Sans" pitchFamily="34" charset="0"/>
                <a:ea typeface="SimSun" pitchFamily="2" charset="-122"/>
                <a:cs typeface="Lucida Sans" pitchFamily="34" charset="0"/>
              </a:rPr>
              <a:t>Naïve Bayes Classification</a:t>
            </a:r>
            <a:endParaRPr lang="en-US" altLang="zh-CN" sz="3200" b="1" dirty="0">
              <a:solidFill>
                <a:schemeClr val="bg1"/>
              </a:solidFill>
              <a:effectLst/>
              <a:latin typeface="Lucida Sans" pitchFamily="34" charset="0"/>
              <a:ea typeface="SimSun" pitchFamily="2" charset="-122"/>
              <a:cs typeface="Lucida Sans" pitchFamily="34" charset="0"/>
            </a:endParaRPr>
          </a:p>
        </p:txBody>
      </p:sp>
      <p:sp>
        <p:nvSpPr>
          <p:cNvPr id="64" name="Text Box 248"/>
          <p:cNvSpPr txBox="1">
            <a:spLocks noChangeArrowheads="1"/>
          </p:cNvSpPr>
          <p:nvPr/>
        </p:nvSpPr>
        <p:spPr bwMode="auto">
          <a:xfrm>
            <a:off x="15970645" y="12589799"/>
            <a:ext cx="27174519" cy="769441"/>
          </a:xfrm>
          <a:prstGeom prst="rect">
            <a:avLst/>
          </a:prstGeom>
          <a:gradFill>
            <a:gsLst>
              <a:gs pos="56000">
                <a:schemeClr val="accent2">
                  <a:lumMod val="50000"/>
                </a:schemeClr>
              </a:gs>
              <a:gs pos="100000">
                <a:schemeClr val="bg1">
                  <a:alpha val="0"/>
                </a:schemeClr>
              </a:gs>
            </a:gsLst>
            <a:lin ang="0" scaled="1"/>
          </a:gradFill>
          <a:ln w="19050">
            <a:noFill/>
            <a:miter lim="800000"/>
            <a:headEnd/>
            <a:tailEnd/>
          </a:ln>
          <a:effec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effectLst/>
                <a:latin typeface="Lucida Sans" pitchFamily="34" charset="0"/>
                <a:ea typeface="SimSun" pitchFamily="2" charset="-122"/>
                <a:cs typeface="Lucida Sans" pitchFamily="34" charset="0"/>
              </a:rPr>
              <a:t>Z-Score Comparisons</a:t>
            </a:r>
            <a:endParaRPr lang="en-US" altLang="zh-CN" sz="3200" b="1" dirty="0">
              <a:solidFill>
                <a:schemeClr val="bg1"/>
              </a:solidFill>
              <a:effectLst/>
              <a:latin typeface="Lucida Sans" pitchFamily="34" charset="0"/>
              <a:ea typeface="SimSun" pitchFamily="2" charset="-122"/>
              <a:cs typeface="Lucida Sans" pitchFamily="34" charset="0"/>
            </a:endParaRPr>
          </a:p>
        </p:txBody>
      </p:sp>
      <p:sp>
        <p:nvSpPr>
          <p:cNvPr id="67" name="Text Box 248"/>
          <p:cNvSpPr txBox="1">
            <a:spLocks noChangeArrowheads="1"/>
          </p:cNvSpPr>
          <p:nvPr/>
        </p:nvSpPr>
        <p:spPr bwMode="auto">
          <a:xfrm>
            <a:off x="15954802" y="24688666"/>
            <a:ext cx="26669141" cy="774848"/>
          </a:xfrm>
          <a:prstGeom prst="rect">
            <a:avLst/>
          </a:prstGeom>
          <a:gradFill>
            <a:gsLst>
              <a:gs pos="56000">
                <a:schemeClr val="accent2">
                  <a:lumMod val="50000"/>
                </a:schemeClr>
              </a:gs>
              <a:gs pos="100000">
                <a:schemeClr val="bg1">
                  <a:alpha val="0"/>
                </a:schemeClr>
              </a:gs>
            </a:gsLst>
            <a:lin ang="0" scaled="1"/>
          </a:gradFill>
          <a:ln w="19050">
            <a:noFill/>
            <a:miter lim="800000"/>
            <a:headEnd/>
            <a:tailEnd/>
          </a:ln>
          <a:effec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effectLst/>
                <a:latin typeface="Lucida Sans" pitchFamily="34" charset="0"/>
                <a:ea typeface="SimSun" pitchFamily="2" charset="-122"/>
                <a:cs typeface="Lucida Sans" pitchFamily="34" charset="0"/>
              </a:rPr>
              <a:t>“Ophelia’s Oh”</a:t>
            </a:r>
            <a:endParaRPr lang="en-US" altLang="zh-CN" sz="3200" b="1" dirty="0">
              <a:solidFill>
                <a:schemeClr val="bg1"/>
              </a:solidFill>
              <a:effectLst/>
              <a:latin typeface="Lucida Sans" pitchFamily="34" charset="0"/>
              <a:ea typeface="SimSun" pitchFamily="2" charset="-122"/>
              <a:cs typeface="Lucida Sans" pitchFamily="34" charset="0"/>
            </a:endParaRPr>
          </a:p>
        </p:txBody>
      </p:sp>
      <p:sp>
        <p:nvSpPr>
          <p:cNvPr id="80" name="Text Box 263"/>
          <p:cNvSpPr txBox="1">
            <a:spLocks noChangeArrowheads="1"/>
          </p:cNvSpPr>
          <p:nvPr/>
        </p:nvSpPr>
        <p:spPr bwMode="auto">
          <a:xfrm>
            <a:off x="15964196" y="13359240"/>
            <a:ext cx="11859387" cy="10510570"/>
          </a:xfrm>
          <a:prstGeom prst="rect">
            <a:avLst/>
          </a:prstGeom>
          <a:solidFill>
            <a:schemeClr val="accent3">
              <a:lumMod val="40000"/>
              <a:lumOff val="60000"/>
            </a:schemeClr>
          </a:solidFill>
          <a:ln w="57150" cmpd="thinThick">
            <a:noFill/>
            <a:miter lim="800000"/>
            <a:headEnd/>
            <a:tailEnd/>
          </a:ln>
          <a:effectLst/>
          <a:extLst/>
        </p:spPr>
        <p:txBody>
          <a:bodyPr wrap="square" lIns="182880" tIns="91440" rIns="182880" bIns="182880">
            <a:spAutoFit/>
          </a:bodyPr>
          <a:lstStyle>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25000"/>
              </a:lnSpc>
            </a:pPr>
            <a:r>
              <a:rPr lang="en-AU" sz="2800" b="1" dirty="0">
                <a:effectLst/>
              </a:rPr>
              <a:t>Do certain speech attributes occur with higher frequency than average among specific archetypes?</a:t>
            </a:r>
          </a:p>
          <a:p>
            <a:pPr>
              <a:lnSpc>
                <a:spcPct val="125000"/>
              </a:lnSpc>
            </a:pPr>
            <a:endParaRPr lang="en-AU" sz="2800" b="1" dirty="0">
              <a:effectLst/>
            </a:endParaRPr>
          </a:p>
          <a:p>
            <a:pPr>
              <a:lnSpc>
                <a:spcPct val="125000"/>
              </a:lnSpc>
            </a:pPr>
            <a:r>
              <a:rPr lang="en-AU" sz="2800" dirty="0">
                <a:effectLst/>
              </a:rPr>
              <a:t>Once we established standards for specific roles, we wanted a way to visually compare the deviation from norm for any given character to those norms. </a:t>
            </a:r>
          </a:p>
          <a:p>
            <a:pPr>
              <a:lnSpc>
                <a:spcPct val="125000"/>
              </a:lnSpc>
            </a:pPr>
            <a:endParaRPr lang="en-AU" sz="2800" dirty="0">
              <a:effectLst/>
            </a:endParaRPr>
          </a:p>
          <a:p>
            <a:pPr>
              <a:lnSpc>
                <a:spcPct val="125000"/>
              </a:lnSpc>
            </a:pPr>
            <a:r>
              <a:rPr lang="en-AU" sz="2800" dirty="0">
                <a:effectLst/>
              </a:rPr>
              <a:t>The interactive z-score visualization allows users to </a:t>
            </a:r>
            <a:r>
              <a:rPr lang="en-AU" sz="2800" b="1" dirty="0">
                <a:effectLst/>
              </a:rPr>
              <a:t>sort</a:t>
            </a:r>
            <a:r>
              <a:rPr lang="en-AU" sz="2800" dirty="0">
                <a:effectLst/>
              </a:rPr>
              <a:t> </a:t>
            </a:r>
            <a:r>
              <a:rPr lang="en-AU" sz="2800" dirty="0">
                <a:solidFill>
                  <a:srgbClr val="7030A0"/>
                </a:solidFill>
                <a:effectLst/>
              </a:rPr>
              <a:t>features</a:t>
            </a:r>
            <a:r>
              <a:rPr lang="en-AU" sz="2800" dirty="0">
                <a:solidFill>
                  <a:schemeClr val="accent2">
                    <a:lumMod val="40000"/>
                    <a:lumOff val="60000"/>
                  </a:schemeClr>
                </a:solidFill>
                <a:effectLst/>
              </a:rPr>
              <a:t> </a:t>
            </a:r>
            <a:r>
              <a:rPr lang="en-AU" sz="2800" dirty="0">
                <a:effectLst/>
              </a:rPr>
              <a:t>and </a:t>
            </a:r>
            <a:r>
              <a:rPr lang="en-AU" sz="2800" dirty="0">
                <a:solidFill>
                  <a:schemeClr val="accent2">
                    <a:lumMod val="60000"/>
                    <a:lumOff val="40000"/>
                  </a:schemeClr>
                </a:solidFill>
                <a:effectLst/>
              </a:rPr>
              <a:t>phonemes</a:t>
            </a:r>
            <a:r>
              <a:rPr lang="en-AU" sz="2800" dirty="0">
                <a:solidFill>
                  <a:schemeClr val="accent2">
                    <a:lumMod val="40000"/>
                    <a:lumOff val="60000"/>
                  </a:schemeClr>
                </a:solidFill>
                <a:effectLst/>
              </a:rPr>
              <a:t> </a:t>
            </a:r>
            <a:r>
              <a:rPr lang="en-AU" sz="2800" dirty="0">
                <a:effectLst/>
              </a:rPr>
              <a:t>by </a:t>
            </a:r>
            <a:r>
              <a:rPr lang="en-AU" sz="2800" b="1" dirty="0">
                <a:effectLst/>
              </a:rPr>
              <a:t>descending order of significance </a:t>
            </a:r>
            <a:r>
              <a:rPr lang="en-AU" sz="2800" dirty="0">
                <a:effectLst/>
              </a:rPr>
              <a:t>for a role; view </a:t>
            </a:r>
            <a:r>
              <a:rPr lang="en-AU" sz="2800" b="1" dirty="0">
                <a:effectLst/>
              </a:rPr>
              <a:t>only certain roles</a:t>
            </a:r>
            <a:r>
              <a:rPr lang="en-AU" sz="2800" dirty="0">
                <a:effectLst/>
              </a:rPr>
              <a:t>; and view the </a:t>
            </a:r>
            <a:r>
              <a:rPr lang="en-AU" sz="2800" b="1" dirty="0">
                <a:effectLst/>
              </a:rPr>
              <a:t>distance</a:t>
            </a:r>
            <a:r>
              <a:rPr lang="en-AU" sz="2800" b="1" dirty="0">
                <a:solidFill>
                  <a:schemeClr val="accent6">
                    <a:lumMod val="60000"/>
                    <a:lumOff val="40000"/>
                  </a:schemeClr>
                </a:solidFill>
                <a:effectLst/>
              </a:rPr>
              <a:t> </a:t>
            </a:r>
            <a:r>
              <a:rPr lang="en-AU" sz="2800" dirty="0">
                <a:effectLst/>
              </a:rPr>
              <a:t>between a </a:t>
            </a:r>
            <a:r>
              <a:rPr lang="en-AU" sz="2800" b="1" dirty="0">
                <a:effectLst/>
              </a:rPr>
              <a:t>character’s z-scores </a:t>
            </a:r>
            <a:r>
              <a:rPr lang="en-AU" sz="2800" dirty="0">
                <a:effectLst/>
              </a:rPr>
              <a:t>and the </a:t>
            </a:r>
            <a:r>
              <a:rPr lang="en-AU" sz="2800" b="1" dirty="0">
                <a:effectLst/>
              </a:rPr>
              <a:t>averages</a:t>
            </a:r>
            <a:r>
              <a:rPr lang="en-AU" sz="2800" dirty="0">
                <a:effectLst/>
              </a:rPr>
              <a:t> for a role.</a:t>
            </a:r>
          </a:p>
          <a:p>
            <a:pPr>
              <a:lnSpc>
                <a:spcPct val="125000"/>
              </a:lnSpc>
            </a:pPr>
            <a:endParaRPr lang="en-AU" sz="2800" dirty="0">
              <a:effectLst/>
            </a:endParaRPr>
          </a:p>
          <a:p>
            <a:pPr>
              <a:lnSpc>
                <a:spcPct val="125000"/>
              </a:lnSpc>
            </a:pPr>
            <a:r>
              <a:rPr lang="en-AU" sz="2800" dirty="0">
                <a:effectLst/>
              </a:rPr>
              <a:t>The central line in each chart represents an abstracted mean value for the given characteristic among all roles. The </a:t>
            </a:r>
            <a:r>
              <a:rPr lang="en-AU" sz="2800" b="1" dirty="0">
                <a:effectLst/>
              </a:rPr>
              <a:t>distance between this central axis and the end of a bar </a:t>
            </a:r>
            <a:r>
              <a:rPr lang="en-AU" sz="2800" dirty="0">
                <a:effectLst/>
              </a:rPr>
              <a:t>scales with the </a:t>
            </a:r>
            <a:r>
              <a:rPr lang="en-AU" sz="2800" b="1" dirty="0">
                <a:effectLst/>
              </a:rPr>
              <a:t>number of standard deviations from the mean </a:t>
            </a:r>
            <a:r>
              <a:rPr lang="en-AU" sz="2800" dirty="0">
                <a:effectLst/>
              </a:rPr>
              <a:t>exhibited by a specific role, on average, or a specific character. The left edge corresponds to two or more standard deviations below the mean, and the right edge to two or more standard deviations above the mean.</a:t>
            </a:r>
          </a:p>
          <a:p>
            <a:pPr>
              <a:lnSpc>
                <a:spcPct val="125000"/>
              </a:lnSpc>
            </a:pPr>
            <a:endParaRPr lang="en-AU" sz="2800" dirty="0">
              <a:effectLst/>
            </a:endParaRPr>
          </a:p>
          <a:p>
            <a:pPr>
              <a:lnSpc>
                <a:spcPct val="125000"/>
              </a:lnSpc>
            </a:pPr>
            <a:r>
              <a:rPr lang="en-AU" sz="2800" dirty="0">
                <a:effectLst/>
              </a:rPr>
              <a:t>This tool allows us to explore how far any given character’s sonic signature deviates from the  role averages for protagonists, antagonists, and fools.</a:t>
            </a:r>
          </a:p>
        </p:txBody>
      </p:sp>
      <p:cxnSp>
        <p:nvCxnSpPr>
          <p:cNvPr id="11" name="Straight Connector 10"/>
          <p:cNvCxnSpPr>
            <a:cxnSpLocks/>
            <a:stCxn id="65" idx="4"/>
            <a:endCxn id="65" idx="0"/>
          </p:cNvCxnSpPr>
          <p:nvPr/>
        </p:nvCxnSpPr>
        <p:spPr bwMode="auto">
          <a:xfrm>
            <a:off x="9079542" y="19542047"/>
            <a:ext cx="6922458" cy="12639215"/>
          </a:xfrm>
          <a:prstGeom prst="line">
            <a:avLst/>
          </a:prstGeom>
          <a:solidFill>
            <a:schemeClr val="accent1"/>
          </a:solidFill>
          <a:ln w="9525" cap="flat" cmpd="sng" algn="ctr">
            <a:solidFill>
              <a:schemeClr val="accent2">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81" name="Text Box 263"/>
          <p:cNvSpPr txBox="1">
            <a:spLocks noChangeArrowheads="1"/>
          </p:cNvSpPr>
          <p:nvPr/>
        </p:nvSpPr>
        <p:spPr bwMode="auto">
          <a:xfrm>
            <a:off x="16013454" y="25462369"/>
            <a:ext cx="11189712" cy="6309420"/>
          </a:xfrm>
          <a:prstGeom prst="rect">
            <a:avLst/>
          </a:prstGeom>
          <a:solidFill>
            <a:schemeClr val="accent3">
              <a:lumMod val="60000"/>
              <a:lumOff val="40000"/>
            </a:schemeClr>
          </a:solidFill>
          <a:ln w="57150" cmpd="thinThick">
            <a:noFill/>
            <a:miter lim="800000"/>
            <a:headEnd/>
            <a:tailEnd/>
          </a:ln>
          <a:effectLst/>
          <a:extLst/>
        </p:spPr>
        <p:txBody>
          <a:bodyPr wrap="square" lIns="182880" tIns="91440" rIns="182880" bIns="182880">
            <a:spAutoFit/>
          </a:bodyPr>
          <a:lstStyle>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800" dirty="0">
                <a:effectLst/>
              </a:rPr>
              <a:t>Stanley Newman, in his experiments in Sound Symbolism, scaled vowels from bright to dark in how subjects perceived them. “IH” as in “Lit” sounded brightest and smallest, while “UH ” as in “Put” sounded darkest and biggest. </a:t>
            </a:r>
          </a:p>
          <a:p>
            <a:br>
              <a:rPr lang="en-US" sz="2800" dirty="0">
                <a:effectLst/>
              </a:rPr>
            </a:br>
            <a:r>
              <a:rPr lang="en-US" sz="2800" dirty="0">
                <a:effectLst/>
              </a:rPr>
              <a:t>We wanted to create a visualization to examine </a:t>
            </a:r>
            <a:r>
              <a:rPr lang="en-US" sz="2800" b="1" dirty="0">
                <a:effectLst/>
              </a:rPr>
              <a:t>which characters</a:t>
            </a:r>
            <a:r>
              <a:rPr lang="en-US" sz="2800" dirty="0">
                <a:effectLst/>
              </a:rPr>
              <a:t>, if any, </a:t>
            </a:r>
            <a:r>
              <a:rPr lang="en-US" sz="2800" b="1" dirty="0">
                <a:effectLst/>
              </a:rPr>
              <a:t>tended toward bright or dark vowels</a:t>
            </a:r>
            <a:r>
              <a:rPr lang="en-US" sz="2800" dirty="0">
                <a:effectLst/>
              </a:rPr>
              <a:t>, so bars below the line represent below average usage of a vowel, while bars above the line represent above average usage of a vowel</a:t>
            </a:r>
            <a:r>
              <a:rPr lang="en-US" sz="2800" dirty="0">
                <a:solidFill>
                  <a:schemeClr val="bg2">
                    <a:lumMod val="75000"/>
                  </a:schemeClr>
                </a:solidFill>
                <a:effectLst/>
              </a:rPr>
              <a:t>. </a:t>
            </a:r>
            <a:r>
              <a:rPr lang="en-US" sz="2800" dirty="0">
                <a:effectLst/>
              </a:rPr>
              <a:t>Brightly colored bars represent brightly scaled vowels, while dark bars are dark vowels.</a:t>
            </a:r>
          </a:p>
          <a:p>
            <a:endParaRPr lang="en-US" sz="2800" dirty="0">
              <a:effectLst/>
            </a:endParaRPr>
          </a:p>
          <a:p>
            <a:r>
              <a:rPr lang="en-US" sz="2800" dirty="0">
                <a:effectLst/>
              </a:rPr>
              <a:t>This tool allows us to see at a glance that certain characters do, indeed, have </a:t>
            </a:r>
            <a:r>
              <a:rPr lang="en-US" sz="2800" b="1" dirty="0">
                <a:effectLst/>
              </a:rPr>
              <a:t>“brighter” or “darker” overall characterization to their speech.</a:t>
            </a:r>
            <a:br>
              <a:rPr lang="en-US" sz="2800" dirty="0"/>
            </a:br>
            <a:endParaRPr lang="en-AU" sz="2800" dirty="0">
              <a:effectLst/>
            </a:endParaRPr>
          </a:p>
        </p:txBody>
      </p:sp>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b="2118"/>
          <a:stretch/>
        </p:blipFill>
        <p:spPr>
          <a:xfrm>
            <a:off x="37131785" y="5904794"/>
            <a:ext cx="5739644" cy="4213561"/>
          </a:xfrm>
          <a:prstGeom prst="rect">
            <a:avLst/>
          </a:prstGeom>
        </p:spPr>
      </p:pic>
      <p:sp>
        <p:nvSpPr>
          <p:cNvPr id="8" name="TextBox 7"/>
          <p:cNvSpPr txBox="1"/>
          <p:nvPr/>
        </p:nvSpPr>
        <p:spPr>
          <a:xfrm>
            <a:off x="32628813" y="10611830"/>
            <a:ext cx="5107631" cy="1200329"/>
          </a:xfrm>
          <a:prstGeom prst="rect">
            <a:avLst/>
          </a:prstGeom>
          <a:noFill/>
        </p:spPr>
        <p:txBody>
          <a:bodyPr wrap="square" rtlCol="0">
            <a:spAutoFit/>
          </a:bodyPr>
          <a:lstStyle/>
          <a:p>
            <a:r>
              <a:rPr lang="en-US" dirty="0"/>
              <a:t>Confusion matrix resulting from weighted naïve Bayes classification of gender</a:t>
            </a:r>
          </a:p>
        </p:txBody>
      </p:sp>
      <p:sp>
        <p:nvSpPr>
          <p:cNvPr id="48" name="TextBox 47"/>
          <p:cNvSpPr txBox="1"/>
          <p:nvPr/>
        </p:nvSpPr>
        <p:spPr>
          <a:xfrm>
            <a:off x="38578144" y="10561400"/>
            <a:ext cx="4481885" cy="1200329"/>
          </a:xfrm>
          <a:prstGeom prst="rect">
            <a:avLst/>
          </a:prstGeom>
          <a:noFill/>
        </p:spPr>
        <p:txBody>
          <a:bodyPr wrap="square" rtlCol="0">
            <a:spAutoFit/>
          </a:bodyPr>
          <a:lstStyle/>
          <a:p>
            <a:r>
              <a:rPr lang="en-US" dirty="0"/>
              <a:t>Confusion matrix resulting from weighted iterative naïve Bayes classification of role</a:t>
            </a:r>
          </a:p>
        </p:txBody>
      </p:sp>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79802" y="5681281"/>
            <a:ext cx="3574895" cy="4465835"/>
          </a:xfrm>
          <a:prstGeom prst="rect">
            <a:avLst/>
          </a:prstGeom>
        </p:spPr>
      </p:pic>
      <p:sp>
        <p:nvSpPr>
          <p:cNvPr id="49" name="TextBox 48"/>
          <p:cNvSpPr txBox="1"/>
          <p:nvPr/>
        </p:nvSpPr>
        <p:spPr>
          <a:xfrm>
            <a:off x="27963084" y="10561400"/>
            <a:ext cx="4468063" cy="1200329"/>
          </a:xfrm>
          <a:prstGeom prst="rect">
            <a:avLst/>
          </a:prstGeom>
          <a:noFill/>
        </p:spPr>
        <p:txBody>
          <a:bodyPr wrap="square" rtlCol="0">
            <a:spAutoFit/>
          </a:bodyPr>
          <a:lstStyle/>
          <a:p>
            <a:r>
              <a:rPr lang="en-US" dirty="0"/>
              <a:t>The iterative naïve Bayes process yields more useful results in highly unbalanced data sets</a:t>
            </a:r>
          </a:p>
        </p:txBody>
      </p:sp>
      <p:sp>
        <p:nvSpPr>
          <p:cNvPr id="53" name="TextBox 52"/>
          <p:cNvSpPr txBox="1"/>
          <p:nvPr/>
        </p:nvSpPr>
        <p:spPr>
          <a:xfrm>
            <a:off x="38447370" y="20693928"/>
            <a:ext cx="4336539" cy="1938992"/>
          </a:xfrm>
          <a:prstGeom prst="rect">
            <a:avLst/>
          </a:prstGeom>
          <a:noFill/>
        </p:spPr>
        <p:txBody>
          <a:bodyPr wrap="square" rtlCol="0">
            <a:spAutoFit/>
          </a:bodyPr>
          <a:lstStyle/>
          <a:p>
            <a:r>
              <a:rPr lang="en-US" dirty="0"/>
              <a:t>A partial view of the comparison between </a:t>
            </a:r>
            <a:r>
              <a:rPr lang="en-US" i="1" dirty="0"/>
              <a:t>Hamlet</a:t>
            </a:r>
            <a:r>
              <a:rPr lang="en-US" dirty="0"/>
              <a:t>’s Hamlet and the standards for all archetypes, sorted by highest significance for protagonists </a:t>
            </a:r>
          </a:p>
        </p:txBody>
      </p:sp>
      <p:sp>
        <p:nvSpPr>
          <p:cNvPr id="55" name="TextBox 54"/>
          <p:cNvSpPr txBox="1"/>
          <p:nvPr/>
        </p:nvSpPr>
        <p:spPr>
          <a:xfrm>
            <a:off x="38617751" y="15201362"/>
            <a:ext cx="4006192" cy="1938992"/>
          </a:xfrm>
          <a:prstGeom prst="rect">
            <a:avLst/>
          </a:prstGeom>
          <a:noFill/>
        </p:spPr>
        <p:txBody>
          <a:bodyPr wrap="square" rtlCol="0">
            <a:spAutoFit/>
          </a:bodyPr>
          <a:lstStyle/>
          <a:p>
            <a:r>
              <a:rPr lang="en-US" dirty="0"/>
              <a:t>An incomplete view of the basic view of z-score data for </a:t>
            </a:r>
            <a:r>
              <a:rPr lang="en-US" dirty="0">
                <a:solidFill>
                  <a:schemeClr val="accent2">
                    <a:lumMod val="60000"/>
                    <a:lumOff val="40000"/>
                  </a:schemeClr>
                </a:solidFill>
              </a:rPr>
              <a:t>phoneme </a:t>
            </a:r>
            <a:r>
              <a:rPr lang="en-US" dirty="0"/>
              <a:t>and </a:t>
            </a:r>
            <a:r>
              <a:rPr lang="en-US" dirty="0">
                <a:solidFill>
                  <a:srgbClr val="7030A0"/>
                </a:solidFill>
              </a:rPr>
              <a:t>features</a:t>
            </a:r>
            <a:r>
              <a:rPr lang="en-US" dirty="0">
                <a:solidFill>
                  <a:schemeClr val="accent2">
                    <a:lumMod val="50000"/>
                  </a:schemeClr>
                </a:solidFill>
              </a:rPr>
              <a:t> </a:t>
            </a:r>
            <a:r>
              <a:rPr lang="en-US" dirty="0"/>
              <a:t>of archetypical roles, without any comparisons</a:t>
            </a:r>
          </a:p>
        </p:txBody>
      </p:sp>
      <p:sp>
        <p:nvSpPr>
          <p:cNvPr id="68" name="Text Box 248"/>
          <p:cNvSpPr txBox="1">
            <a:spLocks noChangeArrowheads="1"/>
          </p:cNvSpPr>
          <p:nvPr/>
        </p:nvSpPr>
        <p:spPr bwMode="auto">
          <a:xfrm>
            <a:off x="1159581" y="28538010"/>
            <a:ext cx="14608561" cy="769441"/>
          </a:xfrm>
          <a:prstGeom prst="rect">
            <a:avLst/>
          </a:prstGeom>
          <a:solidFill>
            <a:schemeClr val="accent2">
              <a:lumMod val="50000"/>
            </a:schemeClr>
          </a:solidFill>
          <a:ln w="19050">
            <a:noFill/>
            <a:miter lim="800000"/>
            <a:headEnd/>
            <a:tailEnd/>
          </a:ln>
          <a:effec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effectLst/>
                <a:latin typeface="Lucida Sans" pitchFamily="34" charset="0"/>
                <a:ea typeface="SimSun" pitchFamily="2" charset="-122"/>
                <a:cs typeface="Lucida Sans" pitchFamily="34" charset="0"/>
              </a:rPr>
              <a:t>References</a:t>
            </a:r>
          </a:p>
        </p:txBody>
      </p:sp>
      <p:sp>
        <p:nvSpPr>
          <p:cNvPr id="72" name="Text Box 242"/>
          <p:cNvSpPr txBox="1">
            <a:spLocks noChangeArrowheads="1"/>
          </p:cNvSpPr>
          <p:nvPr/>
        </p:nvSpPr>
        <p:spPr bwMode="auto">
          <a:xfrm>
            <a:off x="1151116" y="29283739"/>
            <a:ext cx="14617026" cy="2897524"/>
          </a:xfrm>
          <a:prstGeom prst="rect">
            <a:avLst/>
          </a:prstGeom>
          <a:solidFill>
            <a:schemeClr val="bg1"/>
          </a:solidFill>
          <a:ln w="57150" cmpd="thinThick">
            <a:no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182880" tIns="91440" rIns="182880" bIns="182880">
            <a:spAutoFit/>
          </a:bodyPr>
          <a:lstStyle>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just">
              <a:lnSpc>
                <a:spcPct val="120000"/>
              </a:lnSpc>
              <a:buFontTx/>
              <a:buChar char="•"/>
            </a:pPr>
            <a:r>
              <a:rPr lang="en-US" dirty="0">
                <a:effectLst/>
              </a:rPr>
              <a:t>Scikit-learn: Machine Learning in Python, </a:t>
            </a:r>
            <a:r>
              <a:rPr lang="en-US" dirty="0" err="1">
                <a:effectLst/>
              </a:rPr>
              <a:t>Pedregosa</a:t>
            </a:r>
            <a:r>
              <a:rPr lang="en-US" dirty="0">
                <a:effectLst/>
              </a:rPr>
              <a:t> et al</a:t>
            </a:r>
            <a:r>
              <a:rPr lang="en-US" i="1" dirty="0">
                <a:effectLst/>
              </a:rPr>
              <a:t>.</a:t>
            </a:r>
            <a:r>
              <a:rPr lang="en-US" dirty="0">
                <a:effectLst/>
              </a:rPr>
              <a:t>, JMLR 12, pp. 2825-2830, 2011.</a:t>
            </a:r>
          </a:p>
          <a:p>
            <a:pPr algn="just">
              <a:lnSpc>
                <a:spcPct val="120000"/>
              </a:lnSpc>
              <a:buFontTx/>
              <a:buChar char="•"/>
            </a:pPr>
            <a:r>
              <a:rPr lang="en-US" altLang="ja-JP" dirty="0">
                <a:effectLst/>
                <a:ea typeface="ＭＳ Ｐゴシック" charset="-128"/>
              </a:rPr>
              <a:t>Olson M. Determining the gender of Shakespeare’s characters. Stanford University[Internet]. 2013. </a:t>
            </a:r>
          </a:p>
          <a:p>
            <a:pPr algn="just">
              <a:lnSpc>
                <a:spcPct val="120000"/>
              </a:lnSpc>
              <a:buFontTx/>
              <a:buChar char="•"/>
            </a:pPr>
            <a:r>
              <a:rPr lang="en-US" dirty="0">
                <a:effectLst/>
              </a:rPr>
              <a:t>Bird, Steven, Edward </a:t>
            </a:r>
            <a:r>
              <a:rPr lang="en-US" dirty="0" err="1">
                <a:effectLst/>
              </a:rPr>
              <a:t>Loper</a:t>
            </a:r>
            <a:r>
              <a:rPr lang="en-US" dirty="0">
                <a:effectLst/>
              </a:rPr>
              <a:t> and Ewan Klein (2009), </a:t>
            </a:r>
            <a:r>
              <a:rPr lang="en-US" i="1" dirty="0">
                <a:effectLst/>
              </a:rPr>
              <a:t>Natural Language Processing with Python</a:t>
            </a:r>
            <a:r>
              <a:rPr lang="en-US" dirty="0">
                <a:effectLst/>
              </a:rPr>
              <a:t>. O’Reilly Media Inc.</a:t>
            </a:r>
          </a:p>
          <a:p>
            <a:pPr algn="just">
              <a:lnSpc>
                <a:spcPct val="120000"/>
              </a:lnSpc>
              <a:buFontTx/>
              <a:buChar char="•"/>
            </a:pPr>
            <a:r>
              <a:rPr lang="en-US" dirty="0">
                <a:effectLst/>
              </a:rPr>
              <a:t>Folger Shakespeare Library. (</a:t>
            </a:r>
            <a:r>
              <a:rPr lang="en-US" dirty="0" err="1">
                <a:effectLst/>
              </a:rPr>
              <a:t>n.d.</a:t>
            </a:r>
            <a:r>
              <a:rPr lang="en-US" dirty="0">
                <a:effectLst/>
              </a:rPr>
              <a:t>) </a:t>
            </a:r>
            <a:r>
              <a:rPr lang="en-US" i="1" dirty="0">
                <a:effectLst/>
              </a:rPr>
              <a:t>Shakespeare's Plays, Sonnets and Poems</a:t>
            </a:r>
            <a:r>
              <a:rPr lang="en-US" dirty="0">
                <a:effectLst/>
              </a:rPr>
              <a:t> from Folger Digital Texts. Retrieved from www.folgerdigitaltexts.org</a:t>
            </a:r>
          </a:p>
        </p:txBody>
      </p:sp>
      <p:grpSp>
        <p:nvGrpSpPr>
          <p:cNvPr id="20" name="Group 19">
            <a:extLst>
              <a:ext uri="{FF2B5EF4-FFF2-40B4-BE49-F238E27FC236}">
                <a16:creationId xmlns:a16="http://schemas.microsoft.com/office/drawing/2014/main" id="{753607CC-CD60-49E7-A323-72FC13B79B7D}"/>
              </a:ext>
            </a:extLst>
          </p:cNvPr>
          <p:cNvGrpSpPr/>
          <p:nvPr/>
        </p:nvGrpSpPr>
        <p:grpSpPr>
          <a:xfrm>
            <a:off x="1146834" y="16039277"/>
            <a:ext cx="7932706" cy="7330065"/>
            <a:chOff x="1145421" y="16442739"/>
            <a:chExt cx="7808546" cy="9031762"/>
          </a:xfrm>
        </p:grpSpPr>
        <p:sp>
          <p:nvSpPr>
            <p:cNvPr id="38" name="Text Box 242"/>
            <p:cNvSpPr txBox="1">
              <a:spLocks noChangeArrowheads="1"/>
            </p:cNvSpPr>
            <p:nvPr/>
          </p:nvSpPr>
          <p:spPr bwMode="auto">
            <a:xfrm>
              <a:off x="1145421" y="16442739"/>
              <a:ext cx="7808545" cy="8841424"/>
            </a:xfrm>
            <a:prstGeom prst="rect">
              <a:avLst/>
            </a:prstGeom>
            <a:solidFill>
              <a:schemeClr val="bg1"/>
            </a:solidFill>
            <a:ln w="57150" cmpd="thinThick">
              <a:no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182880" tIns="91440" rIns="182880" bIns="182880">
              <a:spAutoFit/>
            </a:bodyPr>
            <a:lstStyle>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just">
                <a:lnSpc>
                  <a:spcPct val="120000"/>
                </a:lnSpc>
                <a:buFontTx/>
                <a:buChar char="•"/>
              </a:pPr>
              <a:endParaRPr lang="en-US" altLang="ja-JP" sz="2800" dirty="0">
                <a:solidFill>
                  <a:schemeClr val="tx1">
                    <a:lumMod val="75000"/>
                    <a:lumOff val="25000"/>
                  </a:schemeClr>
                </a:solidFill>
                <a:effectLst/>
                <a:ea typeface="ＭＳ Ｐゴシック" charset="-128"/>
              </a:endParaRPr>
            </a:p>
          </p:txBody>
        </p:sp>
        <p:pic>
          <p:nvPicPr>
            <p:cNvPr id="5" name="Picture 4"/>
            <p:cNvPicPr>
              <a:picLocks noChangeAspect="1"/>
            </p:cNvPicPr>
            <p:nvPr/>
          </p:nvPicPr>
          <p:blipFill rotWithShape="1">
            <a:blip r:embed="rId7">
              <a:extLst>
                <a:ext uri="{28A0092B-C50C-407E-A947-70E740481C1C}">
                  <a14:useLocalDpi xmlns:a14="http://schemas.microsoft.com/office/drawing/2010/main" val="0"/>
                </a:ext>
              </a:extLst>
            </a:blip>
            <a:srcRect b="2596"/>
            <a:stretch/>
          </p:blipFill>
          <p:spPr>
            <a:xfrm>
              <a:off x="1257767" y="17978091"/>
              <a:ext cx="7696200" cy="7496410"/>
            </a:xfrm>
            <a:prstGeom prst="rect">
              <a:avLst/>
            </a:prstGeom>
          </p:spPr>
        </p:pic>
        <p:sp>
          <p:nvSpPr>
            <p:cNvPr id="74" name="TextBox 73"/>
            <p:cNvSpPr txBox="1"/>
            <p:nvPr/>
          </p:nvSpPr>
          <p:spPr>
            <a:xfrm>
              <a:off x="1510746" y="24107152"/>
              <a:ext cx="7190241" cy="830997"/>
            </a:xfrm>
            <a:prstGeom prst="rect">
              <a:avLst/>
            </a:prstGeom>
            <a:noFill/>
          </p:spPr>
          <p:txBody>
            <a:bodyPr wrap="square" rtlCol="0">
              <a:spAutoFit/>
            </a:bodyPr>
            <a:lstStyle/>
            <a:p>
              <a:r>
                <a:rPr lang="en-US" dirty="0"/>
                <a:t>A multi-dimensional scaling, color-coded by play and with number of lines encoded as size of bubble.</a:t>
              </a:r>
            </a:p>
          </p:txBody>
        </p:sp>
        <p:sp>
          <p:nvSpPr>
            <p:cNvPr id="10" name="Rectangle 9"/>
            <p:cNvSpPr/>
            <p:nvPr/>
          </p:nvSpPr>
          <p:spPr>
            <a:xfrm>
              <a:off x="1177306" y="16601032"/>
              <a:ext cx="7776661" cy="1666151"/>
            </a:xfrm>
            <a:prstGeom prst="rect">
              <a:avLst/>
            </a:prstGeom>
          </p:spPr>
          <p:txBody>
            <a:bodyPr wrap="square">
              <a:spAutoFit/>
            </a:bodyPr>
            <a:lstStyle/>
            <a:p>
              <a:r>
                <a:rPr lang="en-US" sz="2800" dirty="0">
                  <a:solidFill>
                    <a:srgbClr val="000000"/>
                  </a:solidFill>
                  <a:effectLst/>
                  <a:latin typeface="+mj-lt"/>
                </a:rPr>
                <a:t>We turned each character’s speech into a </a:t>
              </a:r>
              <a:r>
                <a:rPr lang="en-US" sz="2800" b="1" dirty="0">
                  <a:solidFill>
                    <a:srgbClr val="000000"/>
                  </a:solidFill>
                  <a:effectLst/>
                  <a:latin typeface="+mj-lt"/>
                </a:rPr>
                <a:t>vector </a:t>
              </a:r>
              <a:r>
                <a:rPr lang="en-US" sz="2800" dirty="0">
                  <a:solidFill>
                    <a:srgbClr val="000000"/>
                  </a:solidFill>
                  <a:effectLst/>
                  <a:latin typeface="+mj-lt"/>
                </a:rPr>
                <a:t>in order to explore and compare characters’ sonic signatures.</a:t>
              </a:r>
              <a:endParaRPr lang="en-US" sz="2800" dirty="0">
                <a:latin typeface="+mj-lt"/>
              </a:endParaRPr>
            </a:p>
          </p:txBody>
        </p:sp>
      </p:grpSp>
      <p:cxnSp>
        <p:nvCxnSpPr>
          <p:cNvPr id="86" name="Straight Connector 85"/>
          <p:cNvCxnSpPr>
            <a:cxnSpLocks/>
            <a:stCxn id="63" idx="2"/>
          </p:cNvCxnSpPr>
          <p:nvPr/>
        </p:nvCxnSpPr>
        <p:spPr bwMode="auto">
          <a:xfrm flipV="1">
            <a:off x="9079543" y="4908656"/>
            <a:ext cx="6896465" cy="14634700"/>
          </a:xfrm>
          <a:prstGeom prst="line">
            <a:avLst/>
          </a:prstGeom>
          <a:solidFill>
            <a:schemeClr val="accent1"/>
          </a:solidFill>
          <a:ln w="9525" cap="flat" cmpd="sng" algn="ctr">
            <a:solidFill>
              <a:schemeClr val="accent2">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nvGrpSpPr>
          <p:cNvPr id="17" name="Group 16">
            <a:extLst>
              <a:ext uri="{FF2B5EF4-FFF2-40B4-BE49-F238E27FC236}">
                <a16:creationId xmlns:a16="http://schemas.microsoft.com/office/drawing/2014/main" id="{805B18CB-5FCA-49E9-9474-93EEAF482318}"/>
              </a:ext>
            </a:extLst>
          </p:cNvPr>
          <p:cNvGrpSpPr/>
          <p:nvPr/>
        </p:nvGrpSpPr>
        <p:grpSpPr>
          <a:xfrm>
            <a:off x="1154517" y="5711536"/>
            <a:ext cx="14545752" cy="4702553"/>
            <a:chOff x="1177306" y="6201893"/>
            <a:chExt cx="14545752" cy="4304064"/>
          </a:xfrm>
        </p:grpSpPr>
        <p:sp>
          <p:nvSpPr>
            <p:cNvPr id="54" name="Text Box 263">
              <a:extLst>
                <a:ext uri="{FF2B5EF4-FFF2-40B4-BE49-F238E27FC236}">
                  <a16:creationId xmlns:a16="http://schemas.microsoft.com/office/drawing/2014/main" id="{2C460C58-64E7-4204-912A-7A9F8309B605}"/>
                </a:ext>
              </a:extLst>
            </p:cNvPr>
            <p:cNvSpPr txBox="1">
              <a:spLocks noChangeArrowheads="1"/>
            </p:cNvSpPr>
            <p:nvPr/>
          </p:nvSpPr>
          <p:spPr bwMode="auto">
            <a:xfrm>
              <a:off x="1177306" y="6201893"/>
              <a:ext cx="7393701" cy="4296821"/>
            </a:xfrm>
            <a:prstGeom prst="rect">
              <a:avLst/>
            </a:prstGeom>
            <a:solidFill>
              <a:schemeClr val="bg1"/>
            </a:solidFill>
            <a:ln w="57150" cmpd="thinThick">
              <a:noFill/>
              <a:miter lim="800000"/>
              <a:headEnd/>
              <a:tailEnd/>
            </a:ln>
            <a:effectLst/>
            <a:extLst/>
          </p:spPr>
          <p:txBody>
            <a:bodyPr wrap="square" lIns="182880" tIns="91440" rIns="182880" bIns="182880">
              <a:noAutofit/>
            </a:bodyPr>
            <a:lstStyle>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indent="-228600"/>
              <a:r>
                <a:rPr lang="en-US" sz="2800" dirty="0">
                  <a:effectLst/>
                </a:rPr>
                <a:t>Linguists theorize that the sounds that make up</a:t>
              </a:r>
            </a:p>
            <a:p>
              <a:pPr indent="-228600"/>
              <a:r>
                <a:rPr lang="en-US" sz="2800" dirty="0">
                  <a:effectLst/>
                </a:rPr>
                <a:t>a word have autonomous meaning. When researchers make up gibberish words for objects, people tend to agree on which gibberish words should refer to small and large objects. When close reading a poem, readers pay attention to assonance and consonance and draw meaning from the repetition of sounds.</a:t>
              </a:r>
              <a:endParaRPr lang="en-US" altLang="zh-CN" sz="2800" dirty="0">
                <a:effectLst/>
                <a:ea typeface="SimSun" pitchFamily="2" charset="-122"/>
              </a:endParaRPr>
            </a:p>
          </p:txBody>
        </p:sp>
        <p:sp>
          <p:nvSpPr>
            <p:cNvPr id="56" name="Text Box 263">
              <a:extLst>
                <a:ext uri="{FF2B5EF4-FFF2-40B4-BE49-F238E27FC236}">
                  <a16:creationId xmlns:a16="http://schemas.microsoft.com/office/drawing/2014/main" id="{6F1A8300-3B19-45F5-99FA-F65FB890D220}"/>
                </a:ext>
              </a:extLst>
            </p:cNvPr>
            <p:cNvSpPr txBox="1">
              <a:spLocks noChangeArrowheads="1"/>
            </p:cNvSpPr>
            <p:nvPr/>
          </p:nvSpPr>
          <p:spPr bwMode="auto">
            <a:xfrm>
              <a:off x="8329357" y="6209136"/>
              <a:ext cx="7393701" cy="4296821"/>
            </a:xfrm>
            <a:prstGeom prst="rect">
              <a:avLst/>
            </a:prstGeom>
            <a:solidFill>
              <a:schemeClr val="bg1"/>
            </a:solidFill>
            <a:ln w="57150" cmpd="thinThick">
              <a:noFill/>
              <a:miter lim="800000"/>
              <a:headEnd/>
              <a:tailEnd/>
            </a:ln>
            <a:effectLst/>
            <a:extLst/>
          </p:spPr>
          <p:txBody>
            <a:bodyPr wrap="square" lIns="182880" tIns="91440" rIns="182880" bIns="182880">
              <a:noAutofit/>
            </a:bodyPr>
            <a:lstStyle>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25000"/>
                </a:lnSpc>
              </a:pPr>
              <a:r>
                <a:rPr lang="en-US" sz="2800" b="1" dirty="0">
                  <a:effectLst/>
                </a:rPr>
                <a:t>Is</a:t>
              </a:r>
              <a:r>
                <a:rPr lang="en-US" sz="2800" dirty="0">
                  <a:effectLst/>
                </a:rPr>
                <a:t> </a:t>
              </a:r>
              <a:r>
                <a:rPr lang="en-US" sz="2800" b="1" dirty="0">
                  <a:effectLst/>
                </a:rPr>
                <a:t>it then possible to visualize how a character “sounds”?</a:t>
              </a:r>
              <a:endParaRPr lang="en-US" sz="1000" b="1" dirty="0">
                <a:effectLst/>
              </a:endParaRPr>
            </a:p>
            <a:p>
              <a:pPr>
                <a:lnSpc>
                  <a:spcPct val="125000"/>
                </a:lnSpc>
              </a:pPr>
              <a:endParaRPr lang="en-US" sz="1000" dirty="0">
                <a:effectLst/>
              </a:endParaRPr>
            </a:p>
            <a:p>
              <a:r>
                <a:rPr lang="en-US" sz="2800" dirty="0">
                  <a:effectLst/>
                </a:rPr>
                <a:t>Do female characters have a different sound pattern than male characters?</a:t>
              </a:r>
            </a:p>
            <a:p>
              <a:pPr lvl="1"/>
              <a:endParaRPr lang="en-US" sz="1000" dirty="0">
                <a:effectLst/>
              </a:endParaRPr>
            </a:p>
            <a:p>
              <a:r>
                <a:rPr lang="en-US" sz="2800" dirty="0">
                  <a:effectLst/>
                </a:rPr>
                <a:t>Do protagonists sound different from antagonists?</a:t>
              </a:r>
            </a:p>
            <a:p>
              <a:endParaRPr lang="en-US" sz="1000" dirty="0">
                <a:effectLst/>
              </a:endParaRPr>
            </a:p>
            <a:p>
              <a:r>
                <a:rPr lang="en-US" sz="2800" b="1" dirty="0">
                  <a:effectLst/>
                </a:rPr>
                <a:t>Are characters differentiable from one another based on how they sound? </a:t>
              </a:r>
              <a:endParaRPr lang="en-US" sz="2800" b="1" dirty="0"/>
            </a:p>
            <a:p>
              <a:endParaRPr lang="en-US" sz="2800" dirty="0">
                <a:effectLst/>
              </a:endParaRPr>
            </a:p>
            <a:p>
              <a:endParaRPr lang="en-US" sz="1000" dirty="0">
                <a:effectLst/>
              </a:endParaRPr>
            </a:p>
            <a:p>
              <a:pPr>
                <a:lnSpc>
                  <a:spcPct val="125000"/>
                </a:lnSpc>
              </a:pPr>
              <a:endParaRPr lang="en-US" altLang="zh-CN" sz="2800" dirty="0">
                <a:effectLst/>
                <a:ea typeface="SimSun" pitchFamily="2" charset="-122"/>
              </a:endParaRPr>
            </a:p>
          </p:txBody>
        </p:sp>
      </p:grpSp>
      <p:sp>
        <p:nvSpPr>
          <p:cNvPr id="66" name="Isosceles Triangle 65">
            <a:extLst>
              <a:ext uri="{FF2B5EF4-FFF2-40B4-BE49-F238E27FC236}">
                <a16:creationId xmlns:a16="http://schemas.microsoft.com/office/drawing/2014/main" id="{8BDCDC91-A860-4F73-A609-A050B902D6E3}"/>
              </a:ext>
            </a:extLst>
          </p:cNvPr>
          <p:cNvSpPr/>
          <p:nvPr/>
        </p:nvSpPr>
        <p:spPr bwMode="auto">
          <a:xfrm rot="16200000">
            <a:off x="6474378" y="15225900"/>
            <a:ext cx="12087058" cy="6882575"/>
          </a:xfrm>
          <a:prstGeom prst="triangle">
            <a:avLst>
              <a:gd name="adj" fmla="val 42762"/>
            </a:avLst>
          </a:prstGeom>
          <a:solidFill>
            <a:schemeClr val="accent3">
              <a:lumMod val="40000"/>
              <a:lumOff val="6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outerShdw blurRad="38100" dist="38100" dir="2700000" algn="tl">
                  <a:srgbClr val="000000">
                    <a:alpha val="43137"/>
                  </a:srgbClr>
                </a:outerShdw>
              </a:effectLst>
              <a:latin typeface="Times New Roman" pitchFamily="18" charset="0"/>
            </a:endParaRPr>
          </a:p>
        </p:txBody>
      </p:sp>
      <p:cxnSp>
        <p:nvCxnSpPr>
          <p:cNvPr id="73" name="Straight Connector 72"/>
          <p:cNvCxnSpPr>
            <a:stCxn id="66" idx="0"/>
          </p:cNvCxnSpPr>
          <p:nvPr/>
        </p:nvCxnSpPr>
        <p:spPr bwMode="auto">
          <a:xfrm flipV="1">
            <a:off x="9076619" y="12589231"/>
            <a:ext cx="6904689" cy="6952818"/>
          </a:xfrm>
          <a:prstGeom prst="line">
            <a:avLst/>
          </a:prstGeom>
          <a:solidFill>
            <a:schemeClr val="accent1"/>
          </a:solidFill>
          <a:ln w="9525" cap="flat" cmpd="sng" algn="ctr">
            <a:solidFill>
              <a:schemeClr val="accent2">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nvGrpSpPr>
          <p:cNvPr id="19" name="Group 18">
            <a:extLst>
              <a:ext uri="{FF2B5EF4-FFF2-40B4-BE49-F238E27FC236}">
                <a16:creationId xmlns:a16="http://schemas.microsoft.com/office/drawing/2014/main" id="{96D30C17-4ACB-43AB-9D65-23EFCFEF01E7}"/>
              </a:ext>
            </a:extLst>
          </p:cNvPr>
          <p:cNvGrpSpPr/>
          <p:nvPr/>
        </p:nvGrpSpPr>
        <p:grpSpPr>
          <a:xfrm>
            <a:off x="1146835" y="10755084"/>
            <a:ext cx="15036555" cy="4518053"/>
            <a:chOff x="1121171" y="11244854"/>
            <a:chExt cx="15036555" cy="4518053"/>
          </a:xfrm>
          <a:solidFill>
            <a:schemeClr val="bg1"/>
          </a:solidFill>
        </p:grpSpPr>
        <p:sp>
          <p:nvSpPr>
            <p:cNvPr id="50" name="Text Box 263">
              <a:extLst>
                <a:ext uri="{FF2B5EF4-FFF2-40B4-BE49-F238E27FC236}">
                  <a16:creationId xmlns:a16="http://schemas.microsoft.com/office/drawing/2014/main" id="{E092D375-05B1-4228-A258-8E736865B013}"/>
                </a:ext>
              </a:extLst>
            </p:cNvPr>
            <p:cNvSpPr txBox="1">
              <a:spLocks noChangeArrowheads="1"/>
            </p:cNvSpPr>
            <p:nvPr/>
          </p:nvSpPr>
          <p:spPr bwMode="auto">
            <a:xfrm>
              <a:off x="1133918" y="11244854"/>
              <a:ext cx="14556371" cy="4518053"/>
            </a:xfrm>
            <a:prstGeom prst="rect">
              <a:avLst/>
            </a:prstGeom>
            <a:grpFill/>
            <a:ln w="57150" cmpd="thinThick">
              <a:noFill/>
              <a:miter lim="800000"/>
              <a:headEnd/>
              <a:tailEnd/>
            </a:ln>
            <a:effectLst/>
            <a:extLst/>
          </p:spPr>
          <p:txBody>
            <a:bodyPr wrap="square" lIns="182880" tIns="91440" rIns="182880" bIns="182880">
              <a:spAutoFit/>
            </a:bodyPr>
            <a:lstStyle>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25000"/>
                </a:lnSpc>
              </a:pPr>
              <a:endParaRPr lang="en-US" altLang="zh-CN" sz="2800" b="1" dirty="0">
                <a:solidFill>
                  <a:srgbClr val="FF0080"/>
                </a:solidFill>
                <a:effectLst/>
                <a:ea typeface="SimSun" pitchFamily="2" charset="-122"/>
              </a:endParaRPr>
            </a:p>
          </p:txBody>
        </p:sp>
        <p:sp>
          <p:nvSpPr>
            <p:cNvPr id="43" name="Text Box 263">
              <a:extLst>
                <a:ext uri="{FF2B5EF4-FFF2-40B4-BE49-F238E27FC236}">
                  <a16:creationId xmlns:a16="http://schemas.microsoft.com/office/drawing/2014/main" id="{99FC432D-809F-4CEB-B05C-4352B08C803C}"/>
                </a:ext>
              </a:extLst>
            </p:cNvPr>
            <p:cNvSpPr txBox="1">
              <a:spLocks noChangeArrowheads="1"/>
            </p:cNvSpPr>
            <p:nvPr/>
          </p:nvSpPr>
          <p:spPr bwMode="auto">
            <a:xfrm>
              <a:off x="1121171" y="11460417"/>
              <a:ext cx="7563561" cy="2862322"/>
            </a:xfrm>
            <a:prstGeom prst="rect">
              <a:avLst/>
            </a:prstGeom>
            <a:grpFill/>
            <a:ln w="57150" cmpd="thinThick">
              <a:noFill/>
              <a:miter lim="800000"/>
              <a:headEnd/>
              <a:tailEnd/>
            </a:ln>
            <a:effectLst/>
            <a:extLst/>
          </p:spPr>
          <p:txBody>
            <a:bodyPr wrap="square" lIns="182880" tIns="91440" rIns="182880" bIns="182880">
              <a:spAutoFit/>
            </a:bodyPr>
            <a:lstStyle>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2800" dirty="0">
                  <a:effectLst/>
                  <a:ea typeface="SimSun" pitchFamily="2" charset="-122"/>
                </a:rPr>
                <a:t>Words break down into a set of fundamental elements called </a:t>
              </a:r>
              <a:r>
                <a:rPr lang="en-US" altLang="zh-CN" sz="2800" b="1" dirty="0">
                  <a:solidFill>
                    <a:srgbClr val="FF0080"/>
                  </a:solidFill>
                  <a:effectLst/>
                  <a:ea typeface="SimSun" pitchFamily="2" charset="-122"/>
                </a:rPr>
                <a:t>phonemes</a:t>
              </a:r>
              <a:r>
                <a:rPr lang="en-US" altLang="zh-CN" sz="2800" dirty="0">
                  <a:effectLst/>
                  <a:ea typeface="SimSun" pitchFamily="2" charset="-122"/>
                </a:rPr>
                <a:t>. Every phoneme has an associated list of </a:t>
              </a:r>
              <a:r>
                <a:rPr lang="en-US" altLang="zh-CN" sz="2800" b="1" dirty="0">
                  <a:solidFill>
                    <a:srgbClr val="7030A0"/>
                  </a:solidFill>
                  <a:effectLst/>
                  <a:ea typeface="SimSun" pitchFamily="2" charset="-122"/>
                </a:rPr>
                <a:t>features</a:t>
              </a:r>
              <a:r>
                <a:rPr lang="en-US" altLang="zh-CN" sz="2800" dirty="0">
                  <a:solidFill>
                    <a:schemeClr val="accent2">
                      <a:lumMod val="50000"/>
                    </a:schemeClr>
                  </a:solidFill>
                  <a:effectLst/>
                  <a:ea typeface="SimSun" pitchFamily="2" charset="-122"/>
                </a:rPr>
                <a:t> </a:t>
              </a:r>
              <a:r>
                <a:rPr lang="en-US" altLang="zh-CN" sz="2800" dirty="0">
                  <a:effectLst/>
                  <a:ea typeface="SimSun" pitchFamily="2" charset="-122"/>
                </a:rPr>
                <a:t>which describe the physical processes necessary to produce it. We analyzed characters using the </a:t>
              </a:r>
              <a:r>
                <a:rPr lang="en-US" altLang="zh-CN" sz="2800" b="1" dirty="0">
                  <a:solidFill>
                    <a:srgbClr val="7030A0"/>
                  </a:solidFill>
                  <a:effectLst/>
                  <a:ea typeface="SimSun" pitchFamily="2" charset="-122"/>
                </a:rPr>
                <a:t>types of sounds </a:t>
              </a:r>
              <a:r>
                <a:rPr lang="en-US" altLang="zh-CN" sz="2800" dirty="0">
                  <a:effectLst/>
                  <a:ea typeface="SimSun" pitchFamily="2" charset="-122"/>
                </a:rPr>
                <a:t>they made and the </a:t>
              </a:r>
              <a:r>
                <a:rPr lang="en-US" altLang="zh-CN" sz="2800" b="1" dirty="0">
                  <a:solidFill>
                    <a:srgbClr val="FF0080"/>
                  </a:solidFill>
                  <a:effectLst/>
                  <a:ea typeface="SimSun" pitchFamily="2" charset="-122"/>
                </a:rPr>
                <a:t>specific sounds</a:t>
              </a:r>
              <a:r>
                <a:rPr lang="en-US" altLang="zh-CN" sz="2800" dirty="0">
                  <a:solidFill>
                    <a:srgbClr val="FF0080"/>
                  </a:solidFill>
                  <a:effectLst/>
                  <a:ea typeface="SimSun" pitchFamily="2" charset="-122"/>
                </a:rPr>
                <a:t> </a:t>
              </a:r>
              <a:r>
                <a:rPr lang="en-US" altLang="zh-CN" sz="2800" dirty="0">
                  <a:effectLst/>
                  <a:ea typeface="SimSun" pitchFamily="2" charset="-122"/>
                </a:rPr>
                <a:t>they made.</a:t>
              </a:r>
              <a:endParaRPr lang="en-US" altLang="zh-CN" sz="2800" b="1" dirty="0">
                <a:solidFill>
                  <a:srgbClr val="FF0080"/>
                </a:solidFill>
                <a:effectLst/>
                <a:ea typeface="SimSun" pitchFamily="2" charset="-122"/>
              </a:endParaRPr>
            </a:p>
          </p:txBody>
        </p:sp>
        <p:pic>
          <p:nvPicPr>
            <p:cNvPr id="9" name="Picture 8">
              <a:extLst>
                <a:ext uri="{FF2B5EF4-FFF2-40B4-BE49-F238E27FC236}">
                  <a16:creationId xmlns:a16="http://schemas.microsoft.com/office/drawing/2014/main" id="{530F80FF-73F5-4B97-B0D1-3AEB30FF03F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31663" y="11945871"/>
              <a:ext cx="6657967" cy="3070656"/>
            </a:xfrm>
            <a:prstGeom prst="rect">
              <a:avLst/>
            </a:prstGeom>
            <a:grpFill/>
          </p:spPr>
        </p:pic>
        <p:sp>
          <p:nvSpPr>
            <p:cNvPr id="16" name="TextBox 15">
              <a:extLst>
                <a:ext uri="{FF2B5EF4-FFF2-40B4-BE49-F238E27FC236}">
                  <a16:creationId xmlns:a16="http://schemas.microsoft.com/office/drawing/2014/main" id="{45F0E81A-41C8-4AF1-B9DF-E1F549B787BE}"/>
                </a:ext>
              </a:extLst>
            </p:cNvPr>
            <p:cNvSpPr txBox="1"/>
            <p:nvPr/>
          </p:nvSpPr>
          <p:spPr>
            <a:xfrm>
              <a:off x="8381458" y="11448029"/>
              <a:ext cx="7776268" cy="830997"/>
            </a:xfrm>
            <a:prstGeom prst="rect">
              <a:avLst/>
            </a:prstGeom>
            <a:noFill/>
          </p:spPr>
          <p:txBody>
            <a:bodyPr wrap="square" rtlCol="0">
              <a:spAutoFit/>
            </a:bodyPr>
            <a:lstStyle/>
            <a:p>
              <a:r>
                <a:rPr lang="en-US" dirty="0"/>
                <a:t>The word “sonic” decomposes into five distinct phonemes. </a:t>
              </a:r>
            </a:p>
          </p:txBody>
        </p:sp>
        <p:sp>
          <p:nvSpPr>
            <p:cNvPr id="51" name="TextBox 50">
              <a:extLst>
                <a:ext uri="{FF2B5EF4-FFF2-40B4-BE49-F238E27FC236}">
                  <a16:creationId xmlns:a16="http://schemas.microsoft.com/office/drawing/2014/main" id="{9814A516-53B3-4476-8997-FBF776CECA44}"/>
                </a:ext>
              </a:extLst>
            </p:cNvPr>
            <p:cNvSpPr txBox="1"/>
            <p:nvPr/>
          </p:nvSpPr>
          <p:spPr>
            <a:xfrm>
              <a:off x="8266191" y="14925216"/>
              <a:ext cx="7356922" cy="830997"/>
            </a:xfrm>
            <a:prstGeom prst="rect">
              <a:avLst/>
            </a:prstGeom>
            <a:grpFill/>
          </p:spPr>
          <p:txBody>
            <a:bodyPr wrap="square" rtlCol="0">
              <a:spAutoFit/>
            </a:bodyPr>
            <a:lstStyle/>
            <a:p>
              <a:pPr algn="ctr"/>
              <a:r>
                <a:rPr lang="en-US" dirty="0"/>
                <a:t>The phoneme “S” has features including coronal, sibilant, and fricative.</a:t>
              </a:r>
            </a:p>
          </p:txBody>
        </p:sp>
      </p:grpSp>
      <p:pic>
        <p:nvPicPr>
          <p:cNvPr id="70" name="Picture 69">
            <a:extLst>
              <a:ext uri="{FF2B5EF4-FFF2-40B4-BE49-F238E27FC236}">
                <a16:creationId xmlns:a16="http://schemas.microsoft.com/office/drawing/2014/main" id="{12A9C63F-EBD0-4D06-A504-D824E374D8B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036924" y="25685036"/>
            <a:ext cx="10980122" cy="4792172"/>
          </a:xfrm>
          <a:prstGeom prst="rect">
            <a:avLst/>
          </a:prstGeom>
        </p:spPr>
      </p:pic>
      <p:sp>
        <p:nvSpPr>
          <p:cNvPr id="83" name="TextBox 82">
            <a:extLst>
              <a:ext uri="{FF2B5EF4-FFF2-40B4-BE49-F238E27FC236}">
                <a16:creationId xmlns:a16="http://schemas.microsoft.com/office/drawing/2014/main" id="{7BC5959E-C084-4F76-8353-609093824D69}"/>
              </a:ext>
            </a:extLst>
          </p:cNvPr>
          <p:cNvSpPr txBox="1"/>
          <p:nvPr/>
        </p:nvSpPr>
        <p:spPr>
          <a:xfrm>
            <a:off x="31973672" y="30450574"/>
            <a:ext cx="10440282" cy="1938992"/>
          </a:xfrm>
          <a:prstGeom prst="rect">
            <a:avLst/>
          </a:prstGeom>
          <a:noFill/>
        </p:spPr>
        <p:txBody>
          <a:bodyPr wrap="square" rtlCol="0">
            <a:spAutoFit/>
          </a:bodyPr>
          <a:lstStyle/>
          <a:p>
            <a:r>
              <a:rPr lang="en-US" dirty="0"/>
              <a:t>To the left are two distinctive sonic signatures that one might compare using the tool – Rosalind and Claudio. At a glance you can see quickly that one has dark bars above the line and one has dark bars below the line.</a:t>
            </a:r>
          </a:p>
          <a:p>
            <a:br>
              <a:rPr lang="en-US" dirty="0"/>
            </a:br>
            <a:endParaRPr lang="en-US" dirty="0"/>
          </a:p>
        </p:txBody>
      </p:sp>
      <p:sp>
        <p:nvSpPr>
          <p:cNvPr id="85" name="TextBox 84">
            <a:extLst>
              <a:ext uri="{FF2B5EF4-FFF2-40B4-BE49-F238E27FC236}">
                <a16:creationId xmlns:a16="http://schemas.microsoft.com/office/drawing/2014/main" id="{797ACB8E-1701-408D-98F9-FFC2BFD4783A}"/>
              </a:ext>
            </a:extLst>
          </p:cNvPr>
          <p:cNvSpPr txBox="1"/>
          <p:nvPr/>
        </p:nvSpPr>
        <p:spPr>
          <a:xfrm>
            <a:off x="34226831" y="32236595"/>
            <a:ext cx="17580429" cy="461665"/>
          </a:xfrm>
          <a:prstGeom prst="rect">
            <a:avLst/>
          </a:prstGeom>
          <a:noFill/>
        </p:spPr>
        <p:txBody>
          <a:bodyPr wrap="square" rtlCol="0">
            <a:spAutoFit/>
          </a:bodyPr>
          <a:lstStyle/>
          <a:p>
            <a:r>
              <a:rPr lang="en-US" dirty="0"/>
              <a:t>Thank you  to Carleton College and Mike Tie for supporting this research</a:t>
            </a:r>
          </a:p>
        </p:txBody>
      </p:sp>
      <p:grpSp>
        <p:nvGrpSpPr>
          <p:cNvPr id="3" name="Group 2">
            <a:extLst>
              <a:ext uri="{FF2B5EF4-FFF2-40B4-BE49-F238E27FC236}">
                <a16:creationId xmlns:a16="http://schemas.microsoft.com/office/drawing/2014/main" id="{C2C36A0C-5609-49E1-8036-B3523FDCB596}"/>
              </a:ext>
            </a:extLst>
          </p:cNvPr>
          <p:cNvGrpSpPr/>
          <p:nvPr/>
        </p:nvGrpSpPr>
        <p:grpSpPr>
          <a:xfrm>
            <a:off x="26910521" y="25673197"/>
            <a:ext cx="10488351" cy="5910812"/>
            <a:chOff x="27041001" y="26157977"/>
            <a:chExt cx="10488351" cy="5910812"/>
          </a:xfrm>
        </p:grpSpPr>
        <p:grpSp>
          <p:nvGrpSpPr>
            <p:cNvPr id="84" name="Group 83">
              <a:extLst>
                <a:ext uri="{FF2B5EF4-FFF2-40B4-BE49-F238E27FC236}">
                  <a16:creationId xmlns:a16="http://schemas.microsoft.com/office/drawing/2014/main" id="{58C465F4-B0F9-4E58-8951-C85675715723}"/>
                </a:ext>
              </a:extLst>
            </p:cNvPr>
            <p:cNvGrpSpPr/>
            <p:nvPr/>
          </p:nvGrpSpPr>
          <p:grpSpPr>
            <a:xfrm>
              <a:off x="27086288" y="26157977"/>
              <a:ext cx="4953002" cy="5910812"/>
              <a:chOff x="27086288" y="26157977"/>
              <a:chExt cx="4953002" cy="5910812"/>
            </a:xfrm>
          </p:grpSpPr>
          <p:pic>
            <p:nvPicPr>
              <p:cNvPr id="75" name="Picture 74">
                <a:extLst>
                  <a:ext uri="{FF2B5EF4-FFF2-40B4-BE49-F238E27FC236}">
                    <a16:creationId xmlns:a16="http://schemas.microsoft.com/office/drawing/2014/main" id="{CE37A18D-44BC-4012-BC15-9652DE7C5DF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7086290" y="26157977"/>
                <a:ext cx="4953000" cy="2562225"/>
              </a:xfrm>
              <a:prstGeom prst="rect">
                <a:avLst/>
              </a:prstGeom>
            </p:spPr>
          </p:pic>
          <p:pic>
            <p:nvPicPr>
              <p:cNvPr id="77" name="Picture 76">
                <a:extLst>
                  <a:ext uri="{FF2B5EF4-FFF2-40B4-BE49-F238E27FC236}">
                    <a16:creationId xmlns:a16="http://schemas.microsoft.com/office/drawing/2014/main" id="{BAE44E80-F692-4FE3-8D73-EC35C5E8CBFC}"/>
                  </a:ext>
                </a:extLst>
              </p:cNvPr>
              <p:cNvPicPr>
                <a:picLocks noChangeAspect="1"/>
              </p:cNvPicPr>
              <p:nvPr/>
            </p:nvPicPr>
            <p:blipFill rotWithShape="1">
              <a:blip r:embed="rId11">
                <a:extLst>
                  <a:ext uri="{28A0092B-C50C-407E-A947-70E740481C1C}">
                    <a14:useLocalDpi xmlns:a14="http://schemas.microsoft.com/office/drawing/2010/main" val="0"/>
                  </a:ext>
                </a:extLst>
              </a:blip>
              <a:srcRect l="4637" t="6152" r="15489" b="7633"/>
              <a:stretch/>
            </p:blipFill>
            <p:spPr>
              <a:xfrm>
                <a:off x="27086288" y="28630075"/>
                <a:ext cx="4953001" cy="3438714"/>
              </a:xfrm>
              <a:prstGeom prst="rect">
                <a:avLst/>
              </a:prstGeom>
            </p:spPr>
          </p:pic>
        </p:grpSp>
        <p:sp>
          <p:nvSpPr>
            <p:cNvPr id="58" name="TextBox 57">
              <a:extLst>
                <a:ext uri="{FF2B5EF4-FFF2-40B4-BE49-F238E27FC236}">
                  <a16:creationId xmlns:a16="http://schemas.microsoft.com/office/drawing/2014/main" id="{7E622FE0-B4BF-4456-B87B-B9290A2288C9}"/>
                </a:ext>
              </a:extLst>
            </p:cNvPr>
            <p:cNvSpPr txBox="1"/>
            <p:nvPr/>
          </p:nvSpPr>
          <p:spPr>
            <a:xfrm>
              <a:off x="27089070" y="26169816"/>
              <a:ext cx="10440282" cy="1200329"/>
            </a:xfrm>
            <a:prstGeom prst="rect">
              <a:avLst/>
            </a:prstGeom>
            <a:noFill/>
          </p:spPr>
          <p:txBody>
            <a:bodyPr wrap="square" rtlCol="0">
              <a:spAutoFit/>
            </a:bodyPr>
            <a:lstStyle/>
            <a:p>
              <a:r>
                <a:rPr lang="en-US" dirty="0"/>
                <a:t>Claudio</a:t>
              </a:r>
            </a:p>
            <a:p>
              <a:br>
                <a:rPr lang="en-US" dirty="0"/>
              </a:br>
              <a:endParaRPr lang="en-US" dirty="0"/>
            </a:p>
          </p:txBody>
        </p:sp>
        <p:sp>
          <p:nvSpPr>
            <p:cNvPr id="59" name="TextBox 58">
              <a:extLst>
                <a:ext uri="{FF2B5EF4-FFF2-40B4-BE49-F238E27FC236}">
                  <a16:creationId xmlns:a16="http://schemas.microsoft.com/office/drawing/2014/main" id="{655D8046-4C33-4752-899F-6853C02D14AB}"/>
                </a:ext>
              </a:extLst>
            </p:cNvPr>
            <p:cNvSpPr txBox="1"/>
            <p:nvPr/>
          </p:nvSpPr>
          <p:spPr>
            <a:xfrm>
              <a:off x="27041001" y="28565539"/>
              <a:ext cx="10440282" cy="1200329"/>
            </a:xfrm>
            <a:prstGeom prst="rect">
              <a:avLst/>
            </a:prstGeom>
            <a:noFill/>
          </p:spPr>
          <p:txBody>
            <a:bodyPr wrap="square" rtlCol="0">
              <a:spAutoFit/>
            </a:bodyPr>
            <a:lstStyle/>
            <a:p>
              <a:r>
                <a:rPr lang="en-US" dirty="0"/>
                <a:t>Rosalind</a:t>
              </a:r>
            </a:p>
            <a:p>
              <a:br>
                <a:rPr lang="en-US" dirty="0"/>
              </a:br>
              <a:endParaRPr lang="en-US" dirty="0"/>
            </a:p>
          </p:txBody>
        </p:sp>
      </p:grpSp>
      <p:cxnSp>
        <p:nvCxnSpPr>
          <p:cNvPr id="62" name="Straight Connector 61"/>
          <p:cNvCxnSpPr>
            <a:cxnSpLocks/>
            <a:stCxn id="63" idx="2"/>
          </p:cNvCxnSpPr>
          <p:nvPr/>
        </p:nvCxnSpPr>
        <p:spPr bwMode="auto">
          <a:xfrm>
            <a:off x="9079543" y="19543356"/>
            <a:ext cx="6891102" cy="5167361"/>
          </a:xfrm>
          <a:prstGeom prst="line">
            <a:avLst/>
          </a:prstGeom>
          <a:solidFill>
            <a:schemeClr val="accent1"/>
          </a:solidFill>
          <a:ln w="9525" cap="flat" cmpd="sng" algn="ctr">
            <a:solidFill>
              <a:schemeClr val="accent2">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71" name="Text Box 248"/>
          <p:cNvSpPr txBox="1">
            <a:spLocks noChangeArrowheads="1"/>
          </p:cNvSpPr>
          <p:nvPr/>
        </p:nvSpPr>
        <p:spPr bwMode="auto">
          <a:xfrm>
            <a:off x="1160845" y="10156306"/>
            <a:ext cx="14568103" cy="769441"/>
          </a:xfrm>
          <a:prstGeom prst="rect">
            <a:avLst/>
          </a:prstGeom>
          <a:solidFill>
            <a:schemeClr val="accent2">
              <a:lumMod val="50000"/>
            </a:schemeClr>
          </a:solidFill>
          <a:ln w="19050">
            <a:noFill/>
            <a:miter lim="800000"/>
            <a:headEnd/>
            <a:tailEnd/>
          </a:ln>
          <a:effec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effectLst/>
                <a:latin typeface="Lucida Sans" pitchFamily="34" charset="0"/>
                <a:ea typeface="SimSun" pitchFamily="2" charset="-122"/>
                <a:cs typeface="Lucida Sans" pitchFamily="34" charset="0"/>
              </a:rPr>
              <a:t>Quantifying “How Characters Sound”</a:t>
            </a:r>
            <a:endParaRPr lang="en-US" altLang="zh-CN" sz="3200" b="1" dirty="0">
              <a:solidFill>
                <a:schemeClr val="bg1"/>
              </a:solidFill>
              <a:effectLst/>
              <a:latin typeface="Lucida Sans" pitchFamily="34" charset="0"/>
              <a:ea typeface="SimSun" pitchFamily="2" charset="-122"/>
              <a:cs typeface="Lucida Sans" pitchFamily="34" charset="0"/>
            </a:endParaRPr>
          </a:p>
        </p:txBody>
      </p:sp>
      <p:sp>
        <p:nvSpPr>
          <p:cNvPr id="96" name="Text Box 248"/>
          <p:cNvSpPr txBox="1">
            <a:spLocks noChangeArrowheads="1"/>
          </p:cNvSpPr>
          <p:nvPr/>
        </p:nvSpPr>
        <p:spPr bwMode="auto">
          <a:xfrm>
            <a:off x="1161940" y="23214073"/>
            <a:ext cx="14606202" cy="769014"/>
          </a:xfrm>
          <a:prstGeom prst="rect">
            <a:avLst/>
          </a:prstGeom>
          <a:solidFill>
            <a:schemeClr val="accent2">
              <a:lumMod val="50000"/>
            </a:schemeClr>
          </a:solidFill>
          <a:ln w="19050">
            <a:noFill/>
            <a:miter lim="800000"/>
            <a:headEnd/>
            <a:tailEnd/>
          </a:ln>
          <a:effec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effectLst/>
                <a:latin typeface="Lucida Sans" pitchFamily="34" charset="0"/>
                <a:ea typeface="SimSun" pitchFamily="2" charset="-122"/>
                <a:cs typeface="Lucida Sans" pitchFamily="34" charset="0"/>
              </a:rPr>
              <a:t>What Next?</a:t>
            </a:r>
          </a:p>
        </p:txBody>
      </p:sp>
      <p:sp>
        <p:nvSpPr>
          <p:cNvPr id="45" name="Text Box 263"/>
          <p:cNvSpPr txBox="1">
            <a:spLocks noChangeArrowheads="1"/>
          </p:cNvSpPr>
          <p:nvPr/>
        </p:nvSpPr>
        <p:spPr bwMode="auto">
          <a:xfrm>
            <a:off x="1161352" y="23980212"/>
            <a:ext cx="14606790" cy="4557797"/>
          </a:xfrm>
          <a:prstGeom prst="rect">
            <a:avLst/>
          </a:prstGeom>
          <a:solidFill>
            <a:schemeClr val="bg1"/>
          </a:solidFill>
          <a:ln w="57150" cmpd="thinThick">
            <a:noFill/>
            <a:miter lim="800000"/>
            <a:headEnd/>
            <a:tailEnd/>
          </a:ln>
          <a:effectLst/>
          <a:extLst/>
        </p:spPr>
        <p:txBody>
          <a:bodyPr wrap="square" lIns="182880" tIns="91440" rIns="182880" bIns="182880" numCol="2">
            <a:noAutofit/>
          </a:bodyPr>
          <a:lstStyle>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25000"/>
              </a:lnSpc>
            </a:pPr>
            <a:r>
              <a:rPr lang="en-AU" sz="2800" b="1" dirty="0">
                <a:effectLst/>
              </a:rPr>
              <a:t>Beyond Shakespeare: </a:t>
            </a:r>
          </a:p>
          <a:p>
            <a:pPr>
              <a:lnSpc>
                <a:spcPct val="125000"/>
              </a:lnSpc>
            </a:pPr>
            <a:r>
              <a:rPr lang="en-AU" sz="2800" dirty="0">
                <a:effectLst/>
              </a:rPr>
              <a:t>Expand our analysis to other authors, not limited to playwrights </a:t>
            </a:r>
          </a:p>
          <a:p>
            <a:pPr>
              <a:lnSpc>
                <a:spcPct val="125000"/>
              </a:lnSpc>
            </a:pPr>
            <a:r>
              <a:rPr lang="en-AU" sz="2800" dirty="0">
                <a:effectLst/>
              </a:rPr>
              <a:t>or anglophones, with a particular interest in the role of verse and prose. </a:t>
            </a:r>
            <a:r>
              <a:rPr lang="en-AU" sz="2800" b="1" dirty="0">
                <a:effectLst/>
              </a:rPr>
              <a:t>Does the significance of sonic signatures change across form and language?</a:t>
            </a:r>
          </a:p>
          <a:p>
            <a:pPr>
              <a:lnSpc>
                <a:spcPct val="125000"/>
              </a:lnSpc>
            </a:pPr>
            <a:endParaRPr lang="en-AU" sz="2800" b="1" dirty="0">
              <a:effectLst/>
            </a:endParaRPr>
          </a:p>
          <a:p>
            <a:pPr>
              <a:lnSpc>
                <a:spcPct val="125000"/>
              </a:lnSpc>
            </a:pPr>
            <a:r>
              <a:rPr lang="en-AU" sz="2800" b="1" dirty="0">
                <a:effectLst/>
              </a:rPr>
              <a:t>Word Choice Covariance:</a:t>
            </a:r>
            <a:r>
              <a:rPr lang="en-AU" sz="2800" dirty="0">
                <a:effectLst/>
              </a:rPr>
              <a:t> </a:t>
            </a:r>
          </a:p>
          <a:p>
            <a:pPr>
              <a:lnSpc>
                <a:spcPct val="125000"/>
              </a:lnSpc>
            </a:pPr>
            <a:r>
              <a:rPr lang="en-AU" sz="2800" dirty="0">
                <a:effectLst/>
              </a:rPr>
              <a:t>Previous work has shown that word-based analysis yields promising categorization results, so do sonic signatures provide unique features, or merely reflect the same information as the words they comprise? </a:t>
            </a:r>
            <a:r>
              <a:rPr lang="en-AU" sz="2800" b="1" dirty="0">
                <a:effectLst/>
              </a:rPr>
              <a:t>To what degree are sonic signatures covariant with word choice in determining classification?</a:t>
            </a:r>
          </a:p>
        </p:txBody>
      </p:sp>
      <p:pic>
        <p:nvPicPr>
          <p:cNvPr id="13" name="Picture 12">
            <a:extLst>
              <a:ext uri="{FF2B5EF4-FFF2-40B4-BE49-F238E27FC236}">
                <a16:creationId xmlns:a16="http://schemas.microsoft.com/office/drawing/2014/main" id="{2C804434-CBD2-4B5B-926C-AD8DC66C6F8D}"/>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8069564" y="19037557"/>
            <a:ext cx="10181767" cy="5307006"/>
          </a:xfrm>
          <a:prstGeom prst="rect">
            <a:avLst/>
          </a:prstGeom>
        </p:spPr>
      </p:pic>
      <p:pic>
        <p:nvPicPr>
          <p:cNvPr id="21" name="Picture 20">
            <a:extLst>
              <a:ext uri="{FF2B5EF4-FFF2-40B4-BE49-F238E27FC236}">
                <a16:creationId xmlns:a16="http://schemas.microsoft.com/office/drawing/2014/main" id="{A9A1FF81-BAB7-4A96-ABDE-2C31563A3C39}"/>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8069564" y="13507926"/>
            <a:ext cx="10181767" cy="5331397"/>
          </a:xfrm>
          <a:prstGeom prst="rect">
            <a:avLst/>
          </a:prstGeom>
        </p:spPr>
      </p:pic>
      <p:sp>
        <p:nvSpPr>
          <p:cNvPr id="41" name="Text Box 248"/>
          <p:cNvSpPr txBox="1">
            <a:spLocks noChangeArrowheads="1"/>
          </p:cNvSpPr>
          <p:nvPr/>
        </p:nvSpPr>
        <p:spPr bwMode="auto">
          <a:xfrm>
            <a:off x="1153149" y="4972054"/>
            <a:ext cx="14545752" cy="769441"/>
          </a:xfrm>
          <a:prstGeom prst="rect">
            <a:avLst/>
          </a:prstGeom>
          <a:solidFill>
            <a:schemeClr val="accent2">
              <a:lumMod val="50000"/>
            </a:schemeClr>
          </a:solidFill>
          <a:ln w="19050">
            <a:noFill/>
            <a:miter lim="800000"/>
            <a:headEnd/>
            <a:tailEnd/>
          </a:ln>
          <a:effec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effectLst/>
                <a:latin typeface="Lucida Sans" pitchFamily="34" charset="0"/>
                <a:ea typeface="SimSun" pitchFamily="2" charset="-122"/>
                <a:cs typeface="Lucida Sans" pitchFamily="34" charset="0"/>
              </a:rPr>
              <a:t>Why Sonic Signatures?</a:t>
            </a:r>
            <a:endParaRPr lang="en-US" altLang="zh-CN" sz="3200" b="1" dirty="0">
              <a:solidFill>
                <a:schemeClr val="bg1"/>
              </a:solidFill>
              <a:effectLst/>
              <a:latin typeface="Lucida Sans" pitchFamily="34" charset="0"/>
              <a:ea typeface="SimSun" pitchFamily="2" charset="-122"/>
              <a:cs typeface="Lucida Sans" pitchFamily="34" charset="0"/>
            </a:endParaRPr>
          </a:p>
        </p:txBody>
      </p:sp>
      <p:sp>
        <p:nvSpPr>
          <p:cNvPr id="34" name="TextBox 33">
            <a:extLst>
              <a:ext uri="{FF2B5EF4-FFF2-40B4-BE49-F238E27FC236}">
                <a16:creationId xmlns:a16="http://schemas.microsoft.com/office/drawing/2014/main" id="{A809847B-BDE4-4A1E-A910-07F3D6CA9ECC}"/>
              </a:ext>
            </a:extLst>
          </p:cNvPr>
          <p:cNvSpPr txBox="1"/>
          <p:nvPr/>
        </p:nvSpPr>
        <p:spPr>
          <a:xfrm>
            <a:off x="39852600" y="9972554"/>
            <a:ext cx="2286000" cy="246221"/>
          </a:xfrm>
          <a:prstGeom prst="rect">
            <a:avLst/>
          </a:prstGeom>
          <a:noFill/>
        </p:spPr>
        <p:txBody>
          <a:bodyPr wrap="square" rtlCol="0">
            <a:spAutoFit/>
          </a:bodyPr>
          <a:lstStyle/>
          <a:p>
            <a:r>
              <a:rPr lang="en-US" sz="1000" dirty="0">
                <a:solidFill>
                  <a:schemeClr val="tx1">
                    <a:lumMod val="75000"/>
                    <a:lumOff val="25000"/>
                  </a:schemeClr>
                </a:solidFill>
                <a:effectLst/>
                <a:latin typeface="Arial" panose="020B0604020202020204" pitchFamily="34" charset="0"/>
                <a:cs typeface="Arial" panose="020B0604020202020204" pitchFamily="34" charset="0"/>
              </a:rPr>
              <a:t>Predicted label</a:t>
            </a:r>
          </a:p>
        </p:txBody>
      </p:sp>
      <p:grpSp>
        <p:nvGrpSpPr>
          <p:cNvPr id="37" name="Group 36">
            <a:extLst>
              <a:ext uri="{FF2B5EF4-FFF2-40B4-BE49-F238E27FC236}">
                <a16:creationId xmlns:a16="http://schemas.microsoft.com/office/drawing/2014/main" id="{BA3AF995-7F87-459A-9805-F84023901A2F}"/>
              </a:ext>
            </a:extLst>
          </p:cNvPr>
          <p:cNvGrpSpPr/>
          <p:nvPr/>
        </p:nvGrpSpPr>
        <p:grpSpPr>
          <a:xfrm>
            <a:off x="32097644" y="5843593"/>
            <a:ext cx="5638800" cy="4343024"/>
            <a:chOff x="32097644" y="5752640"/>
            <a:chExt cx="5638800" cy="4343024"/>
          </a:xfrm>
        </p:grpSpPr>
        <p:pic>
          <p:nvPicPr>
            <p:cNvPr id="6" name="Picture 5"/>
            <p:cNvPicPr>
              <a:picLocks noChangeAspect="1"/>
            </p:cNvPicPr>
            <p:nvPr/>
          </p:nvPicPr>
          <p:blipFill rotWithShape="1">
            <a:blip r:embed="rId14">
              <a:extLst>
                <a:ext uri="{28A0092B-C50C-407E-A947-70E740481C1C}">
                  <a14:useLocalDpi xmlns:a14="http://schemas.microsoft.com/office/drawing/2010/main" val="0"/>
                </a:ext>
              </a:extLst>
            </a:blip>
            <a:srcRect b="1965"/>
            <a:stretch/>
          </p:blipFill>
          <p:spPr>
            <a:xfrm>
              <a:off x="32097644" y="5752640"/>
              <a:ext cx="5638800" cy="4145983"/>
            </a:xfrm>
            <a:prstGeom prst="rect">
              <a:avLst/>
            </a:prstGeom>
          </p:spPr>
        </p:pic>
        <p:sp>
          <p:nvSpPr>
            <p:cNvPr id="87" name="TextBox 86">
              <a:extLst>
                <a:ext uri="{FF2B5EF4-FFF2-40B4-BE49-F238E27FC236}">
                  <a16:creationId xmlns:a16="http://schemas.microsoft.com/office/drawing/2014/main" id="{CF65483D-538A-4C8E-AA7F-CE8E192EF8F8}"/>
                </a:ext>
              </a:extLst>
            </p:cNvPr>
            <p:cNvSpPr txBox="1"/>
            <p:nvPr/>
          </p:nvSpPr>
          <p:spPr>
            <a:xfrm>
              <a:off x="34395661" y="9849443"/>
              <a:ext cx="2286000" cy="246221"/>
            </a:xfrm>
            <a:prstGeom prst="rect">
              <a:avLst/>
            </a:prstGeom>
            <a:noFill/>
          </p:spPr>
          <p:txBody>
            <a:bodyPr wrap="square" rtlCol="0">
              <a:spAutoFit/>
            </a:bodyPr>
            <a:lstStyle/>
            <a:p>
              <a:r>
                <a:rPr lang="en-US" sz="1000" dirty="0">
                  <a:solidFill>
                    <a:schemeClr val="tx1">
                      <a:lumMod val="75000"/>
                      <a:lumOff val="25000"/>
                    </a:schemeClr>
                  </a:solidFill>
                  <a:effectLst/>
                  <a:latin typeface="Arial" panose="020B0604020202020204" pitchFamily="34" charset="0"/>
                  <a:cs typeface="Arial" panose="020B0604020202020204" pitchFamily="34" charset="0"/>
                </a:rPr>
                <a:t>Predicted label</a:t>
              </a:r>
            </a:p>
          </p:txBody>
        </p:sp>
      </p:grpSp>
    </p:spTree>
  </p:cSld>
  <p:clrMapOvr>
    <a:masterClrMapping/>
  </p:clrMapOvr>
</p:sld>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3702</TotalTime>
  <Words>882</Words>
  <Application>Microsoft Office PowerPoint</Application>
  <PresentationFormat>Custom</PresentationFormat>
  <Paragraphs>77</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ＭＳ Ｐゴシック</vt:lpstr>
      <vt:lpstr>SimSun</vt:lpstr>
      <vt:lpstr>SimSun</vt:lpstr>
      <vt:lpstr>Arial</vt:lpstr>
      <vt:lpstr>Lucida Sans</vt:lpstr>
      <vt:lpstr>Times New Roman</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Estelle Bayer</cp:lastModifiedBy>
  <cp:revision>200</cp:revision>
  <cp:lastPrinted>2000-08-03T00:31:24Z</cp:lastPrinted>
  <dcterms:created xsi:type="dcterms:W3CDTF">2000-02-09T15:01:13Z</dcterms:created>
  <dcterms:modified xsi:type="dcterms:W3CDTF">2017-10-18T19:53:02Z</dcterms:modified>
  <cp:category>research posters template</cp:category>
</cp:coreProperties>
</file>