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40" d="100"/>
          <a:sy n="40" d="100"/>
        </p:scale>
        <p:origin x="792" y="40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56A6134A-9986-4884-ADAB-C57241D325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23124DF2-DDA8-402F-81DD-AC1D1E5694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pPr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7625"/>
            <a:ext cx="9874956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hyperlink" Target="http://www.folgerdigitaltexts.org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DADEE5"/>
            </a:gs>
            <a:gs pos="52000">
              <a:srgbClr val="DADEE5"/>
            </a:gs>
            <a:gs pos="100000">
              <a:srgbClr val="EDEFF2"/>
            </a:gs>
            <a:gs pos="71000">
              <a:schemeClr val="bg1"/>
            </a:gs>
            <a:gs pos="25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8766" y="648602"/>
            <a:ext cx="41794578" cy="4610100"/>
            <a:chOff x="1054474" y="495300"/>
            <a:chExt cx="41794578" cy="4610100"/>
          </a:xfrm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2" cy="46100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2" cy="4610099"/>
            </a:xfrm>
            <a:prstGeom prst="rect">
              <a:avLst/>
            </a:prstGeom>
            <a:solidFill>
              <a:srgbClr val="0082A5">
                <a:alpha val="20000"/>
              </a:srgb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781800" y="869361"/>
            <a:ext cx="30175200" cy="37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61170" tIns="30584" rIns="61170" bIns="30584" anchor="ctr"/>
          <a:lstStyle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Sonic Signatures: Do Shakespeare’s Characters Have Distinct Speech Qualities? </a:t>
            </a:r>
            <a:endParaRPr lang="en-US" altLang="zh-CN" sz="7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56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Eric Alexander, Estelle Bayer, Liz Nichols</a:t>
            </a:r>
            <a:endParaRPr lang="en-US" altLang="zh-CN" sz="56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/>
            <a:r>
              <a:rPr lang="en-US" altLang="zh-CN" sz="42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Computer Science, Carleton College</a:t>
            </a:r>
            <a:endParaRPr lang="en-US" altLang="zh-CN" sz="4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257832" y="5644079"/>
            <a:ext cx="14501833" cy="946293"/>
            <a:chOff x="1066799" y="5958162"/>
            <a:chExt cx="11007725" cy="946293"/>
          </a:xfrm>
        </p:grpSpPr>
        <p:sp>
          <p:nvSpPr>
            <p:cNvPr id="4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Why Sonic Signatures?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27529" y="16733927"/>
            <a:ext cx="14508304" cy="968400"/>
            <a:chOff x="1066799" y="5958162"/>
            <a:chExt cx="11007725" cy="946293"/>
          </a:xfrm>
        </p:grpSpPr>
        <p:sp>
          <p:nvSpPr>
            <p:cNvPr id="4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Depicting Feature Information (MDS)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57" name="Text Box 263"/>
          <p:cNvSpPr txBox="1">
            <a:spLocks noChangeArrowheads="1"/>
          </p:cNvSpPr>
          <p:nvPr/>
        </p:nvSpPr>
        <p:spPr bwMode="auto">
          <a:xfrm>
            <a:off x="16116299" y="6728012"/>
            <a:ext cx="10501571" cy="565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Having extracted </a:t>
            </a:r>
            <a:r>
              <a:rPr lang="en-US" altLang="zh-CN" sz="2800" dirty="0" smtClean="0">
                <a:effectLst/>
                <a:ea typeface="SimSun" pitchFamily="2" charset="-122"/>
              </a:rPr>
              <a:t>phoneme and </a:t>
            </a:r>
            <a:r>
              <a:rPr lang="en-US" altLang="zh-CN" sz="2800" dirty="0" smtClean="0">
                <a:effectLst/>
                <a:ea typeface="SimSun" pitchFamily="2" charset="-122"/>
              </a:rPr>
              <a:t>feature </a:t>
            </a:r>
            <a:r>
              <a:rPr lang="en-US" altLang="zh-CN" sz="2800" dirty="0" smtClean="0">
                <a:effectLst/>
                <a:ea typeface="SimSun" pitchFamily="2" charset="-122"/>
              </a:rPr>
              <a:t>data, we wanted to see if simple classifiers could use these data to </a:t>
            </a:r>
            <a:r>
              <a:rPr lang="en-US" altLang="zh-CN" sz="2800" b="1" dirty="0" smtClean="0">
                <a:effectLst/>
                <a:ea typeface="SimSun" pitchFamily="2" charset="-122"/>
              </a:rPr>
              <a:t>differentiate between different types of characters.</a:t>
            </a:r>
          </a:p>
          <a:p>
            <a:pPr>
              <a:lnSpc>
                <a:spcPct val="125000"/>
              </a:lnSpc>
            </a:pPr>
            <a:endParaRPr lang="en-US" altLang="zh-CN" sz="2800" b="1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 Highest success was achieved when training data was weighted by number of speaking lines, and role determination was done iteratively.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The </a:t>
            </a:r>
            <a:r>
              <a:rPr lang="en-US" altLang="zh-CN" sz="2800" b="1" dirty="0" smtClean="0">
                <a:effectLst/>
                <a:ea typeface="SimSun" pitchFamily="2" charset="-122"/>
              </a:rPr>
              <a:t>iterative </a:t>
            </a:r>
            <a:r>
              <a:rPr lang="en-US" altLang="zh-CN" sz="2800" dirty="0" smtClean="0">
                <a:effectLst/>
                <a:ea typeface="SimSun" pitchFamily="2" charset="-122"/>
              </a:rPr>
              <a:t>Bayes classification was performed through first filtering out any character classified as “other” before re-classifying the remaining characters as antagonists, protagonists, or fools.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116299" y="5639430"/>
            <a:ext cx="26846618" cy="1089743"/>
            <a:chOff x="1066799" y="5958162"/>
            <a:chExt cx="11007725" cy="946293"/>
          </a:xfrm>
        </p:grpSpPr>
        <p:sp>
          <p:nvSpPr>
            <p:cNvPr id="6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Naïve Bayes Classification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116299" y="12928883"/>
            <a:ext cx="26846618" cy="931461"/>
            <a:chOff x="1066799" y="5958162"/>
            <a:chExt cx="11007725" cy="946293"/>
          </a:xfrm>
        </p:grpSpPr>
        <p:sp>
          <p:nvSpPr>
            <p:cNvPr id="6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Z-Score Comparisons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116300" y="20654242"/>
            <a:ext cx="26858944" cy="954314"/>
            <a:chOff x="1066799" y="5958162"/>
            <a:chExt cx="11007725" cy="946293"/>
          </a:xfrm>
        </p:grpSpPr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“Ophelia’s Oh”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27529" y="11160103"/>
            <a:ext cx="14501833" cy="946293"/>
            <a:chOff x="1066799" y="5958162"/>
            <a:chExt cx="11007725" cy="946293"/>
          </a:xfrm>
        </p:grpSpPr>
        <p:sp>
          <p:nvSpPr>
            <p:cNvPr id="7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7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Quantifying “How Characters Sound”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78" name="Text Box 242"/>
          <p:cNvSpPr txBox="1">
            <a:spLocks noChangeArrowheads="1"/>
          </p:cNvSpPr>
          <p:nvPr/>
        </p:nvSpPr>
        <p:spPr bwMode="auto">
          <a:xfrm>
            <a:off x="-19583400" y="-3539594"/>
            <a:ext cx="18436390" cy="3905877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In any language, words break down into a set of fundamental elements called </a:t>
            </a:r>
            <a:r>
              <a:rPr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phonemes</a:t>
            </a:r>
            <a:endParaRPr lang="en-US" altLang="ja-JP" sz="40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Phonemes are defined by the physical processes necessary to produce them (e.g. air flow, tongue position)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Most English sounds can be qualified distinctly using only a handful of features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80" name="Text Box 263"/>
          <p:cNvSpPr txBox="1">
            <a:spLocks noChangeArrowheads="1"/>
          </p:cNvSpPr>
          <p:nvPr/>
        </p:nvSpPr>
        <p:spPr bwMode="auto">
          <a:xfrm>
            <a:off x="16116299" y="13841294"/>
            <a:ext cx="10501571" cy="6201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b="1" dirty="0" smtClean="0">
                <a:effectLst/>
              </a:rPr>
              <a:t>Do certain speech attributes occur with higher frequency than average among specific archetypes?</a:t>
            </a:r>
            <a:endParaRPr lang="en-AU" sz="2800" b="1" dirty="0">
              <a:effectLst/>
            </a:endParaRPr>
          </a:p>
          <a:p>
            <a:pPr>
              <a:lnSpc>
                <a:spcPct val="125000"/>
              </a:lnSpc>
            </a:pPr>
            <a:endParaRPr lang="en-AU" sz="2800" b="1" dirty="0" smtClean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Once we established norms for specific roles, we wanted a way to visually compare the deviation from norm for any given character to those norms. 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The interactive z-score visualization allows users to </a:t>
            </a:r>
            <a:r>
              <a:rPr lang="en-AU" sz="2800" b="1" dirty="0" smtClean="0">
                <a:effectLst/>
              </a:rPr>
              <a:t>sort</a:t>
            </a:r>
            <a:r>
              <a:rPr lang="en-AU" sz="2800" dirty="0" smtClean="0">
                <a:effectLst/>
              </a:rPr>
              <a:t> </a:t>
            </a:r>
            <a:r>
              <a:rPr lang="en-AU" sz="2800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features</a:t>
            </a:r>
            <a:r>
              <a:rPr lang="en-AU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AU" sz="2800" dirty="0" smtClean="0">
                <a:effectLst/>
              </a:rPr>
              <a:t>and </a:t>
            </a:r>
            <a:r>
              <a:rPr lang="en-AU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phonemes</a:t>
            </a:r>
            <a:r>
              <a:rPr lang="en-AU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AU" sz="2800" dirty="0" smtClean="0">
                <a:effectLst/>
              </a:rPr>
              <a:t>by </a:t>
            </a:r>
            <a:r>
              <a:rPr lang="en-AU" sz="2800" b="1" dirty="0" smtClean="0">
                <a:effectLst/>
              </a:rPr>
              <a:t>descending order of significance </a:t>
            </a:r>
            <a:r>
              <a:rPr lang="en-AU" sz="2800" dirty="0" smtClean="0">
                <a:effectLst/>
              </a:rPr>
              <a:t>for a role; view </a:t>
            </a:r>
            <a:r>
              <a:rPr lang="en-AU" sz="2800" b="1" dirty="0" smtClean="0">
                <a:effectLst/>
              </a:rPr>
              <a:t>only certain roles</a:t>
            </a:r>
            <a:r>
              <a:rPr lang="en-AU" sz="2800" dirty="0" smtClean="0">
                <a:effectLst/>
              </a:rPr>
              <a:t>; and view the </a:t>
            </a:r>
            <a:r>
              <a:rPr lang="en-AU" sz="2800" b="1" dirty="0" smtClean="0">
                <a:effectLst/>
              </a:rPr>
              <a:t>distance</a:t>
            </a:r>
            <a:r>
              <a:rPr lang="en-AU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AU" sz="2800" dirty="0" smtClean="0">
                <a:effectLst/>
              </a:rPr>
              <a:t>between a </a:t>
            </a:r>
            <a:r>
              <a:rPr lang="en-AU" sz="2800" b="1" dirty="0" smtClean="0">
                <a:effectLst/>
              </a:rPr>
              <a:t>character’s z-scores </a:t>
            </a:r>
            <a:r>
              <a:rPr lang="en-AU" sz="2800" dirty="0" smtClean="0">
                <a:effectLst/>
              </a:rPr>
              <a:t>and the </a:t>
            </a:r>
            <a:r>
              <a:rPr lang="en-AU" sz="2800" b="1" dirty="0" smtClean="0">
                <a:effectLst/>
              </a:rPr>
              <a:t>averages</a:t>
            </a:r>
            <a:r>
              <a:rPr lang="en-AU" sz="2800" dirty="0" smtClean="0">
                <a:effectLst/>
              </a:rPr>
              <a:t> for a role.</a:t>
            </a:r>
            <a:endParaRPr lang="en-AU" sz="2800" dirty="0">
              <a:effectLst/>
            </a:endParaRPr>
          </a:p>
        </p:txBody>
      </p:sp>
      <p:sp>
        <p:nvSpPr>
          <p:cNvPr id="81" name="Text Box 263"/>
          <p:cNvSpPr txBox="1">
            <a:spLocks noChangeArrowheads="1"/>
          </p:cNvSpPr>
          <p:nvPr/>
        </p:nvSpPr>
        <p:spPr bwMode="auto">
          <a:xfrm>
            <a:off x="16116299" y="21606231"/>
            <a:ext cx="11098441" cy="972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1982328" y="27473025"/>
            <a:ext cx="11031016" cy="929429"/>
            <a:chOff x="1066799" y="5958162"/>
            <a:chExt cx="11007725" cy="946293"/>
          </a:xfrm>
        </p:grpSpPr>
        <p:sp>
          <p:nvSpPr>
            <p:cNvPr id="89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0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Thank You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6034959" y="27541627"/>
            <a:ext cx="15560432" cy="929429"/>
            <a:chOff x="1066799" y="5958162"/>
            <a:chExt cx="11007725" cy="946293"/>
          </a:xfrm>
        </p:grpSpPr>
        <p:sp>
          <p:nvSpPr>
            <p:cNvPr id="95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6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What Next?</a:t>
              </a:r>
            </a:p>
          </p:txBody>
        </p:sp>
      </p:grpSp>
      <p:sp>
        <p:nvSpPr>
          <p:cNvPr id="38" name="Text Box 242"/>
          <p:cNvSpPr txBox="1">
            <a:spLocks noChangeArrowheads="1"/>
          </p:cNvSpPr>
          <p:nvPr/>
        </p:nvSpPr>
        <p:spPr bwMode="auto">
          <a:xfrm>
            <a:off x="1218766" y="17713471"/>
            <a:ext cx="14510596" cy="723781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45" name="Text Box 263"/>
          <p:cNvSpPr txBox="1">
            <a:spLocks noChangeArrowheads="1"/>
          </p:cNvSpPr>
          <p:nvPr/>
        </p:nvSpPr>
        <p:spPr bwMode="auto">
          <a:xfrm>
            <a:off x="16034959" y="28464088"/>
            <a:ext cx="15552627" cy="297004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Expanding analysis beyond Shakespeare</a:t>
            </a: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Implementing in-place comparison of user-provided texts</a:t>
            </a: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Creating visualizations for characters’ sonic signatures</a:t>
            </a: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Assessing degree of uniqueness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</p:txBody>
      </p:sp>
      <p:sp>
        <p:nvSpPr>
          <p:cNvPr id="46" name="Text Box 263"/>
          <p:cNvSpPr txBox="1">
            <a:spLocks noChangeArrowheads="1"/>
          </p:cNvSpPr>
          <p:nvPr/>
        </p:nvSpPr>
        <p:spPr bwMode="auto">
          <a:xfrm>
            <a:off x="31987861" y="28413154"/>
            <a:ext cx="11025483" cy="1892826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Eric Alexander</a:t>
            </a: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Mike Tie et al</a:t>
            </a:r>
            <a:endParaRPr lang="en-AU" sz="2800" dirty="0" smtClean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Carleton College</a:t>
            </a:r>
            <a:endParaRPr lang="en-AU" sz="2800" dirty="0"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45250"/>
              </p:ext>
            </p:extLst>
          </p:nvPr>
        </p:nvGraphicFramePr>
        <p:xfrm>
          <a:off x="1257832" y="12134785"/>
          <a:ext cx="14478001" cy="422610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734070"/>
                <a:gridCol w="4853919"/>
                <a:gridCol w="4890012"/>
              </a:tblGrid>
              <a:tr h="4226107">
                <a:tc>
                  <a:txBody>
                    <a:bodyPr/>
                    <a:lstStyle/>
                    <a:p>
                      <a:pPr lvl="1" algn="l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ja-JP" sz="3600" b="0" dirty="0" smtClean="0">
                          <a:solidFill>
                            <a:schemeClr val="bg1"/>
                          </a:solidFill>
                          <a:effectLst/>
                          <a:ea typeface="ＭＳ Ｐゴシック" charset="-128"/>
                        </a:rPr>
                        <a:t>In any language, words break down into a set of fundamental elements called </a:t>
                      </a:r>
                      <a:r>
                        <a:rPr lang="en-US" altLang="ja-JP" sz="3600" b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ea typeface="ＭＳ Ｐゴシック" charset="-128"/>
                        </a:rPr>
                        <a:t>phonemes</a:t>
                      </a:r>
                      <a:endParaRPr lang="en-US" altLang="ja-JP" sz="36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ea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/>
                        <a:t>The</a:t>
                      </a:r>
                      <a:r>
                        <a:rPr lang="en-US" sz="3600" b="0" baseline="0" dirty="0" smtClean="0"/>
                        <a:t> </a:t>
                      </a:r>
                      <a:r>
                        <a:rPr lang="en-US" sz="3600" b="1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features </a:t>
                      </a:r>
                      <a:r>
                        <a:rPr lang="en-US" sz="3600" b="0" baseline="0" dirty="0" smtClean="0">
                          <a:solidFill>
                            <a:schemeClr val="bg1"/>
                          </a:solidFill>
                        </a:rPr>
                        <a:t>of a phoneme describe the physical processes used to produce it</a:t>
                      </a:r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analyzed characters for both the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of sounds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tended to make, and the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sounds</a:t>
                      </a:r>
                      <a:r>
                        <a:rPr lang="en-US" sz="3600" b="0" i="0" u="none" strike="noStrike" kern="1200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made</a:t>
                      </a:r>
                      <a:endParaRPr lang="en-US" sz="3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2539"/>
              </p:ext>
            </p:extLst>
          </p:nvPr>
        </p:nvGraphicFramePr>
        <p:xfrm>
          <a:off x="1257833" y="6587110"/>
          <a:ext cx="14478001" cy="42062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601627"/>
                <a:gridCol w="3625458"/>
                <a:gridCol w="3625458"/>
                <a:gridCol w="3625458"/>
              </a:tblGrid>
              <a:tr h="3848059">
                <a:tc>
                  <a:txBody>
                    <a:bodyPr/>
                    <a:lstStyle/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sounds that make up a word are thought to have meaning. </a:t>
                      </a:r>
                      <a:endParaRPr lang="en-US" sz="36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/>
                      </a:r>
                      <a:br>
                        <a:rPr lang="en-US" sz="1800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researchers make up gibberish words for objects, people tend to agree on which gibberish words should refer to small and large objects. </a:t>
                      </a:r>
                      <a:endParaRPr lang="en-US" sz="1800" b="0" dirty="0" smtClean="0">
                        <a:effectLst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/>
                      </a:r>
                      <a:br>
                        <a:rPr lang="en-US" sz="1800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close reading a poem, readers pay attention to assonance and consonance and draw meaning from the repetition of sounds.</a:t>
                      </a:r>
                      <a:endParaRPr lang="en-US" sz="36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 smtClean="0"/>
                        <a:t>Is it then possible to </a:t>
                      </a:r>
                      <a:r>
                        <a:rPr lang="en-US" sz="3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visualize</a:t>
                      </a:r>
                      <a:r>
                        <a:rPr lang="en-US" sz="3600" b="0" dirty="0" smtClean="0"/>
                        <a:t> how a character “sounds”?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female characters have a different sound pattern than male characters?</a:t>
                      </a:r>
                    </a:p>
                    <a:p>
                      <a:pPr lvl="2" rtl="0"/>
                      <a:endParaRPr lang="en-US" sz="1800" b="0" dirty="0" smtClean="0">
                        <a:effectLst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protagonists sound different from antagonists?</a:t>
                      </a:r>
                    </a:p>
                    <a:p>
                      <a:pPr lvl="1" rtl="0"/>
                      <a:endParaRPr lang="en-US" sz="18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that share aspects of their characterization have a similar “sonic thumbprint”?</a:t>
                      </a:r>
                      <a:r>
                        <a:rPr lang="en-US" sz="3600" dirty="0" smtClean="0"/>
                        <a:t/>
                      </a:r>
                      <a:br>
                        <a:rPr lang="en-US" sz="3600" dirty="0" smtClean="0"/>
                      </a:b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characters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differentiable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one another based on how they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933" y="6775507"/>
            <a:ext cx="56388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537" y="6892220"/>
            <a:ext cx="5739644" cy="4304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11570" y="11387476"/>
            <a:ext cx="378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resulting from </a:t>
            </a:r>
            <a:r>
              <a:rPr lang="en-US" smtClean="0"/>
              <a:t>weighted naïve </a:t>
            </a:r>
            <a:r>
              <a:rPr lang="en-US" dirty="0" smtClean="0"/>
              <a:t>Bayes classification of gender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503079" y="11412268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resulting from weighted iterative naïve Bayes classification of role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65" y="17702327"/>
            <a:ext cx="14517067" cy="104608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423" y="6923205"/>
            <a:ext cx="3574895" cy="446583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7621042" y="11378273"/>
            <a:ext cx="378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iterative naïve Bayes process yields more useful results in highly unbalanced data sets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590" y="13853377"/>
            <a:ext cx="12004820" cy="613159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0984755" y="20008223"/>
            <a:ext cx="119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partial view of the comparison between </a:t>
            </a:r>
            <a:r>
              <a:rPr lang="en-US" i="1" dirty="0" smtClean="0"/>
              <a:t>Hamlet</a:t>
            </a:r>
            <a:r>
              <a:rPr lang="en-US" dirty="0" smtClean="0"/>
              <a:t>’s Hamlet and the standards for all archetypes 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195" y="13942241"/>
            <a:ext cx="4288887" cy="24491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783134" y="16373891"/>
            <a:ext cx="40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incomplete view of the basic view of z-score data for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phoneme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features </a:t>
            </a:r>
            <a:r>
              <a:rPr lang="en-US" dirty="0" smtClean="0"/>
              <a:t>of archetypical roles, without any comparisons</a:t>
            </a:r>
            <a:endParaRPr lang="en-US" dirty="0" smtClean="0"/>
          </a:p>
        </p:txBody>
      </p:sp>
      <p:grpSp>
        <p:nvGrpSpPr>
          <p:cNvPr id="56" name="Group 55"/>
          <p:cNvGrpSpPr/>
          <p:nvPr/>
        </p:nvGrpSpPr>
        <p:grpSpPr>
          <a:xfrm>
            <a:off x="1137426" y="27530927"/>
            <a:ext cx="14510596" cy="929429"/>
            <a:chOff x="1066799" y="5958162"/>
            <a:chExt cx="11007725" cy="946293"/>
          </a:xfrm>
        </p:grpSpPr>
        <p:sp>
          <p:nvSpPr>
            <p:cNvPr id="58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8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References</a:t>
              </a:r>
              <a:endParaRPr lang="en-US" altLang="zh-CN" sz="44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72" name="Text Box 242"/>
          <p:cNvSpPr txBox="1">
            <a:spLocks noChangeArrowheads="1"/>
          </p:cNvSpPr>
          <p:nvPr/>
        </p:nvSpPr>
        <p:spPr bwMode="auto">
          <a:xfrm>
            <a:off x="1137426" y="28471056"/>
            <a:ext cx="14517066" cy="3896451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>
                <a:effectLst/>
              </a:rPr>
              <a:t>Scikit-learn: Machine Learning in Python, </a:t>
            </a:r>
            <a:r>
              <a:rPr lang="en-US" sz="2800" dirty="0" err="1">
                <a:effectLst/>
              </a:rPr>
              <a:t>Pedregosa</a:t>
            </a:r>
            <a:r>
              <a:rPr lang="en-US" sz="2800" dirty="0">
                <a:effectLst/>
              </a:rPr>
              <a:t> et al</a:t>
            </a:r>
            <a:r>
              <a:rPr lang="en-US" sz="2800" i="1" dirty="0">
                <a:effectLst/>
              </a:rPr>
              <a:t>.</a:t>
            </a:r>
            <a:r>
              <a:rPr lang="en-US" sz="2800" dirty="0">
                <a:effectLst/>
              </a:rPr>
              <a:t>, JMLR 12, pp. 2825-2830, </a:t>
            </a:r>
            <a:r>
              <a:rPr lang="en-US" sz="2800" dirty="0" smtClean="0">
                <a:effectLst/>
              </a:rPr>
              <a:t>2011.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2800" dirty="0" smtClean="0">
                <a:effectLst/>
                <a:ea typeface="ＭＳ Ｐゴシック" charset="-128"/>
              </a:rPr>
              <a:t>Olson M. Determining the gender of Shakespeare’s characters. Stanford University[Internet]. 2013.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 smtClean="0">
                <a:effectLst/>
              </a:rPr>
              <a:t>Bird</a:t>
            </a:r>
            <a:r>
              <a:rPr lang="en-US" sz="2800" dirty="0">
                <a:effectLst/>
              </a:rPr>
              <a:t>, Steven, Edward </a:t>
            </a:r>
            <a:r>
              <a:rPr lang="en-US" sz="2800" dirty="0" err="1">
                <a:effectLst/>
              </a:rPr>
              <a:t>Loper</a:t>
            </a:r>
            <a:r>
              <a:rPr lang="en-US" sz="2800" dirty="0">
                <a:effectLst/>
              </a:rPr>
              <a:t> and Ewan Klein (2009), </a:t>
            </a:r>
            <a:r>
              <a:rPr lang="en-US" sz="2800" i="1" dirty="0">
                <a:effectLst/>
              </a:rPr>
              <a:t>Natural Language Processing with Python</a:t>
            </a:r>
            <a:r>
              <a:rPr lang="en-US" sz="2800" dirty="0">
                <a:effectLst/>
              </a:rPr>
              <a:t>. O’Reilly Media Inc</a:t>
            </a:r>
            <a:r>
              <a:rPr lang="en-US" sz="2800" dirty="0" smtClean="0">
                <a:effectLst/>
              </a:rPr>
              <a:t>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>
                <a:effectLst/>
              </a:rPr>
              <a:t>Folger Shakespeare Library. (</a:t>
            </a:r>
            <a:r>
              <a:rPr lang="en-US" sz="2800" dirty="0" err="1">
                <a:effectLst/>
              </a:rPr>
              <a:t>n.d.</a:t>
            </a:r>
            <a:r>
              <a:rPr lang="en-US" sz="2800" dirty="0">
                <a:effectLst/>
              </a:rPr>
              <a:t>) </a:t>
            </a:r>
            <a:r>
              <a:rPr lang="en-US" sz="2800" i="1" dirty="0">
                <a:effectLst/>
              </a:rPr>
              <a:t>Shakespeare's Plays, Sonnets and Poems</a:t>
            </a:r>
            <a:r>
              <a:rPr lang="en-US" sz="2800" dirty="0">
                <a:effectLst/>
              </a:rPr>
              <a:t> from Folger Digital Texts. Retrieved from </a:t>
            </a:r>
            <a:r>
              <a:rPr lang="en-US" sz="2800" dirty="0" smtClean="0">
                <a:effectLst/>
                <a:hlinkClick r:id="rId9"/>
              </a:rPr>
              <a:t>www.folgerdigitaltexts.org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491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Lucida Sans</vt:lpstr>
      <vt:lpstr>ＭＳ Ｐゴシック</vt:lpstr>
      <vt:lpstr>SimSun</vt:lpstr>
      <vt:lpstr>Times New Roman</vt:lpstr>
      <vt:lpstr>宋体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Microsoft Office User</cp:lastModifiedBy>
  <cp:revision>142</cp:revision>
  <cp:lastPrinted>2000-08-03T00:31:24Z</cp:lastPrinted>
  <dcterms:created xsi:type="dcterms:W3CDTF">2000-02-09T15:01:13Z</dcterms:created>
  <dcterms:modified xsi:type="dcterms:W3CDTF">2017-08-16T20:36:02Z</dcterms:modified>
  <cp:category>research posters template</cp:category>
</cp:coreProperties>
</file>