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78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6" r:id="rId19"/>
    <p:sldId id="27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44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83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22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99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60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665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7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0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01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50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81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70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76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8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9E57AF-9258-45A7-B451-993B3F072D7E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A6AE16-6DB8-4BA4-99BB-EA34FC958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22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jfif"/><Relationship Id="rId7" Type="http://schemas.openxmlformats.org/officeDocument/2006/relationships/image" Target="../media/image2.jfi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4FCCE-9510-4028-8F61-C4E32E943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37" y="1899707"/>
            <a:ext cx="10117138" cy="111442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SERVICIOS DE ANÁLISIS DE DATOS EMPRESA TAJO</a:t>
            </a:r>
            <a:br>
              <a:rPr lang="es-ES" b="1" dirty="0">
                <a:latin typeface="Bahnschrift SemiBold" panose="020B0502040204020203" pitchFamily="34" charset="0"/>
              </a:rPr>
            </a:br>
            <a:endParaRPr lang="es-ES" b="1" dirty="0">
              <a:latin typeface="Bahnschrift SemiBol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C35B0-6B0D-4281-BA18-476D96C39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1194858"/>
          </a:xfrm>
        </p:spPr>
        <p:txBody>
          <a:bodyPr/>
          <a:lstStyle/>
          <a:p>
            <a:r>
              <a:rPr lang="es-E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PAULA CARBALLO PÉREZ</a:t>
            </a:r>
          </a:p>
          <a:p>
            <a:r>
              <a:rPr lang="es-E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ESTER CORTÉS GARCÍA</a:t>
            </a:r>
          </a:p>
        </p:txBody>
      </p:sp>
    </p:spTree>
    <p:extLst>
      <p:ext uri="{BB962C8B-B14F-4D97-AF65-F5344CB8AC3E}">
        <p14:creationId xmlns:p14="http://schemas.microsoft.com/office/powerpoint/2010/main" val="20899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529709"/>
            <a:ext cx="3267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6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AWS</a:t>
            </a:r>
            <a:endParaRPr lang="es-ES" sz="3200" b="1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3DC817-0A4E-4909-93C4-7E62D5A8B630}"/>
              </a:ext>
            </a:extLst>
          </p:cNvPr>
          <p:cNvSpPr txBox="1"/>
          <p:nvPr/>
        </p:nvSpPr>
        <p:spPr>
          <a:xfrm>
            <a:off x="461284" y="2343150"/>
            <a:ext cx="112068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Servicio de AWS que proporciona asistentes y herramientas de visualización para crear modelos de aprendizaje automático.</a:t>
            </a:r>
          </a:p>
          <a:p>
            <a:endParaRPr lang="es-ES" dirty="0"/>
          </a:p>
          <a:p>
            <a:r>
              <a:rPr lang="es-ES" dirty="0"/>
              <a:t>Lo utilizaremos en nuestro análisis para la recomendación de productos.</a:t>
            </a:r>
          </a:p>
          <a:p>
            <a:endParaRPr lang="es-ES" dirty="0"/>
          </a:p>
          <a:p>
            <a:r>
              <a:rPr lang="es-ES" dirty="0"/>
              <a:t>Dos tipos de predicciones: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Inicio de sesión de cada cliente </a:t>
            </a:r>
            <a:r>
              <a:rPr lang="es-ES" dirty="0">
                <a:sym typeface="Wingdings" panose="05000000000000000000" pitchFamily="2" charset="2"/>
              </a:rPr>
              <a:t> predicción en tiempo real</a:t>
            </a: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Clientes inactivos durante un mes  predicción en </a:t>
            </a:r>
            <a:r>
              <a:rPr lang="es-ES" dirty="0" err="1">
                <a:sym typeface="Wingdings" panose="05000000000000000000" pitchFamily="2" charset="2"/>
              </a:rPr>
              <a:t>batch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/>
              <a:t>Se realizarán actualizaciones mensuales del modelo.</a:t>
            </a:r>
          </a:p>
          <a:p>
            <a:endParaRPr lang="es-ES" dirty="0"/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EEAFDA-1A07-4A29-954D-F25C2D3F6494}"/>
              </a:ext>
            </a:extLst>
          </p:cNvPr>
          <p:cNvSpPr/>
          <p:nvPr/>
        </p:nvSpPr>
        <p:spPr>
          <a:xfrm>
            <a:off x="470910" y="1528762"/>
            <a:ext cx="2289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A5B4E8-BBE6-489A-95CC-10448B72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931" y="6086475"/>
            <a:ext cx="1077843" cy="5667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73ACFA-0C80-438F-9869-D847FF7D4D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61774" y="204788"/>
            <a:ext cx="954000" cy="95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7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529709"/>
            <a:ext cx="5761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Almacenamiento necesario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0E1523-5020-4AE0-BC6E-2413702DB779}"/>
              </a:ext>
            </a:extLst>
          </p:cNvPr>
          <p:cNvSpPr txBox="1"/>
          <p:nvPr/>
        </p:nvSpPr>
        <p:spPr>
          <a:xfrm>
            <a:off x="394711" y="1409700"/>
            <a:ext cx="1105433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poder estimar los costes que supondrá migrar a la nube nuestra plataforma de venta online, debemos, en primer lugar, determinar cuál es el volumen de información con el que se va a trabajar. Supondremos que la plataforma tiene 1000000 de clientes.</a:t>
            </a:r>
          </a:p>
          <a:p>
            <a:endParaRPr lang="es-ES" dirty="0"/>
          </a:p>
          <a:p>
            <a:r>
              <a:rPr lang="es-ES" dirty="0"/>
              <a:t>Almacenamiento en S3:</a:t>
            </a:r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u="sng" dirty="0"/>
              <a:t>Ficheros de entrada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información recogida en la plataforma online. Suponemos que en cada sesión se visitan 10 productos. Estimamos: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Para el caso de 1000 visitas al día, son 0,66 Mb al día, lo que equivale a 244 Mb anuales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Para el caso de 5000 visitas al días, son 3,33 Mb al día, equivalente a 1,19 Gb anuales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u="sng" dirty="0">
                <a:sym typeface="Wingdings" panose="05000000000000000000" pitchFamily="2" charset="2"/>
              </a:rPr>
              <a:t>Output</a:t>
            </a:r>
            <a:r>
              <a:rPr lang="es-ES" dirty="0">
                <a:sym typeface="Wingdings" panose="05000000000000000000" pitchFamily="2" charset="2"/>
              </a:rPr>
              <a:t>  copia de seguridad de los informes: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En el caso de 1000 visitas al día, se genera un informe cada 12 horas de 500 Kb, lo que suponen 365 Mb al año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Si son 5000 las visitas diarias, el informe que se genera cada 12 horas es de 1Mb, lo que supone 730 Mb al año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29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529709"/>
            <a:ext cx="5761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Almacenamiento necesario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0E1523-5020-4AE0-BC6E-2413702DB779}"/>
              </a:ext>
            </a:extLst>
          </p:cNvPr>
          <p:cNvSpPr txBox="1"/>
          <p:nvPr/>
        </p:nvSpPr>
        <p:spPr>
          <a:xfrm>
            <a:off x="470910" y="1285875"/>
            <a:ext cx="110543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en S3:</a:t>
            </a:r>
          </a:p>
          <a:p>
            <a:pPr marL="285750" indent="-285750">
              <a:buFontTx/>
              <a:buChar char="-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u="sng" dirty="0">
                <a:sym typeface="Wingdings" panose="05000000000000000000" pitchFamily="2" charset="2"/>
              </a:rPr>
              <a:t>Rec.csv</a:t>
            </a:r>
            <a:r>
              <a:rPr lang="es-ES" dirty="0">
                <a:sym typeface="Wingdings" panose="05000000000000000000" pitchFamily="2" charset="2"/>
              </a:rPr>
              <a:t>  fichero temporal para sistema de recomendación.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1000 visitas al día suponen 30000 visitas al mes. Si cada visita fuera realizada por un único usuario, esto significaría que 970000 clientes no visitan la web en un 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5000 visitas al día suponen 150000 visitas al mes. Si cada visita fuera realizada por un único usuario, esto significaría que 850000 clientes no visitan la web en un 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Podemos estimar que necesitamos un fichero de 1Gb.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237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529709"/>
            <a:ext cx="5761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Almacenamiento necesario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0E1523-5020-4AE0-BC6E-2413702DB779}"/>
              </a:ext>
            </a:extLst>
          </p:cNvPr>
          <p:cNvSpPr txBox="1"/>
          <p:nvPr/>
        </p:nvSpPr>
        <p:spPr>
          <a:xfrm>
            <a:off x="470910" y="1371600"/>
            <a:ext cx="110543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en S3: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u="sng" dirty="0" err="1">
                <a:sym typeface="Wingdings" panose="05000000000000000000" pitchFamily="2" charset="2"/>
              </a:rPr>
              <a:t>Perf_cliente</a:t>
            </a:r>
            <a:r>
              <a:rPr lang="es-ES" dirty="0">
                <a:sym typeface="Wingdings" panose="05000000000000000000" pitchFamily="2" charset="2"/>
              </a:rPr>
              <a:t>  información de los clientes en base a su perfil</a:t>
            </a:r>
          </a:p>
          <a:p>
            <a:r>
              <a:rPr lang="es-ES" dirty="0">
                <a:sym typeface="Wingdings" panose="05000000000000000000" pitchFamily="2" charset="2"/>
              </a:rPr>
              <a:t>Suponemos que el número de clientes en la actualidad es de 1000000. Suponemos que necesitamos 30 Mb.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En base a todo lo explicado anteriormente, obtenemos el volumen de información con el que vamos a trabajar: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Para el caso de 1000 visitas  244Mb + 365 Mb + 1Gb+ 30 Mb = 1,63 Gb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Para el caso de 5000 visitas  1,19Gb + 730 Mb + 1Gb+ 30 Mb = 2,93 Gb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88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368717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2F95C5-2EE2-44F5-8AF7-C9F5DC7D255E}"/>
              </a:ext>
            </a:extLst>
          </p:cNvPr>
          <p:cNvSpPr/>
          <p:nvPr/>
        </p:nvSpPr>
        <p:spPr>
          <a:xfrm>
            <a:off x="470910" y="1297929"/>
            <a:ext cx="765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COSTE DE CADA HERRAMIENTA- DATA PIPELINE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316867-4569-4C59-81DD-28EC519CA398}"/>
              </a:ext>
            </a:extLst>
          </p:cNvPr>
          <p:cNvSpPr txBox="1"/>
          <p:nvPr/>
        </p:nvSpPr>
        <p:spPr>
          <a:xfrm>
            <a:off x="470910" y="1933991"/>
            <a:ext cx="108489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Tendremos un coste para cada uno de los pipelines definidos. El coste de cada actividad desarrollada dentro del pipeline se factura por separado. </a:t>
            </a:r>
          </a:p>
          <a:p>
            <a:pPr marL="285750" indent="-285750">
              <a:buFontTx/>
              <a:buChar char="-"/>
            </a:pPr>
            <a:r>
              <a:rPr lang="es-ES" dirty="0"/>
              <a:t>AWS proporciona cinco actividades desarrolladas en baja frecuencia de forma gratuita durante el primer año.</a:t>
            </a:r>
          </a:p>
          <a:p>
            <a:pPr marL="285750" indent="-285750">
              <a:buFontTx/>
              <a:buChar char="-"/>
            </a:pPr>
            <a:r>
              <a:rPr lang="es-ES" dirty="0"/>
              <a:t>Tabla de precios proporcionada por AWS:</a:t>
            </a:r>
          </a:p>
          <a:p>
            <a:pPr marL="285750" indent="-285750">
              <a:buFontTx/>
              <a:buChar char="-"/>
            </a:pPr>
            <a:endParaRPr lang="es-ES" baseline="33000" dirty="0"/>
          </a:p>
          <a:p>
            <a:endParaRPr lang="es-ES" baseline="33000" dirty="0"/>
          </a:p>
          <a:p>
            <a:endParaRPr lang="es-ES" baseline="33000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  <a:p>
            <a:pPr marL="285750" lvl="0" indent="-285750">
              <a:buFontTx/>
              <a:buChar char="-"/>
            </a:pPr>
            <a:r>
              <a:rPr lang="es-ES" dirty="0"/>
              <a:t>Puesto que nuestras actividades se ejecutan en AWS, nuestros costes serán: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Alta frecuencia(cada 12 horas): 4 </a:t>
            </a:r>
            <a:r>
              <a:rPr lang="es-ES" dirty="0" err="1"/>
              <a:t>act</a:t>
            </a:r>
            <a:r>
              <a:rPr lang="es-ES" dirty="0"/>
              <a:t> x 1,00 $ = 4$ mensuales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Baja frecuencia(una vez al mes): 4 </a:t>
            </a:r>
            <a:r>
              <a:rPr lang="es-ES" dirty="0" err="1"/>
              <a:t>act</a:t>
            </a:r>
            <a:r>
              <a:rPr lang="es-ES" dirty="0"/>
              <a:t> x 0,00 $ = 0$ mensuales (1º año)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Baja frecuencia(una vez al mes): 4 </a:t>
            </a:r>
            <a:r>
              <a:rPr lang="es-ES" dirty="0" err="1"/>
              <a:t>act</a:t>
            </a:r>
            <a:r>
              <a:rPr lang="es-ES" dirty="0"/>
              <a:t> x 2,40 $ = 9,6$ mensuales (2º año en adelante)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baseline="33000" dirty="0"/>
          </a:p>
          <a:p>
            <a:endParaRPr lang="es-ES" dirty="0"/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A8186A55-0EC0-4C2E-8405-FADA179DCD4C}"/>
              </a:ext>
            </a:extLst>
          </p:cNvPr>
          <p:cNvSpPr txBox="1">
            <a:spLocks/>
          </p:cNvSpPr>
          <p:nvPr/>
        </p:nvSpPr>
        <p:spPr>
          <a:xfrm>
            <a:off x="470910" y="5113238"/>
            <a:ext cx="604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sz="2200" baseline="33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51B1FA8-C573-4424-8C98-37445D2A4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38948"/>
              </p:ext>
            </p:extLst>
          </p:nvPr>
        </p:nvGraphicFramePr>
        <p:xfrm>
          <a:off x="1035050" y="3429000"/>
          <a:ext cx="3302000" cy="1150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80879769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22373069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10245334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Alta frecuencia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Baja frecuencia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845344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Actividades o condiciones previas que se ejecutan en AWS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$1.00 por mes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$0.60 por mes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extLst>
                  <a:ext uri="{0D108BD9-81ED-4DB2-BD59-A6C34878D82A}">
                    <a16:rowId xmlns:a16="http://schemas.microsoft.com/office/drawing/2014/main" val="37274757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Actividades o condiciones previas que se ejecutan on-premise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$2.50 por mes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>
                          <a:effectLst/>
                        </a:rPr>
                        <a:t>$1.50 por mes</a:t>
                      </a:r>
                      <a:endParaRPr lang="es-E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extLst>
                  <a:ext uri="{0D108BD9-81ED-4DB2-BD59-A6C34878D82A}">
                    <a16:rowId xmlns:a16="http://schemas.microsoft.com/office/drawing/2014/main" val="306383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01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368717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2F95C5-2EE2-44F5-8AF7-C9F5DC7D255E}"/>
              </a:ext>
            </a:extLst>
          </p:cNvPr>
          <p:cNvSpPr/>
          <p:nvPr/>
        </p:nvSpPr>
        <p:spPr>
          <a:xfrm>
            <a:off x="470910" y="1297929"/>
            <a:ext cx="686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COSTE DE CADA HERRAMIENTA –S3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316867-4569-4C59-81DD-28EC519CA398}"/>
              </a:ext>
            </a:extLst>
          </p:cNvPr>
          <p:cNvSpPr txBox="1"/>
          <p:nvPr/>
        </p:nvSpPr>
        <p:spPr>
          <a:xfrm>
            <a:off x="470911" y="1933991"/>
            <a:ext cx="1063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Coste determinado por lo Gb requeridos de almacenamiento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Tabla de precios proporcionada por AWS: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algn="just"/>
            <a:r>
              <a:rPr lang="es-ES" dirty="0"/>
              <a:t>Se han estimado 1,63 Gb/año de almacenamiento para el caso de 1000 visitas al días y 2,93 Gb/año para el caso de las 5000 visitas.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1,63 x 0,023$ = 0,037$/mes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2,93 x 0,023$ = 0,067$/mes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A8186A55-0EC0-4C2E-8405-FADA179DCD4C}"/>
              </a:ext>
            </a:extLst>
          </p:cNvPr>
          <p:cNvSpPr txBox="1">
            <a:spLocks/>
          </p:cNvSpPr>
          <p:nvPr/>
        </p:nvSpPr>
        <p:spPr>
          <a:xfrm>
            <a:off x="470910" y="5113238"/>
            <a:ext cx="604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sz="2200" baseline="33000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2C21A8B-30DD-41C6-906F-537D6C99B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23142"/>
              </p:ext>
            </p:extLst>
          </p:nvPr>
        </p:nvGraphicFramePr>
        <p:xfrm>
          <a:off x="872115" y="3029455"/>
          <a:ext cx="2318759" cy="122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0240">
                  <a:extLst>
                    <a:ext uri="{9D8B030D-6E8A-4147-A177-3AD203B41FA5}">
                      <a16:colId xmlns:a16="http://schemas.microsoft.com/office/drawing/2014/main" val="3523283562"/>
                    </a:ext>
                  </a:extLst>
                </a:gridCol>
                <a:gridCol w="898519">
                  <a:extLst>
                    <a:ext uri="{9D8B030D-6E8A-4147-A177-3AD203B41FA5}">
                      <a16:colId xmlns:a16="http://schemas.microsoft.com/office/drawing/2014/main" val="1771851916"/>
                    </a:ext>
                  </a:extLst>
                </a:gridCol>
              </a:tblGrid>
              <a:tr h="37014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 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Almacenamiento estándar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8129773"/>
                  </a:ext>
                </a:extLst>
              </a:tr>
              <a:tr h="2860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Primeros 50 TB/mes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>
                          <a:effectLst/>
                        </a:rPr>
                        <a:t>$0.023 por GB</a:t>
                      </a:r>
                      <a:endParaRPr lang="es-E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extLst>
                  <a:ext uri="{0D108BD9-81ED-4DB2-BD59-A6C34878D82A}">
                    <a16:rowId xmlns:a16="http://schemas.microsoft.com/office/drawing/2014/main" val="2457227256"/>
                  </a:ext>
                </a:extLst>
              </a:tr>
              <a:tr h="2860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Siguientes 450 TB/mes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$0.022 por GB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extLst>
                  <a:ext uri="{0D108BD9-81ED-4DB2-BD59-A6C34878D82A}">
                    <a16:rowId xmlns:a16="http://schemas.microsoft.com/office/drawing/2014/main" val="2879156761"/>
                  </a:ext>
                </a:extLst>
              </a:tr>
              <a:tr h="2860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Más de 500 TB/mes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>
                          <a:effectLst/>
                        </a:rPr>
                        <a:t>$0.021 por GB</a:t>
                      </a:r>
                      <a:endParaRPr lang="es-E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60960" marB="60960" anchor="ctr"/>
                </a:tc>
                <a:extLst>
                  <a:ext uri="{0D108BD9-81ED-4DB2-BD59-A6C34878D82A}">
                    <a16:rowId xmlns:a16="http://schemas.microsoft.com/office/drawing/2014/main" val="415819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2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368717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2F95C5-2EE2-44F5-8AF7-C9F5DC7D255E}"/>
              </a:ext>
            </a:extLst>
          </p:cNvPr>
          <p:cNvSpPr/>
          <p:nvPr/>
        </p:nvSpPr>
        <p:spPr>
          <a:xfrm>
            <a:off x="470910" y="1297929"/>
            <a:ext cx="686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COSTE DE CADA HERRAMIENTA –EC2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316867-4569-4C59-81DD-28EC519CA398}"/>
              </a:ext>
            </a:extLst>
          </p:cNvPr>
          <p:cNvSpPr txBox="1"/>
          <p:nvPr/>
        </p:nvSpPr>
        <p:spPr>
          <a:xfrm>
            <a:off x="470911" y="1933991"/>
            <a:ext cx="1063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Coste determinado por hora de uso de instancias en EC2. </a:t>
            </a:r>
          </a:p>
          <a:p>
            <a:r>
              <a:rPr lang="es-ES" dirty="0"/>
              <a:t>Para la generación de los informes diarios y las recomendaciones a usuarios que visitan la web, se dispondrá de 2 instancias tipo m1.medium.</a:t>
            </a:r>
          </a:p>
          <a:p>
            <a:r>
              <a:rPr lang="es-ES" dirty="0"/>
              <a:t>Para los informes mensuales y las recomendaciones a usuarios inactivos, serán 8 las instancias tipo m1.medium.</a:t>
            </a:r>
          </a:p>
          <a:p>
            <a:r>
              <a:rPr lang="es-ES" dirty="0"/>
              <a:t>De este modo, podemos estimar que se podrá ejecutar en un hora.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Según los precios proporcionados por AWS: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Por tanto: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 </a:t>
            </a:r>
            <a:r>
              <a:rPr lang="es-ES" dirty="0" err="1"/>
              <a:t>inst</a:t>
            </a:r>
            <a:r>
              <a:rPr lang="es-ES" dirty="0"/>
              <a:t> x 0,095$ x 1 hora x 2 ejecuciones/día = 0,38$/ día </a:t>
            </a:r>
            <a:r>
              <a:rPr lang="es-ES" dirty="0">
                <a:sym typeface="Wingdings" panose="05000000000000000000" pitchFamily="2" charset="2"/>
              </a:rPr>
              <a:t> 11,4$ mensuales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8 </a:t>
            </a:r>
            <a:r>
              <a:rPr lang="es-ES" dirty="0" err="1">
                <a:sym typeface="Wingdings" panose="05000000000000000000" pitchFamily="2" charset="2"/>
              </a:rPr>
              <a:t>inst</a:t>
            </a:r>
            <a:r>
              <a:rPr lang="es-ES" dirty="0">
                <a:sym typeface="Wingdings" panose="05000000000000000000" pitchFamily="2" charset="2"/>
              </a:rPr>
              <a:t> x 0,095$ x 1 hora x 1 ejecución al mes = 0,76 $ mensuales</a:t>
            </a:r>
          </a:p>
          <a:p>
            <a:r>
              <a:rPr lang="es-ES" dirty="0">
                <a:sym typeface="Wingdings" panose="05000000000000000000" pitchFamily="2" charset="2"/>
              </a:rPr>
              <a:t>TOTAL = 12,16$</a:t>
            </a:r>
            <a:endParaRPr lang="es-ES" dirty="0"/>
          </a:p>
          <a:p>
            <a:endParaRPr lang="es-ES" dirty="0"/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A8186A55-0EC0-4C2E-8405-FADA179DCD4C}"/>
              </a:ext>
            </a:extLst>
          </p:cNvPr>
          <p:cNvSpPr txBox="1">
            <a:spLocks/>
          </p:cNvSpPr>
          <p:nvPr/>
        </p:nvSpPr>
        <p:spPr>
          <a:xfrm>
            <a:off x="470910" y="5113238"/>
            <a:ext cx="604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sz="2200" baseline="33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EE19C5-5044-4846-81EB-0DCC2939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9" y="4307136"/>
            <a:ext cx="7000509" cy="2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5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368717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2F95C5-2EE2-44F5-8AF7-C9F5DC7D255E}"/>
              </a:ext>
            </a:extLst>
          </p:cNvPr>
          <p:cNvSpPr/>
          <p:nvPr/>
        </p:nvSpPr>
        <p:spPr>
          <a:xfrm>
            <a:off x="470910" y="1297929"/>
            <a:ext cx="686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COSTE DE CADA HERRAMIENTA – EMR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316867-4569-4C59-81DD-28EC519CA398}"/>
              </a:ext>
            </a:extLst>
          </p:cNvPr>
          <p:cNvSpPr txBox="1"/>
          <p:nvPr/>
        </p:nvSpPr>
        <p:spPr>
          <a:xfrm>
            <a:off x="470911" y="1933991"/>
            <a:ext cx="10635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Coste determinado por hora de uso de instancias en EC2. Se han especificado dichas instancias en el apartado anterior.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Según los precios proporcionados por AWS: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Por tanto: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 </a:t>
            </a:r>
            <a:r>
              <a:rPr lang="es-ES" dirty="0" err="1"/>
              <a:t>inst</a:t>
            </a:r>
            <a:r>
              <a:rPr lang="es-ES" dirty="0"/>
              <a:t> x 0,022$ x 1 hora x 2 ejecuciones/día = 0,088$/ día </a:t>
            </a:r>
            <a:r>
              <a:rPr lang="es-ES" dirty="0">
                <a:sym typeface="Wingdings" panose="05000000000000000000" pitchFamily="2" charset="2"/>
              </a:rPr>
              <a:t> 2,64$ mensuales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8 </a:t>
            </a:r>
            <a:r>
              <a:rPr lang="es-ES" dirty="0" err="1">
                <a:sym typeface="Wingdings" panose="05000000000000000000" pitchFamily="2" charset="2"/>
              </a:rPr>
              <a:t>inst</a:t>
            </a:r>
            <a:r>
              <a:rPr lang="es-ES" dirty="0">
                <a:sym typeface="Wingdings" panose="05000000000000000000" pitchFamily="2" charset="2"/>
              </a:rPr>
              <a:t> x 0,022$ x 1 hora x 1 ejecución al mes = 0,176 $ mensuales</a:t>
            </a:r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TOTAL = 2,82$</a:t>
            </a:r>
            <a:endParaRPr lang="es-ES" dirty="0"/>
          </a:p>
          <a:p>
            <a:endParaRPr lang="es-ES" dirty="0"/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A8186A55-0EC0-4C2E-8405-FADA179DCD4C}"/>
              </a:ext>
            </a:extLst>
          </p:cNvPr>
          <p:cNvSpPr txBox="1">
            <a:spLocks/>
          </p:cNvSpPr>
          <p:nvPr/>
        </p:nvSpPr>
        <p:spPr>
          <a:xfrm>
            <a:off x="470910" y="5113238"/>
            <a:ext cx="604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sz="2200" baseline="33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BBD0619-6AE8-4C5F-952C-8A8257E27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17727"/>
              </p:ext>
            </p:extLst>
          </p:nvPr>
        </p:nvGraphicFramePr>
        <p:xfrm>
          <a:off x="593724" y="3348354"/>
          <a:ext cx="1997075" cy="537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402801158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75123511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EMR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325980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m1.medium</a:t>
                      </a:r>
                      <a:endParaRPr lang="es-E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>
                          <a:effectLst/>
                        </a:rPr>
                        <a:t>$0.022 por hora</a:t>
                      </a:r>
                      <a:endParaRPr lang="es-E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591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468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368717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2F95C5-2EE2-44F5-8AF7-C9F5DC7D255E}"/>
              </a:ext>
            </a:extLst>
          </p:cNvPr>
          <p:cNvSpPr/>
          <p:nvPr/>
        </p:nvSpPr>
        <p:spPr>
          <a:xfrm>
            <a:off x="470910" y="1297929"/>
            <a:ext cx="686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COSTE DE CADA HERRAMIENTA – 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316867-4569-4C59-81DD-28EC519CA398}"/>
              </a:ext>
            </a:extLst>
          </p:cNvPr>
          <p:cNvSpPr txBox="1"/>
          <p:nvPr/>
        </p:nvSpPr>
        <p:spPr>
          <a:xfrm>
            <a:off x="470911" y="1933991"/>
            <a:ext cx="1063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Coste determinado en base a lo siguiente: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Creación y actualización del modelo: se estiman 2 horas. El precio por hora es de 0,042$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2horas x 0, 42$ = 0,84$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Predicciones en tiempo real (usuarios que acceden): 0,0001$ por predicción, redondeada al siguiente centavo y 0,001$/hora por cada 10 MB de memoria. Suponemos un tiempo de predicción de 0,1s y 100 Mb de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1000 visitas suponen 30000 predicciones al mes. </a:t>
            </a:r>
          </a:p>
          <a:p>
            <a:r>
              <a:rPr lang="es-ES" dirty="0"/>
              <a:t>30000 predicciones x 0,1 s/</a:t>
            </a:r>
            <a:r>
              <a:rPr lang="es-ES" dirty="0" err="1"/>
              <a:t>predicc</a:t>
            </a:r>
            <a:r>
              <a:rPr lang="es-ES" dirty="0"/>
              <a:t> = 6000 s = 0,83 horas</a:t>
            </a:r>
          </a:p>
          <a:p>
            <a:r>
              <a:rPr lang="es-ES" dirty="0"/>
              <a:t>30000 predicciones x 0,0001$ + 0,83 x 0,001$ x 100Mb = 3,01$/mes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5000 visitas suponen 150000 predicciones al mes. </a:t>
            </a:r>
          </a:p>
          <a:p>
            <a:r>
              <a:rPr lang="es-ES" dirty="0"/>
              <a:t>150000 predicciones x 0,1 s/</a:t>
            </a:r>
            <a:r>
              <a:rPr lang="es-ES" dirty="0" err="1"/>
              <a:t>predicc</a:t>
            </a:r>
            <a:r>
              <a:rPr lang="es-ES" dirty="0"/>
              <a:t> = 15000 s = 4,16 horas</a:t>
            </a:r>
          </a:p>
          <a:p>
            <a:r>
              <a:rPr lang="es-ES" dirty="0"/>
              <a:t>150000 predicciones x 0,0001$ + 4,16 x 0,001$ x 100Mb = 15,41$/mes</a:t>
            </a:r>
          </a:p>
          <a:p>
            <a:endParaRPr lang="es-ES" dirty="0"/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A8186A55-0EC0-4C2E-8405-FADA179DCD4C}"/>
              </a:ext>
            </a:extLst>
          </p:cNvPr>
          <p:cNvSpPr txBox="1">
            <a:spLocks/>
          </p:cNvSpPr>
          <p:nvPr/>
        </p:nvSpPr>
        <p:spPr>
          <a:xfrm>
            <a:off x="470910" y="5113238"/>
            <a:ext cx="604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sz="2200" baseline="33000" dirty="0"/>
          </a:p>
        </p:txBody>
      </p:sp>
    </p:spTree>
    <p:extLst>
      <p:ext uri="{BB962C8B-B14F-4D97-AF65-F5344CB8AC3E}">
        <p14:creationId xmlns:p14="http://schemas.microsoft.com/office/powerpoint/2010/main" val="11460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368717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2F95C5-2EE2-44F5-8AF7-C9F5DC7D255E}"/>
              </a:ext>
            </a:extLst>
          </p:cNvPr>
          <p:cNvSpPr/>
          <p:nvPr/>
        </p:nvSpPr>
        <p:spPr>
          <a:xfrm>
            <a:off x="470910" y="1297929"/>
            <a:ext cx="686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COSTE DE CADA HERRAMIENTA – 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316867-4569-4C59-81DD-28EC519CA398}"/>
              </a:ext>
            </a:extLst>
          </p:cNvPr>
          <p:cNvSpPr txBox="1"/>
          <p:nvPr/>
        </p:nvSpPr>
        <p:spPr>
          <a:xfrm>
            <a:off x="470911" y="1933991"/>
            <a:ext cx="1063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Predicciones por lotes (usuarios inactivos): 0,10$ por cada 1000 predicciones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1000 visitas al día suponen 970000 usuarios inactivos (suponiendo 1000000 clientes). </a:t>
            </a:r>
          </a:p>
          <a:p>
            <a:r>
              <a:rPr lang="es-ES" dirty="0"/>
              <a:t>970000 predicciones x 0,1 s/1000 = 97$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5000 visitas al día suponen 850000 usuarios inactivos (suponiendo 1000000 clientes). </a:t>
            </a:r>
          </a:p>
          <a:p>
            <a:r>
              <a:rPr lang="es-ES" dirty="0"/>
              <a:t>850000 predicciones x 0,1 s/1000 = 85$</a:t>
            </a:r>
          </a:p>
          <a:p>
            <a:endParaRPr lang="es-ES" dirty="0"/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A8186A55-0EC0-4C2E-8405-FADA179DCD4C}"/>
              </a:ext>
            </a:extLst>
          </p:cNvPr>
          <p:cNvSpPr txBox="1">
            <a:spLocks/>
          </p:cNvSpPr>
          <p:nvPr/>
        </p:nvSpPr>
        <p:spPr>
          <a:xfrm>
            <a:off x="470910" y="5113238"/>
            <a:ext cx="604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sz="2200" baseline="33000" dirty="0"/>
          </a:p>
        </p:txBody>
      </p:sp>
    </p:spTree>
    <p:extLst>
      <p:ext uri="{BB962C8B-B14F-4D97-AF65-F5344CB8AC3E}">
        <p14:creationId xmlns:p14="http://schemas.microsoft.com/office/powerpoint/2010/main" val="315234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E752172-10D5-4EAA-B2B6-EB09EE1A3A0A}"/>
              </a:ext>
            </a:extLst>
          </p:cNvPr>
          <p:cNvSpPr/>
          <p:nvPr/>
        </p:nvSpPr>
        <p:spPr>
          <a:xfrm>
            <a:off x="361950" y="5289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  <a:endParaRPr lang="es-ES" b="1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304CDF-0A59-4867-B47F-CDF67E3F4783}"/>
              </a:ext>
            </a:extLst>
          </p:cNvPr>
          <p:cNvSpPr txBox="1"/>
          <p:nvPr/>
        </p:nvSpPr>
        <p:spPr>
          <a:xfrm>
            <a:off x="533400" y="1485900"/>
            <a:ext cx="4705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2000" b="1" dirty="0"/>
              <a:t>SISTEMA DISEÑADO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Servicios AWS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2000" b="1" dirty="0"/>
              <a:t>ALMACENAMIENTO NECESARIO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2000" b="1" dirty="0"/>
              <a:t>ESTIMACIÓN DE COSTES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Coste de cada herramienta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Coste total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927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368717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2F95C5-2EE2-44F5-8AF7-C9F5DC7D255E}"/>
              </a:ext>
            </a:extLst>
          </p:cNvPr>
          <p:cNvSpPr/>
          <p:nvPr/>
        </p:nvSpPr>
        <p:spPr>
          <a:xfrm>
            <a:off x="470910" y="1297929"/>
            <a:ext cx="686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COSTE TOTAL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316867-4569-4C59-81DD-28EC519CA398}"/>
              </a:ext>
            </a:extLst>
          </p:cNvPr>
          <p:cNvSpPr txBox="1"/>
          <p:nvPr/>
        </p:nvSpPr>
        <p:spPr>
          <a:xfrm>
            <a:off x="470911" y="1933991"/>
            <a:ext cx="10635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Establecemos el coste total mensual de nuestro servicio en base a los costes anteriores: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b="1" dirty="0"/>
              <a:t>PRIMER AÑO							 A PARTIR DEL PRIMER AÑO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A8186A55-0EC0-4C2E-8405-FADA179DCD4C}"/>
              </a:ext>
            </a:extLst>
          </p:cNvPr>
          <p:cNvSpPr txBox="1">
            <a:spLocks/>
          </p:cNvSpPr>
          <p:nvPr/>
        </p:nvSpPr>
        <p:spPr>
          <a:xfrm>
            <a:off x="470910" y="5113238"/>
            <a:ext cx="604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sz="2200" baseline="33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8D88DF-BE9C-4012-80AF-7D330E1BD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09" y="2874437"/>
            <a:ext cx="4464439" cy="26856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D094B5-F24B-4FFC-845F-AA91FDE9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400" y="2874437"/>
            <a:ext cx="4464439" cy="26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0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529709"/>
            <a:ext cx="4445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6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DISEÑADO</a:t>
            </a:r>
            <a:endParaRPr lang="es-ES" sz="3200" b="1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888702-F4C2-4CDA-84EE-4BCEB7459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56787"/>
            <a:ext cx="985837" cy="985837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01AB902-732A-43E0-9F99-2D9612C0E5BE}"/>
              </a:ext>
            </a:extLst>
          </p:cNvPr>
          <p:cNvCxnSpPr>
            <a:cxnSpLocks/>
          </p:cNvCxnSpPr>
          <p:nvPr/>
        </p:nvCxnSpPr>
        <p:spPr>
          <a:xfrm>
            <a:off x="3152775" y="2019300"/>
            <a:ext cx="1400175" cy="0"/>
          </a:xfrm>
          <a:prstGeom prst="straightConnector1">
            <a:avLst/>
          </a:prstGeom>
          <a:ln w="76200">
            <a:solidFill>
              <a:schemeClr val="bg1">
                <a:lumMod val="75000"/>
                <a:lumOff val="2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CA91BEC-8BBF-4353-81F3-1E29CA655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00" y="1692224"/>
            <a:ext cx="986400" cy="986400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9A23881-EA45-41C1-810F-158DBDFE4B32}"/>
              </a:ext>
            </a:extLst>
          </p:cNvPr>
          <p:cNvCxnSpPr>
            <a:cxnSpLocks/>
          </p:cNvCxnSpPr>
          <p:nvPr/>
        </p:nvCxnSpPr>
        <p:spPr>
          <a:xfrm>
            <a:off x="6653212" y="2019300"/>
            <a:ext cx="1400175" cy="0"/>
          </a:xfrm>
          <a:prstGeom prst="straightConnector1">
            <a:avLst/>
          </a:prstGeom>
          <a:ln w="76200">
            <a:solidFill>
              <a:schemeClr val="bg1">
                <a:lumMod val="75000"/>
                <a:lumOff val="2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613FA1BE-5455-4D1A-9333-C32216B77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26" y="1656787"/>
            <a:ext cx="1308223" cy="9864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0ABB535-F861-414C-B077-640161C151B2}"/>
              </a:ext>
            </a:extLst>
          </p:cNvPr>
          <p:cNvSpPr txBox="1"/>
          <p:nvPr/>
        </p:nvSpPr>
        <p:spPr>
          <a:xfrm>
            <a:off x="600075" y="3065392"/>
            <a:ext cx="26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Base de datos </a:t>
            </a:r>
          </a:p>
          <a:p>
            <a:pPr algn="ctr"/>
            <a:r>
              <a:rPr lang="es-ES" dirty="0"/>
              <a:t>(obtenidos de la web)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88D6584-6687-4A4F-B0F6-46FBE339F387}"/>
              </a:ext>
            </a:extLst>
          </p:cNvPr>
          <p:cNvCxnSpPr>
            <a:cxnSpLocks/>
          </p:cNvCxnSpPr>
          <p:nvPr/>
        </p:nvCxnSpPr>
        <p:spPr>
          <a:xfrm flipH="1">
            <a:off x="5546621" y="3283957"/>
            <a:ext cx="1" cy="1171575"/>
          </a:xfrm>
          <a:prstGeom prst="straightConnector1">
            <a:avLst/>
          </a:prstGeom>
          <a:ln w="76200">
            <a:solidFill>
              <a:schemeClr val="bg1">
                <a:lumMod val="75000"/>
                <a:lumOff val="2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09D8DF11-D61F-4D15-964C-156E5C04C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86" y="4672576"/>
            <a:ext cx="1875975" cy="986400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7045CD0C-2188-46DB-B44A-6BF94F038732}"/>
              </a:ext>
            </a:extLst>
          </p:cNvPr>
          <p:cNvSpPr/>
          <p:nvPr/>
        </p:nvSpPr>
        <p:spPr>
          <a:xfrm>
            <a:off x="9139320" y="1862258"/>
            <a:ext cx="2824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Plataforma </a:t>
            </a:r>
          </a:p>
          <a:p>
            <a:pPr algn="ctr"/>
            <a:r>
              <a:rPr lang="es-ES" dirty="0"/>
              <a:t>Venta online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D9262DA-8DFF-4251-8B71-6142EEF42E53}"/>
              </a:ext>
            </a:extLst>
          </p:cNvPr>
          <p:cNvSpPr txBox="1"/>
          <p:nvPr/>
        </p:nvSpPr>
        <p:spPr>
          <a:xfrm>
            <a:off x="3414306" y="3610581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Envío de datos a </a:t>
            </a:r>
          </a:p>
          <a:p>
            <a:r>
              <a:rPr lang="es-ES" dirty="0"/>
              <a:t>análisis en </a:t>
            </a:r>
            <a:r>
              <a:rPr lang="es-ES" dirty="0" err="1"/>
              <a:t>cloud</a:t>
            </a:r>
            <a:endParaRPr lang="es-E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527C1EC-AB75-4A56-9DD1-CF7EAACE6680}"/>
              </a:ext>
            </a:extLst>
          </p:cNvPr>
          <p:cNvSpPr/>
          <p:nvPr/>
        </p:nvSpPr>
        <p:spPr>
          <a:xfrm>
            <a:off x="4729163" y="2739642"/>
            <a:ext cx="1875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Servidor local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0BC0EAF-AE5C-43FA-AE86-816B02276A94}"/>
              </a:ext>
            </a:extLst>
          </p:cNvPr>
          <p:cNvSpPr txBox="1"/>
          <p:nvPr/>
        </p:nvSpPr>
        <p:spPr>
          <a:xfrm>
            <a:off x="5925835" y="3594558"/>
            <a:ext cx="235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Envío de informes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D10BCEB-13AB-4F69-98C3-4512018FFE6C}"/>
              </a:ext>
            </a:extLst>
          </p:cNvPr>
          <p:cNvCxnSpPr>
            <a:cxnSpLocks/>
          </p:cNvCxnSpPr>
          <p:nvPr/>
        </p:nvCxnSpPr>
        <p:spPr>
          <a:xfrm flipV="1">
            <a:off x="5786033" y="3157440"/>
            <a:ext cx="0" cy="1204099"/>
          </a:xfrm>
          <a:prstGeom prst="straightConnector1">
            <a:avLst/>
          </a:prstGeom>
          <a:ln w="76200">
            <a:solidFill>
              <a:schemeClr val="bg1">
                <a:lumMod val="75000"/>
                <a:lumOff val="2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3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529709"/>
            <a:ext cx="3267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6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AWS</a:t>
            </a:r>
            <a:endParaRPr lang="es-ES" sz="3200" b="1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09D8DF11-D61F-4D15-964C-156E5C04C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85" y="4172714"/>
            <a:ext cx="1875975" cy="986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63DC817-0A4E-4909-93C4-7E62D5A8B630}"/>
              </a:ext>
            </a:extLst>
          </p:cNvPr>
          <p:cNvSpPr txBox="1"/>
          <p:nvPr/>
        </p:nvSpPr>
        <p:spPr>
          <a:xfrm>
            <a:off x="470910" y="1620193"/>
            <a:ext cx="11269432" cy="1701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Amazon Web </a:t>
            </a:r>
            <a:r>
              <a:rPr lang="es-ES" dirty="0" err="1"/>
              <a:t>Services</a:t>
            </a:r>
            <a:r>
              <a:rPr lang="es-ES" dirty="0"/>
              <a:t> es una plataforma de servicios </a:t>
            </a:r>
            <a:r>
              <a:rPr lang="es-ES" dirty="0" err="1"/>
              <a:t>cloud</a:t>
            </a:r>
            <a:r>
              <a:rPr lang="es-ES" dirty="0"/>
              <a:t>, escalable, ágil y flexible, y con un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modelo de precios adecuado a nuestras necesidades.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Para poder desarrollar el nuevo modelo de análisis del negocio, utilizaremos los siguientes servicios: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 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EA86F80-DF27-40CD-BA53-BC1FB3CB6E4B}"/>
              </a:ext>
            </a:extLst>
          </p:cNvPr>
          <p:cNvCxnSpPr>
            <a:cxnSpLocks/>
          </p:cNvCxnSpPr>
          <p:nvPr/>
        </p:nvCxnSpPr>
        <p:spPr>
          <a:xfrm flipV="1">
            <a:off x="3333715" y="3492680"/>
            <a:ext cx="1552574" cy="680034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50610F3-5A79-4503-8911-C48C637BB34E}"/>
              </a:ext>
            </a:extLst>
          </p:cNvPr>
          <p:cNvCxnSpPr>
            <a:cxnSpLocks/>
          </p:cNvCxnSpPr>
          <p:nvPr/>
        </p:nvCxnSpPr>
        <p:spPr>
          <a:xfrm flipV="1">
            <a:off x="3333715" y="3962949"/>
            <a:ext cx="1552575" cy="470604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6350984-DBE8-4A84-BDC9-C33C248B120E}"/>
              </a:ext>
            </a:extLst>
          </p:cNvPr>
          <p:cNvCxnSpPr>
            <a:cxnSpLocks/>
          </p:cNvCxnSpPr>
          <p:nvPr/>
        </p:nvCxnSpPr>
        <p:spPr>
          <a:xfrm flipV="1">
            <a:off x="3333715" y="4649478"/>
            <a:ext cx="1552575" cy="1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C1F7CD5-3394-4808-8BC0-1FCB81C28989}"/>
              </a:ext>
            </a:extLst>
          </p:cNvPr>
          <p:cNvCxnSpPr>
            <a:cxnSpLocks/>
          </p:cNvCxnSpPr>
          <p:nvPr/>
        </p:nvCxnSpPr>
        <p:spPr>
          <a:xfrm>
            <a:off x="3333715" y="4956869"/>
            <a:ext cx="1552575" cy="339075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F727994-EDB8-4E00-91F7-F58C753571E9}"/>
              </a:ext>
            </a:extLst>
          </p:cNvPr>
          <p:cNvCxnSpPr>
            <a:cxnSpLocks/>
          </p:cNvCxnSpPr>
          <p:nvPr/>
        </p:nvCxnSpPr>
        <p:spPr>
          <a:xfrm>
            <a:off x="3333715" y="5173352"/>
            <a:ext cx="1552575" cy="813825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C1A9BFD-8919-424F-9017-A26EAD8A5A47}"/>
              </a:ext>
            </a:extLst>
          </p:cNvPr>
          <p:cNvSpPr txBox="1"/>
          <p:nvPr/>
        </p:nvSpPr>
        <p:spPr>
          <a:xfrm>
            <a:off x="4886289" y="3245423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 PIPELINE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1D34178-756E-4C54-BE13-C6857F5BD1CE}"/>
              </a:ext>
            </a:extLst>
          </p:cNvPr>
          <p:cNvSpPr/>
          <p:nvPr/>
        </p:nvSpPr>
        <p:spPr>
          <a:xfrm>
            <a:off x="4891731" y="380195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S3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21B31C8-F176-47BB-B75D-5B208D66EFC7}"/>
              </a:ext>
            </a:extLst>
          </p:cNvPr>
          <p:cNvSpPr/>
          <p:nvPr/>
        </p:nvSpPr>
        <p:spPr>
          <a:xfrm>
            <a:off x="4886290" y="447867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EC2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4D4F964-2D10-47EE-83AF-2A411AA3A262}"/>
              </a:ext>
            </a:extLst>
          </p:cNvPr>
          <p:cNvSpPr/>
          <p:nvPr/>
        </p:nvSpPr>
        <p:spPr>
          <a:xfrm>
            <a:off x="4886290" y="511381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EMR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4F82F62-4749-46A6-BD2E-A9C787DD283F}"/>
              </a:ext>
            </a:extLst>
          </p:cNvPr>
          <p:cNvSpPr/>
          <p:nvPr/>
        </p:nvSpPr>
        <p:spPr>
          <a:xfrm>
            <a:off x="4886289" y="5862053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104648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83E9C259-B3E1-43D4-91C2-7DF92A24995F}"/>
              </a:ext>
            </a:extLst>
          </p:cNvPr>
          <p:cNvSpPr/>
          <p:nvPr/>
        </p:nvSpPr>
        <p:spPr>
          <a:xfrm>
            <a:off x="1395993" y="1715381"/>
            <a:ext cx="8673483" cy="514905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A215E23-9F56-4253-A4FD-AC3E034E2F77}"/>
              </a:ext>
            </a:extLst>
          </p:cNvPr>
          <p:cNvSpPr/>
          <p:nvPr/>
        </p:nvSpPr>
        <p:spPr>
          <a:xfrm rot="10800000">
            <a:off x="1120785" y="1715381"/>
            <a:ext cx="8673483" cy="514905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F3A8D3-C60B-47BA-8C89-5ECB604ECCBB}"/>
              </a:ext>
            </a:extLst>
          </p:cNvPr>
          <p:cNvSpPr txBox="1"/>
          <p:nvPr/>
        </p:nvSpPr>
        <p:spPr>
          <a:xfrm>
            <a:off x="3624726" y="121314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 PIPELINE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5E8105-33FD-49D8-B5C2-09E3F6BE9250}"/>
              </a:ext>
            </a:extLst>
          </p:cNvPr>
          <p:cNvSpPr/>
          <p:nvPr/>
        </p:nvSpPr>
        <p:spPr>
          <a:xfrm>
            <a:off x="1659952" y="410934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S3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1A5FE39-61A1-4103-88C7-84CA3D0D4690}"/>
              </a:ext>
            </a:extLst>
          </p:cNvPr>
          <p:cNvSpPr/>
          <p:nvPr/>
        </p:nvSpPr>
        <p:spPr>
          <a:xfrm>
            <a:off x="3780192" y="4109343"/>
            <a:ext cx="623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EC2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56AC68-8A00-48D3-A60E-CC56D976DD55}"/>
              </a:ext>
            </a:extLst>
          </p:cNvPr>
          <p:cNvSpPr/>
          <p:nvPr/>
        </p:nvSpPr>
        <p:spPr>
          <a:xfrm>
            <a:off x="6096000" y="410934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EMR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ABF5D1D-FA5A-4112-83C5-F78EA81C5AC4}"/>
              </a:ext>
            </a:extLst>
          </p:cNvPr>
          <p:cNvSpPr/>
          <p:nvPr/>
        </p:nvSpPr>
        <p:spPr>
          <a:xfrm>
            <a:off x="8378532" y="4103886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C9E56A3-A701-488F-9AF2-8C95BB80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146506"/>
            <a:ext cx="476250" cy="5688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31B408-B8E2-48D8-9BA6-B280295EE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17" y="2879359"/>
            <a:ext cx="849783" cy="954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705C42-EFCC-4F41-BE2B-6C76A34AD36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33261" t="31413" r="33663" b="36957"/>
          <a:stretch>
            <a:fillRect/>
          </a:stretch>
        </p:blipFill>
        <p:spPr>
          <a:xfrm>
            <a:off x="3646910" y="2879359"/>
            <a:ext cx="890451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F1A584E-F235-43E2-835F-97D1A086A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2879359"/>
            <a:ext cx="1007922" cy="95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09A38ED-FA20-444A-B81A-5AA4FC0094D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8153364" y="2879359"/>
            <a:ext cx="9540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76BF347-0DBD-49A6-8BA6-733BBE90B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5397449"/>
            <a:ext cx="986400" cy="98640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E94F214-8EB0-4E18-A0E2-FA24A26422D0}"/>
              </a:ext>
            </a:extLst>
          </p:cNvPr>
          <p:cNvCxnSpPr>
            <a:cxnSpLocks/>
          </p:cNvCxnSpPr>
          <p:nvPr/>
        </p:nvCxnSpPr>
        <p:spPr>
          <a:xfrm flipH="1">
            <a:off x="6425578" y="4473218"/>
            <a:ext cx="1" cy="651232"/>
          </a:xfrm>
          <a:prstGeom prst="straightConnector1">
            <a:avLst/>
          </a:prstGeom>
          <a:ln w="76200">
            <a:solidFill>
              <a:schemeClr val="bg1">
                <a:lumMod val="75000"/>
                <a:lumOff val="2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A70081-1831-4CAA-A2BA-55A6A4EE2236}"/>
              </a:ext>
            </a:extLst>
          </p:cNvPr>
          <p:cNvSpPr txBox="1"/>
          <p:nvPr/>
        </p:nvSpPr>
        <p:spPr>
          <a:xfrm>
            <a:off x="5304228" y="4559377"/>
            <a:ext cx="136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Envío de informes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478D438-4136-4B5D-BE9D-41A6532F118A}"/>
              </a:ext>
            </a:extLst>
          </p:cNvPr>
          <p:cNvCxnSpPr>
            <a:cxnSpLocks/>
          </p:cNvCxnSpPr>
          <p:nvPr/>
        </p:nvCxnSpPr>
        <p:spPr>
          <a:xfrm flipH="1">
            <a:off x="8660868" y="4559377"/>
            <a:ext cx="1" cy="651232"/>
          </a:xfrm>
          <a:prstGeom prst="straightConnector1">
            <a:avLst/>
          </a:prstGeom>
          <a:ln w="76200">
            <a:solidFill>
              <a:schemeClr val="bg1">
                <a:lumMod val="75000"/>
                <a:lumOff val="2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F6D1F48C-610B-4726-9F6D-892BD79DE5C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7671" y="5429095"/>
            <a:ext cx="879693" cy="87969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5475CD8-E2E7-4B16-9646-EDE5F089A1BB}"/>
              </a:ext>
            </a:extLst>
          </p:cNvPr>
          <p:cNvSpPr txBox="1"/>
          <p:nvPr/>
        </p:nvSpPr>
        <p:spPr>
          <a:xfrm>
            <a:off x="7516994" y="4482432"/>
            <a:ext cx="136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Envío de mails</a:t>
            </a:r>
          </a:p>
        </p:txBody>
      </p:sp>
    </p:spTree>
    <p:extLst>
      <p:ext uri="{BB962C8B-B14F-4D97-AF65-F5344CB8AC3E}">
        <p14:creationId xmlns:p14="http://schemas.microsoft.com/office/powerpoint/2010/main" val="267745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529709"/>
            <a:ext cx="3267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6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AWS</a:t>
            </a:r>
            <a:endParaRPr lang="es-ES" sz="3200" b="1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3DC817-0A4E-4909-93C4-7E62D5A8B630}"/>
              </a:ext>
            </a:extLst>
          </p:cNvPr>
          <p:cNvSpPr txBox="1"/>
          <p:nvPr/>
        </p:nvSpPr>
        <p:spPr>
          <a:xfrm>
            <a:off x="461284" y="2343150"/>
            <a:ext cx="11206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Es un servicio para configurar procesamiento y transferencias de datos a intervalos regulares o ante determinados eventos o condiciones.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Puesto que nuestro objetivo es generar dos informes diarios y un informe mensual, esta es una de las herramientas de AWS que emplearemos para nuestro análisis.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consideran actividades de baja frecuencia aquellas cuya ejecución se programa para realizarse una vez al día o menos.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tanto, en nuestro caso se considerarán actividades de baja frecuencia la generación del informe mensual y la actualización del modelo. Actividades de alta frecuencia serán los informes diarios y las recomendaciones a usuarios.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Ambos DP emplean las herramientas EMR, EC2, S3 y ML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EEAFDA-1A07-4A29-954D-F25C2D3F6494}"/>
              </a:ext>
            </a:extLst>
          </p:cNvPr>
          <p:cNvSpPr/>
          <p:nvPr/>
        </p:nvSpPr>
        <p:spPr>
          <a:xfrm>
            <a:off x="470910" y="1528762"/>
            <a:ext cx="2289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PIPELINE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A5B4E8-BBE6-489A-95CC-10448B72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931" y="6086475"/>
            <a:ext cx="1077843" cy="5667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CF4786-F9DF-4C8A-94F4-246329FC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974" y="326570"/>
            <a:ext cx="799800" cy="9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7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529709"/>
            <a:ext cx="3267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6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AWS</a:t>
            </a:r>
            <a:endParaRPr lang="es-ES" sz="3200" b="1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3DC817-0A4E-4909-93C4-7E62D5A8B630}"/>
              </a:ext>
            </a:extLst>
          </p:cNvPr>
          <p:cNvSpPr txBox="1"/>
          <p:nvPr/>
        </p:nvSpPr>
        <p:spPr>
          <a:xfrm>
            <a:off x="461284" y="2343150"/>
            <a:ext cx="11206841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Servicio de AWS creado para almacenamiento de ficheros en la nube.</a:t>
            </a:r>
          </a:p>
          <a:p>
            <a:endParaRPr lang="es-ES" dirty="0"/>
          </a:p>
          <a:p>
            <a:r>
              <a:rPr lang="es-ES" dirty="0"/>
              <a:t>En nuestro caso, almacenaremos toda la información necesaria para realizar nuestro análisis:</a:t>
            </a:r>
          </a:p>
          <a:p>
            <a:endParaRPr lang="es-ES" dirty="0"/>
          </a:p>
          <a:p>
            <a:pPr marL="285750" lvl="1" indent="-28575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Tx/>
              <a:buChar char="-"/>
            </a:pPr>
            <a:r>
              <a:rPr lang="es-ES" dirty="0"/>
              <a:t>Información de la plataforma de venta online.</a:t>
            </a:r>
          </a:p>
          <a:p>
            <a:pPr marL="285750" lvl="1" indent="-285750">
              <a:spcAft>
                <a:spcPts val="1414"/>
              </a:spcAft>
              <a:buClr>
                <a:srgbClr val="2C3E50"/>
              </a:buClr>
              <a:buSzPct val="75000"/>
              <a:buFontTx/>
              <a:buChar char="-"/>
            </a:pPr>
            <a:r>
              <a:rPr lang="es-ES" dirty="0"/>
              <a:t>Copias de seguridad de los informes.</a:t>
            </a:r>
          </a:p>
          <a:p>
            <a:pPr marL="285750" lvl="1" indent="-285750">
              <a:spcAft>
                <a:spcPts val="1414"/>
              </a:spcAft>
              <a:buClr>
                <a:srgbClr val="2C3E50"/>
              </a:buClr>
              <a:buSzPct val="75000"/>
              <a:buFontTx/>
              <a:buChar char="-"/>
            </a:pPr>
            <a:r>
              <a:rPr lang="es-ES" dirty="0"/>
              <a:t>Aplicación a ejecutar en </a:t>
            </a:r>
            <a:r>
              <a:rPr lang="es-ES" dirty="0" err="1"/>
              <a:t>Hadoop</a:t>
            </a:r>
            <a:r>
              <a:rPr lang="es-ES" dirty="0"/>
              <a:t>.</a:t>
            </a:r>
          </a:p>
          <a:p>
            <a:pPr marL="285750" lvl="1" indent="-285750">
              <a:spcAft>
                <a:spcPts val="1414"/>
              </a:spcAft>
              <a:buClr>
                <a:srgbClr val="2C3E50"/>
              </a:buClr>
              <a:buSzPct val="75000"/>
              <a:buFontTx/>
              <a:buChar char="-"/>
            </a:pPr>
            <a:r>
              <a:rPr lang="es-ES" dirty="0"/>
              <a:t>Ficheros temporales para el sistema de recomendación de ML.</a:t>
            </a:r>
          </a:p>
          <a:p>
            <a:pPr marL="285750" lvl="1" indent="-285750">
              <a:spcAft>
                <a:spcPts val="1414"/>
              </a:spcAft>
              <a:buClr>
                <a:srgbClr val="2C3E50"/>
              </a:buClr>
              <a:buSzPct val="75000"/>
              <a:buFontTx/>
              <a:buChar char="-"/>
            </a:pPr>
            <a:r>
              <a:rPr lang="es-ES" dirty="0"/>
              <a:t>Información de los perfiles de los clientes de la empresa.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EEAFDA-1A07-4A29-954D-F25C2D3F6494}"/>
              </a:ext>
            </a:extLst>
          </p:cNvPr>
          <p:cNvSpPr/>
          <p:nvPr/>
        </p:nvSpPr>
        <p:spPr>
          <a:xfrm>
            <a:off x="470910" y="1528762"/>
            <a:ext cx="2289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A5B4E8-BBE6-489A-95CC-10448B72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931" y="6086475"/>
            <a:ext cx="1077843" cy="5667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0CF2EB-478E-49E9-8459-C45F57F83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727" y="286136"/>
            <a:ext cx="849783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7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529709"/>
            <a:ext cx="3267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6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AWS</a:t>
            </a:r>
            <a:endParaRPr lang="es-ES" sz="3200" b="1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3DC817-0A4E-4909-93C4-7E62D5A8B630}"/>
              </a:ext>
            </a:extLst>
          </p:cNvPr>
          <p:cNvSpPr txBox="1"/>
          <p:nvPr/>
        </p:nvSpPr>
        <p:spPr>
          <a:xfrm>
            <a:off x="461284" y="2343150"/>
            <a:ext cx="11206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Servicio de AWS que proporciona capacidad informática en la nube, segura y de tamaño modificable.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Seleccionamos la instancia que queremos para nuestro caso: m1.medium, por el volumen de datos con el que vamos a trabajar.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 </a:t>
            </a:r>
          </a:p>
          <a:p>
            <a:pPr algn="just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EEAFDA-1A07-4A29-954D-F25C2D3F6494}"/>
              </a:ext>
            </a:extLst>
          </p:cNvPr>
          <p:cNvSpPr/>
          <p:nvPr/>
        </p:nvSpPr>
        <p:spPr>
          <a:xfrm>
            <a:off x="470910" y="1528762"/>
            <a:ext cx="2289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A5B4E8-BBE6-489A-95CC-10448B72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931" y="6086475"/>
            <a:ext cx="1077843" cy="5667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F9A257-4035-412B-A2B5-5ED10AD03D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3261" t="31413" r="33663" b="36957"/>
          <a:stretch>
            <a:fillRect/>
          </a:stretch>
        </p:blipFill>
        <p:spPr>
          <a:xfrm>
            <a:off x="11025323" y="222040"/>
            <a:ext cx="890451" cy="95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294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5D75683-AEE7-442B-B533-DEC6F1D943B2}"/>
              </a:ext>
            </a:extLst>
          </p:cNvPr>
          <p:cNvSpPr/>
          <p:nvPr/>
        </p:nvSpPr>
        <p:spPr>
          <a:xfrm>
            <a:off x="470910" y="529709"/>
            <a:ext cx="3267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tabLst/>
              <a:defRPr/>
            </a:pPr>
            <a:r>
              <a:rPr lang="es-ES" sz="36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AWS</a:t>
            </a:r>
            <a:endParaRPr lang="es-ES" sz="3200" b="1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3DC817-0A4E-4909-93C4-7E62D5A8B630}"/>
              </a:ext>
            </a:extLst>
          </p:cNvPr>
          <p:cNvSpPr txBox="1"/>
          <p:nvPr/>
        </p:nvSpPr>
        <p:spPr>
          <a:xfrm>
            <a:off x="461284" y="2343150"/>
            <a:ext cx="11206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Servicio de AWS que permite crear un clúster de servidores configurados para ejecutar tareas de procesamiento y/o análisis con </a:t>
            </a:r>
            <a:r>
              <a:rPr lang="es-ES" dirty="0" err="1"/>
              <a:t>Hadoop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Será el servicio que utilicemos para crear el clúster </a:t>
            </a:r>
            <a:r>
              <a:rPr lang="es-ES" dirty="0" err="1"/>
              <a:t>Hadoop</a:t>
            </a:r>
            <a:r>
              <a:rPr lang="es-ES" dirty="0"/>
              <a:t> necesario para generar los informes.</a:t>
            </a:r>
          </a:p>
          <a:p>
            <a:endParaRPr lang="es-ES" dirty="0"/>
          </a:p>
          <a:p>
            <a:r>
              <a:rPr lang="es-ES" dirty="0"/>
              <a:t>Debemos estimar el tiempo de generación de los informes: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En el caso de los informes mensuales y recomendaciones, el tiempo será de una hora al mes</a:t>
            </a:r>
          </a:p>
          <a:p>
            <a:pPr marL="285750" indent="-285750">
              <a:buFontTx/>
              <a:buChar char="-"/>
            </a:pPr>
            <a:r>
              <a:rPr lang="es-ES" dirty="0"/>
              <a:t>En el caso de los informes diarios, el tiempo será de una hora al día</a:t>
            </a:r>
          </a:p>
          <a:p>
            <a:endParaRPr lang="es-ES" dirty="0"/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EEAFDA-1A07-4A29-954D-F25C2D3F6494}"/>
              </a:ext>
            </a:extLst>
          </p:cNvPr>
          <p:cNvSpPr/>
          <p:nvPr/>
        </p:nvSpPr>
        <p:spPr>
          <a:xfrm>
            <a:off x="470910" y="1528762"/>
            <a:ext cx="2289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A5B4E8-BBE6-489A-95CC-10448B72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931" y="6086475"/>
            <a:ext cx="1077843" cy="5667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093A23-3CCE-4403-8CDE-4B724C245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852" y="204788"/>
            <a:ext cx="1007922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8991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1694</TotalTime>
  <Words>1605</Words>
  <Application>Microsoft Office PowerPoint</Application>
  <PresentationFormat>Panorámica</PresentationFormat>
  <Paragraphs>236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Bahnschrift SemiBold</vt:lpstr>
      <vt:lpstr>Century Gothic</vt:lpstr>
      <vt:lpstr>Liberation Sans</vt:lpstr>
      <vt:lpstr>Wingdings</vt:lpstr>
      <vt:lpstr>Wingdings 3</vt:lpstr>
      <vt:lpstr>Sector</vt:lpstr>
      <vt:lpstr>SERVICIOS DE ANÁLISIS DE DATOS EMPRESA TAJO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Carballo Pérez</dc:creator>
  <cp:lastModifiedBy>Paula Carballo Pérez</cp:lastModifiedBy>
  <cp:revision>60</cp:revision>
  <dcterms:created xsi:type="dcterms:W3CDTF">2018-01-07T19:44:11Z</dcterms:created>
  <dcterms:modified xsi:type="dcterms:W3CDTF">2018-01-09T09:05:28Z</dcterms:modified>
</cp:coreProperties>
</file>