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59" r:id="rId4"/>
    <p:sldId id="283" r:id="rId5"/>
    <p:sldId id="284" r:id="rId6"/>
    <p:sldId id="287" r:id="rId7"/>
    <p:sldId id="267" r:id="rId8"/>
    <p:sldId id="280" r:id="rId9"/>
    <p:sldId id="281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57" d="100"/>
          <a:sy n="57" d="100"/>
        </p:scale>
        <p:origin x="396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3150"/>
    </p:cViewPr>
  </p:sorter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17/06/2024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59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80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25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2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538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medium.com/@salvipriya97/commonly-used-string-functions-in-java-343543b06132" TargetMode="External"/><Relationship Id="rId5" Type="http://schemas.openxmlformats.org/officeDocument/2006/relationships/hyperlink" Target="https://stackoverflow.com/search?q=strings+java&amp;s=acae308e-5abf-4fde-89f0-ff346c1d21dc" TargetMode="External"/><Relationship Id="rId4" Type="http://schemas.openxmlformats.org/officeDocument/2006/relationships/hyperlink" Target="https://www.w3schools.com/java_string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79" y="2255076"/>
            <a:ext cx="11876442" cy="2347848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5400" dirty="0"/>
              <a:t>Biežāk lietotās funkcijas darbam ar simboliem un simbolu virknēm </a:t>
            </a:r>
            <a:br>
              <a:rPr lang="en-GB" sz="5400" dirty="0"/>
            </a:br>
            <a:r>
              <a:rPr lang="en-GB" sz="5400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410564"/>
          </a:xfrm>
        </p:spPr>
        <p:txBody>
          <a:bodyPr rtlCol="0">
            <a:normAutofit lnSpcReduction="10000"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Estere Venena 2PT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800" dirty="0"/>
              <a:t>Sasniedzamais</a:t>
            </a:r>
            <a:br>
              <a:rPr lang="en-GB" sz="4800" dirty="0"/>
            </a:br>
            <a:r>
              <a:rPr lang="en-GB" sz="4800" dirty="0"/>
              <a:t>rezultāts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865916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Kas ir simboli un simbolu virknes.</a:t>
                      </a:r>
                    </a:p>
                    <a:p>
                      <a:pPr algn="r" rtl="0"/>
                      <a:r>
                        <a:rPr lang="en-GB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Kur tos izmanto.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Funkcijas darbam ar simboliem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Koda piemēri.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Papildus materiāli, atsauces.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46" y="361457"/>
            <a:ext cx="8083703" cy="676656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GB" b="1" dirty="0">
                <a:latin typeface="+mn-lt"/>
                <a:cs typeface="Gill Sans Light" panose="020B0302020104020203" pitchFamily="34" charset="-79"/>
              </a:rPr>
              <a:t>Kas ir simboli un simbolu virknes.</a:t>
            </a:r>
            <a:endParaRPr lang="en-GB" b="1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92" y="1266444"/>
            <a:ext cx="11953809" cy="4970033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algn="ctr" rtl="0"/>
            <a:r>
              <a:rPr lang="lv-LV" sz="2400" b="1" dirty="0"/>
              <a:t> Simbols ir pamatvienība tekstā un tiek apzīmēts ar char datu tipu</a:t>
            </a:r>
            <a:r>
              <a:rPr lang="en-GB" sz="2400" b="1" dirty="0"/>
              <a:t>.</a:t>
            </a:r>
          </a:p>
          <a:p>
            <a:pPr algn="ctr" rtl="0"/>
            <a:endParaRPr lang="en-GB" sz="2400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Katrs simbols atbilst vienam Unicode kodam, kas ļauj attēlot plašu rakstzīmju diapazonu no dažādām valodām un simboliem.</a:t>
            </a:r>
            <a:endParaRPr lang="en-GB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Simbolus parasti apzīmē ar vieniem pēdiņiem ('A', '1', '%’).</a:t>
            </a:r>
          </a:p>
          <a:p>
            <a:pPr rtl="0"/>
            <a:endParaRPr lang="en-GB" sz="2400" dirty="0"/>
          </a:p>
          <a:p>
            <a:pPr algn="ctr" rtl="0"/>
            <a:r>
              <a:rPr lang="lv-LV" sz="2400" dirty="0"/>
              <a:t>    </a:t>
            </a:r>
            <a:r>
              <a:rPr lang="lv-LV" sz="2400" b="1" dirty="0"/>
              <a:t>Simbolu virkne ir secīgi izvietotu simbolu rinda, kas apzīmēta ar String klasi</a:t>
            </a:r>
            <a:r>
              <a:rPr lang="en-GB" sz="2400" b="1" dirty="0"/>
              <a:t>.</a:t>
            </a:r>
          </a:p>
          <a:p>
            <a:pPr rtl="0"/>
            <a:endParaRPr lang="en-GB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Virknes tiek izmantotas, lai attēlotu tekstu un tās ir nemainīgas (immutable), kas nozīmē, ka pēc izveidošanas to saturs nevar tikt mainīts.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    Simbolu virknes parasti apzīmē ar dubultām pēdiņām ("Hello", "12345", "Java Programming").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    String klase piedāvā daudz metožu virkņu apstrādei, piemēram, garuma noteikšanai, apakšvirkņu izvilkšanai, apvienošanai, meklēšanai un aizstāšanai.</a:t>
            </a:r>
            <a:endParaRPr lang="en-GB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9672" y="6464808"/>
            <a:ext cx="389265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4</a:t>
            </a:fld>
            <a:endParaRPr lang="en-GB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F218009E-FE3B-884A-B7FA-562CA46A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B5F1735E-5A07-CBB5-DFC1-3D189881A163}"/>
              </a:ext>
            </a:extLst>
          </p:cNvPr>
          <p:cNvSpPr txBox="1">
            <a:spLocks/>
          </p:cNvSpPr>
          <p:nvPr/>
        </p:nvSpPr>
        <p:spPr>
          <a:xfrm>
            <a:off x="119092" y="1570616"/>
            <a:ext cx="11953809" cy="4658062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n-GB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Vienkārša lietotāja ievades pārbaude:</a:t>
            </a:r>
          </a:p>
          <a:p>
            <a:pPr marL="0" indent="0">
              <a:buNone/>
            </a:pPr>
            <a:r>
              <a:rPr lang="en-GB" sz="2400" dirty="0"/>
              <a:t>Pārbaudot, vai ievadītais simbols ir burts, cipars vai atstarpes zīme.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Zīmju apstrāde teksta apstrādes laikā:</a:t>
            </a:r>
            <a:endParaRPr lang="en-GB" sz="2400" dirty="0"/>
          </a:p>
          <a:p>
            <a:pPr marL="0" indent="0">
              <a:buNone/>
            </a:pPr>
            <a:r>
              <a:rPr lang="lv-LV" sz="2400" dirty="0"/>
              <a:t>Aizstājot vai noņemot konkrētus simbolus no teksta virknes.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Simbolu karodziņu iestatīšana: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I</a:t>
            </a:r>
            <a:r>
              <a:rPr lang="lv-LV" sz="2400" dirty="0"/>
              <a:t>zmantojot simbolus kā karodziņus dažādu stāvokļu apzīmēšanai.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11" name="Title 25">
            <a:extLst>
              <a:ext uri="{FF2B5EF4-FFF2-40B4-BE49-F238E27FC236}">
                <a16:creationId xmlns:a16="http://schemas.microsoft.com/office/drawing/2014/main" id="{F327E968-D995-BD1A-BC27-A47D4AB0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44" y="205716"/>
            <a:ext cx="8083703" cy="676656"/>
          </a:xfrm>
        </p:spPr>
        <p:txBody>
          <a:bodyPr rtlCol="0">
            <a:normAutofit fontScale="90000"/>
          </a:bodyPr>
          <a:lstStyle>
            <a:defPPr>
              <a:defRPr lang="en-GB"/>
            </a:defPPr>
          </a:lstStyle>
          <a:p>
            <a:pPr algn="ctr"/>
            <a:r>
              <a:rPr lang="en-GB" b="1" dirty="0">
                <a:latin typeface="+mn-lt"/>
                <a:cs typeface="Gill Sans Light" panose="020B0302020104020203" pitchFamily="34" charset="-79"/>
              </a:rPr>
              <a:t>Kur izmanto simbolus.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80A58-FD77-A588-356C-90AF30D2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88" y="1242170"/>
            <a:ext cx="4341335" cy="79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69B635-9A72-FEB4-DAE4-29389066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388" y="2737043"/>
            <a:ext cx="3364149" cy="1383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CAA0C-C502-B7DC-1DF8-129BAFB3E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603" y="4820790"/>
            <a:ext cx="3027061" cy="1231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94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5</a:t>
            </a:fld>
            <a:endParaRPr lang="en-GB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F218009E-FE3B-884A-B7FA-562CA46A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B5F1735E-5A07-CBB5-DFC1-3D189881A163}"/>
              </a:ext>
            </a:extLst>
          </p:cNvPr>
          <p:cNvSpPr txBox="1">
            <a:spLocks/>
          </p:cNvSpPr>
          <p:nvPr/>
        </p:nvSpPr>
        <p:spPr>
          <a:xfrm>
            <a:off x="119092" y="1570616"/>
            <a:ext cx="11953809" cy="4658062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n-GB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Lietotāja ievades </a:t>
            </a:r>
            <a:r>
              <a:rPr lang="en-GB" sz="2400" dirty="0" err="1"/>
              <a:t>apstrāde</a:t>
            </a:r>
            <a:r>
              <a:rPr lang="en-GB" sz="2400" dirty="0"/>
              <a:t> un </a:t>
            </a:r>
            <a:r>
              <a:rPr lang="en-GB" sz="2400" dirty="0" err="1"/>
              <a:t>validācija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r>
              <a:rPr lang="en-GB" sz="2400" dirty="0"/>
              <a:t>Pārbaudot </a:t>
            </a:r>
            <a:r>
              <a:rPr lang="en-GB" sz="2400" dirty="0" err="1"/>
              <a:t>ievadīto</a:t>
            </a:r>
            <a:r>
              <a:rPr lang="en-GB" sz="2400" dirty="0"/>
              <a:t> </a:t>
            </a:r>
            <a:r>
              <a:rPr lang="en-GB" sz="2400" dirty="0" err="1"/>
              <a:t>tekstu</a:t>
            </a:r>
            <a:r>
              <a:rPr lang="en-GB" sz="2400" dirty="0"/>
              <a:t>, </a:t>
            </a:r>
            <a:r>
              <a:rPr lang="en-GB" sz="2400" dirty="0" err="1"/>
              <a:t>piemēram</a:t>
            </a:r>
            <a:r>
              <a:rPr lang="en-GB" sz="2400" dirty="0"/>
              <a:t>, </a:t>
            </a:r>
            <a:r>
              <a:rPr lang="en-GB" sz="2400" dirty="0" err="1"/>
              <a:t>lietotājvārdu</a:t>
            </a:r>
            <a:r>
              <a:rPr lang="en-GB" sz="2400" dirty="0"/>
              <a:t> vai </a:t>
            </a:r>
            <a:r>
              <a:rPr lang="en-GB" sz="2400" dirty="0" err="1"/>
              <a:t>paroli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Datu apmaiņa un ziņojumu formatēšana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r>
              <a:rPr lang="lv-LV" sz="2400" dirty="0"/>
              <a:t>Formatējot un attēlojot ziņojumus lietotājam vai sagatavojot datus nosūtīšanai uz serveri.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lv-LV" sz="2400" dirty="0"/>
              <a:t>Datu meklēšana un aizvietošana:</a:t>
            </a:r>
          </a:p>
          <a:p>
            <a:pPr marL="0" indent="0">
              <a:buNone/>
            </a:pPr>
            <a:r>
              <a:rPr lang="lv-LV" sz="2400" dirty="0"/>
              <a:t>Meklējot un aizvietojot apakšvirknes tekstā.</a:t>
            </a:r>
            <a:endParaRPr lang="en-GB" sz="2400" dirty="0"/>
          </a:p>
        </p:txBody>
      </p:sp>
      <p:sp>
        <p:nvSpPr>
          <p:cNvPr id="11" name="Title 25">
            <a:extLst>
              <a:ext uri="{FF2B5EF4-FFF2-40B4-BE49-F238E27FC236}">
                <a16:creationId xmlns:a16="http://schemas.microsoft.com/office/drawing/2014/main" id="{F327E968-D995-BD1A-BC27-A47D4AB0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44" y="205716"/>
            <a:ext cx="8083703" cy="676656"/>
          </a:xfrm>
        </p:spPr>
        <p:txBody>
          <a:bodyPr rtlCol="0">
            <a:normAutofit fontScale="90000"/>
          </a:bodyPr>
          <a:lstStyle>
            <a:defPPr>
              <a:defRPr lang="en-GB"/>
            </a:defPPr>
          </a:lstStyle>
          <a:p>
            <a:pPr algn="ctr"/>
            <a:r>
              <a:rPr lang="en-GB" b="1" dirty="0">
                <a:latin typeface="+mn-lt"/>
                <a:cs typeface="Gill Sans Light" panose="020B0302020104020203" pitchFamily="34" charset="-79"/>
              </a:rPr>
              <a:t>Kur izmanto simbolu virknes.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9AEA0-2767-35DA-ACCB-170BB26F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41" y="1570616"/>
            <a:ext cx="4240721" cy="77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D7C972-3977-F691-BA94-4E80F1612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430" y="2689924"/>
            <a:ext cx="5481471" cy="73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7D876E-47AF-C9A5-37AA-618FE8D27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292" y="4367298"/>
            <a:ext cx="6456924" cy="689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8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0" y="194542"/>
            <a:ext cx="7890197" cy="1029147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 err="1"/>
              <a:t>Izmantotākās</a:t>
            </a:r>
            <a:r>
              <a:rPr lang="en-GB" sz="4000" dirty="0"/>
              <a:t> funkcijas darbam ar simboliem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8397" y="2785961"/>
            <a:ext cx="5607122" cy="1936377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sz="1800" dirty="0"/>
              <a:t>Pārbauda, vai simbols ir atstarpe, </a:t>
            </a:r>
          </a:p>
          <a:p>
            <a:pPr rtl="0"/>
            <a:r>
              <a:rPr lang="pt-BR" sz="1800" dirty="0"/>
              <a:t>tabs vai citas tukšās zīmes.</a:t>
            </a:r>
          </a:p>
          <a:p>
            <a:pPr rtl="0"/>
            <a:r>
              <a:rPr lang="en-GB" sz="1400" dirty="0" err="1"/>
              <a:t>boolean</a:t>
            </a:r>
            <a:r>
              <a:rPr lang="en-GB" sz="1400" dirty="0"/>
              <a:t> </a:t>
            </a:r>
            <a:r>
              <a:rPr lang="en-GB" sz="1400" dirty="0" err="1"/>
              <a:t>isWhitespace</a:t>
            </a:r>
            <a:r>
              <a:rPr lang="en-GB" sz="1400" dirty="0"/>
              <a:t> = </a:t>
            </a:r>
            <a:r>
              <a:rPr lang="en-GB" sz="1400" dirty="0" err="1"/>
              <a:t>Character.isWhitespace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</a:p>
          <a:p>
            <a:pPr rtl="0"/>
            <a:endParaRPr lang="en-GB" sz="14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864" y="4765638"/>
            <a:ext cx="4404453" cy="1626612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Pārveido</a:t>
            </a:r>
            <a:r>
              <a:rPr lang="en-GB" sz="1800" dirty="0"/>
              <a:t> simbolu par </a:t>
            </a:r>
            <a:r>
              <a:rPr lang="en-GB" sz="1800" dirty="0" err="1"/>
              <a:t>lielo</a:t>
            </a:r>
            <a:r>
              <a:rPr lang="en-GB" sz="1800" dirty="0"/>
              <a:t> </a:t>
            </a:r>
            <a:r>
              <a:rPr lang="en-GB" sz="1800" dirty="0" err="1"/>
              <a:t>burtu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char upper = </a:t>
            </a:r>
            <a:r>
              <a:rPr lang="en-GB" sz="1400" dirty="0" err="1"/>
              <a:t>Character.toUpperCase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48684" y="4892047"/>
            <a:ext cx="4826669" cy="1500203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sz="1800" dirty="0"/>
              <a:t>Pārveido simbolu par mazo burtu.</a:t>
            </a:r>
          </a:p>
          <a:p>
            <a:pPr rtl="0"/>
            <a:r>
              <a:rPr lang="en-GB" sz="1400" dirty="0"/>
              <a:t>char lower = </a:t>
            </a:r>
            <a:r>
              <a:rPr lang="en-GB" sz="1400" dirty="0" err="1"/>
              <a:t>Character.toLowerCase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</a:p>
          <a:p>
            <a:pPr rtl="0"/>
            <a:endParaRPr lang="en-GB" sz="140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9033C29-480E-3AB5-822F-FD3D3D3B8004}"/>
              </a:ext>
            </a:extLst>
          </p:cNvPr>
          <p:cNvSpPr txBox="1">
            <a:spLocks/>
          </p:cNvSpPr>
          <p:nvPr/>
        </p:nvSpPr>
        <p:spPr>
          <a:xfrm>
            <a:off x="111090" y="1380550"/>
            <a:ext cx="4826670" cy="1448711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Pārbauda, vai simbols ir burts.</a:t>
            </a:r>
          </a:p>
          <a:p>
            <a:r>
              <a:rPr lang="pt-BR" sz="1400" dirty="0"/>
              <a:t>boolean isLetter = Character.isLetter(ch);</a:t>
            </a:r>
          </a:p>
          <a:p>
            <a:r>
              <a:rPr lang="pt-BR" sz="1400" dirty="0"/>
              <a:t> 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E8377C38-03BB-704D-1611-B01C184C2B99}"/>
              </a:ext>
            </a:extLst>
          </p:cNvPr>
          <p:cNvSpPr txBox="1">
            <a:spLocks/>
          </p:cNvSpPr>
          <p:nvPr/>
        </p:nvSpPr>
        <p:spPr>
          <a:xfrm>
            <a:off x="8013355" y="882127"/>
            <a:ext cx="4161998" cy="1746973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Pārbauda, vai simbols ir cipars.</a:t>
            </a:r>
          </a:p>
          <a:p>
            <a:r>
              <a:rPr lang="en-GB" sz="1400" dirty="0" err="1"/>
              <a:t>boolean</a:t>
            </a:r>
            <a:r>
              <a:rPr lang="en-GB" sz="1400" dirty="0"/>
              <a:t> </a:t>
            </a:r>
            <a:r>
              <a:rPr lang="en-GB" sz="1400" dirty="0" err="1"/>
              <a:t>isDigit</a:t>
            </a:r>
            <a:r>
              <a:rPr lang="en-GB" sz="1400" dirty="0"/>
              <a:t> = </a:t>
            </a:r>
            <a:r>
              <a:rPr lang="en-GB" sz="1400" dirty="0" err="1"/>
              <a:t>Character.isDigit</a:t>
            </a:r>
            <a:r>
              <a:rPr lang="en-GB" sz="1400" dirty="0"/>
              <a:t>(</a:t>
            </a:r>
            <a:r>
              <a:rPr lang="en-GB" sz="1400" dirty="0" err="1"/>
              <a:t>ch</a:t>
            </a:r>
            <a:r>
              <a:rPr lang="en-GB" sz="1400" dirty="0"/>
              <a:t>);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928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725" y="1624954"/>
            <a:ext cx="3551111" cy="1547889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Atgriež</a:t>
            </a:r>
            <a:r>
              <a:rPr lang="en-GB" sz="1800" dirty="0"/>
              <a:t> virknes </a:t>
            </a:r>
            <a:r>
              <a:rPr lang="en-GB" sz="1800" dirty="0" err="1"/>
              <a:t>garumu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int length = </a:t>
            </a:r>
            <a:r>
              <a:rPr lang="en-GB" sz="1400" dirty="0" err="1"/>
              <a:t>str.length</a:t>
            </a:r>
            <a:r>
              <a:rPr lang="en-GB" sz="1400" dirty="0"/>
              <a:t>();</a:t>
            </a:r>
            <a:endParaRPr lang="en-GB" sz="1600" dirty="0"/>
          </a:p>
          <a:p>
            <a:pPr rtl="0"/>
            <a:endParaRPr lang="en-GB" sz="18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34999" y="519994"/>
            <a:ext cx="4893511" cy="2209919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Atgriež</a:t>
            </a:r>
            <a:r>
              <a:rPr lang="en-GB" sz="1800" dirty="0"/>
              <a:t> </a:t>
            </a:r>
            <a:r>
              <a:rPr lang="en-GB" sz="1800" dirty="0" err="1"/>
              <a:t>apakšvirkni</a:t>
            </a:r>
            <a:r>
              <a:rPr lang="en-GB" sz="1800" dirty="0"/>
              <a:t>, </a:t>
            </a:r>
            <a:r>
              <a:rPr lang="en-GB" sz="1800" dirty="0" err="1"/>
              <a:t>sākot</a:t>
            </a:r>
            <a:r>
              <a:rPr lang="en-GB" sz="1800" dirty="0"/>
              <a:t> no </a:t>
            </a:r>
            <a:r>
              <a:rPr lang="en-GB" sz="1800" dirty="0" err="1"/>
              <a:t>norādītā</a:t>
            </a:r>
            <a:r>
              <a:rPr lang="en-GB" sz="1800" dirty="0"/>
              <a:t> </a:t>
            </a:r>
            <a:r>
              <a:rPr lang="en-GB" sz="1800" dirty="0" err="1"/>
              <a:t>indeksa</a:t>
            </a:r>
            <a:r>
              <a:rPr lang="en-GB" sz="1800" dirty="0"/>
              <a:t> </a:t>
            </a:r>
            <a:r>
              <a:rPr lang="en-GB" sz="1800" dirty="0" err="1"/>
              <a:t>līdz</a:t>
            </a:r>
            <a:r>
              <a:rPr lang="en-GB" sz="1800" dirty="0"/>
              <a:t> </a:t>
            </a:r>
            <a:r>
              <a:rPr lang="en-GB" sz="1800" dirty="0" err="1"/>
              <a:t>beigām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String str = "Hello"; </a:t>
            </a:r>
          </a:p>
          <a:p>
            <a:pPr rtl="0"/>
            <a:r>
              <a:rPr lang="en-GB" sz="1400" dirty="0"/>
              <a:t>                 String sub = </a:t>
            </a:r>
            <a:r>
              <a:rPr lang="en-GB" sz="1400" dirty="0" err="1"/>
              <a:t>str.substring</a:t>
            </a:r>
            <a:r>
              <a:rPr lang="en-GB" sz="1400" dirty="0"/>
              <a:t>(2); </a:t>
            </a:r>
          </a:p>
          <a:p>
            <a:pPr rtl="0"/>
            <a:r>
              <a:rPr lang="en-GB" sz="1400" dirty="0" err="1"/>
              <a:t>Izvade</a:t>
            </a:r>
            <a:r>
              <a:rPr lang="en-GB" sz="1400" dirty="0"/>
              <a:t> -  "</a:t>
            </a:r>
            <a:r>
              <a:rPr lang="en-GB" sz="1400" dirty="0" err="1"/>
              <a:t>llo</a:t>
            </a:r>
            <a:r>
              <a:rPr lang="en-GB" sz="1400" dirty="0"/>
              <a:t>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6530" y="2822706"/>
            <a:ext cx="4347786" cy="223133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Salīdzina</a:t>
            </a:r>
            <a:r>
              <a:rPr lang="en-GB" sz="1800" dirty="0"/>
              <a:t> divas virknes, </a:t>
            </a:r>
            <a:r>
              <a:rPr lang="en-GB" sz="1800" dirty="0" err="1"/>
              <a:t>lai</a:t>
            </a:r>
            <a:r>
              <a:rPr lang="en-GB" sz="1800" dirty="0"/>
              <a:t> </a:t>
            </a:r>
            <a:r>
              <a:rPr lang="en-GB" sz="1800" dirty="0" err="1"/>
              <a:t>noteiktu</a:t>
            </a:r>
            <a:r>
              <a:rPr lang="en-GB" sz="1800" dirty="0"/>
              <a:t>, vai </a:t>
            </a:r>
            <a:r>
              <a:rPr lang="en-GB" sz="1800" dirty="0" err="1"/>
              <a:t>tās</a:t>
            </a:r>
            <a:r>
              <a:rPr lang="en-GB" sz="1800" dirty="0"/>
              <a:t> ir </a:t>
            </a:r>
            <a:r>
              <a:rPr lang="en-GB" sz="1800" dirty="0" err="1"/>
              <a:t>vienādas</a:t>
            </a:r>
            <a:r>
              <a:rPr lang="en-GB" sz="1800" dirty="0"/>
              <a:t>.</a:t>
            </a:r>
          </a:p>
          <a:p>
            <a:pPr rtl="0"/>
            <a:r>
              <a:rPr lang="en-GB" sz="1400" dirty="0" err="1"/>
              <a:t>boolean</a:t>
            </a:r>
            <a:r>
              <a:rPr lang="en-GB" sz="1400" dirty="0"/>
              <a:t> </a:t>
            </a:r>
            <a:r>
              <a:rPr lang="en-GB" sz="1400" dirty="0" err="1"/>
              <a:t>isEqual</a:t>
            </a:r>
            <a:r>
              <a:rPr lang="en-GB" sz="1400" dirty="0"/>
              <a:t> = str1.equals(str2);</a:t>
            </a:r>
            <a:endParaRPr lang="en-GB" sz="16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490" y="4279728"/>
            <a:ext cx="4792231" cy="223133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800" dirty="0" err="1"/>
              <a:t>Pārveido</a:t>
            </a:r>
            <a:r>
              <a:rPr lang="en-GB" sz="1800" dirty="0"/>
              <a:t> </a:t>
            </a:r>
            <a:r>
              <a:rPr lang="en-GB" sz="1800" dirty="0" err="1"/>
              <a:t>virkni</a:t>
            </a:r>
            <a:r>
              <a:rPr lang="en-GB" sz="1800" dirty="0"/>
              <a:t> par </a:t>
            </a:r>
            <a:r>
              <a:rPr lang="en-GB" sz="1800" dirty="0" err="1"/>
              <a:t>lielajiem</a:t>
            </a:r>
            <a:r>
              <a:rPr lang="en-GB" sz="1800" dirty="0"/>
              <a:t> </a:t>
            </a:r>
            <a:r>
              <a:rPr lang="en-GB" sz="1800" dirty="0" err="1"/>
              <a:t>burtiem</a:t>
            </a:r>
            <a:r>
              <a:rPr lang="en-GB" sz="1800" dirty="0"/>
              <a:t>.</a:t>
            </a:r>
          </a:p>
          <a:p>
            <a:pPr rtl="0"/>
            <a:r>
              <a:rPr lang="en-GB" sz="1400" dirty="0"/>
              <a:t>String </a:t>
            </a:r>
            <a:r>
              <a:rPr lang="en-GB" sz="1400" dirty="0" err="1"/>
              <a:t>upperStr</a:t>
            </a:r>
            <a:r>
              <a:rPr lang="en-GB" sz="1400" dirty="0"/>
              <a:t> = </a:t>
            </a:r>
            <a:r>
              <a:rPr lang="en-GB" sz="1400" dirty="0" err="1"/>
              <a:t>str.toUpperCase</a:t>
            </a:r>
            <a:r>
              <a:rPr lang="en-GB" sz="1400" dirty="0"/>
              <a:t>();</a:t>
            </a:r>
            <a:endParaRPr lang="en-GB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 txBox="1">
            <a:spLocks/>
          </p:cNvSpPr>
          <p:nvPr/>
        </p:nvSpPr>
        <p:spPr>
          <a:xfrm>
            <a:off x="263490" y="346942"/>
            <a:ext cx="7890197" cy="1029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Izmantotākās funkcijas darbam ar simbolu virknēm 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320FADA1-68A9-459F-17EF-FCFCAA5F13BC}"/>
              </a:ext>
            </a:extLst>
          </p:cNvPr>
          <p:cNvSpPr txBox="1">
            <a:spLocks/>
          </p:cNvSpPr>
          <p:nvPr/>
        </p:nvSpPr>
        <p:spPr>
          <a:xfrm>
            <a:off x="7259919" y="4551366"/>
            <a:ext cx="479223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Pārveido</a:t>
            </a:r>
            <a:r>
              <a:rPr lang="en-GB" sz="1800" dirty="0"/>
              <a:t> </a:t>
            </a:r>
            <a:r>
              <a:rPr lang="en-GB" sz="1800" dirty="0" err="1"/>
              <a:t>virkni</a:t>
            </a:r>
            <a:r>
              <a:rPr lang="en-GB" sz="1800" dirty="0"/>
              <a:t> par </a:t>
            </a:r>
            <a:r>
              <a:rPr lang="en-GB" sz="1800" dirty="0" err="1"/>
              <a:t>mazajiem</a:t>
            </a:r>
            <a:r>
              <a:rPr lang="en-GB" sz="1800" dirty="0"/>
              <a:t> </a:t>
            </a:r>
            <a:r>
              <a:rPr lang="en-GB" sz="1800" dirty="0" err="1"/>
              <a:t>burtiem</a:t>
            </a:r>
            <a:r>
              <a:rPr lang="en-GB" sz="1800" dirty="0"/>
              <a:t>.</a:t>
            </a:r>
          </a:p>
          <a:p>
            <a:r>
              <a:rPr lang="en-GB" sz="1400" dirty="0"/>
              <a:t>String </a:t>
            </a:r>
            <a:r>
              <a:rPr lang="en-GB" sz="1400" dirty="0" err="1"/>
              <a:t>LowerStr</a:t>
            </a:r>
            <a:r>
              <a:rPr lang="en-GB" sz="1400" dirty="0"/>
              <a:t> = str. </a:t>
            </a:r>
            <a:r>
              <a:rPr lang="en-GB" sz="1400" dirty="0" err="1"/>
              <a:t>toLowerCase</a:t>
            </a:r>
            <a:r>
              <a:rPr lang="en-GB" sz="1400" dirty="0"/>
              <a:t>();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5839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2" y="484094"/>
            <a:ext cx="6158216" cy="1149471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/>
              <a:t>Papildus materiāli, atsauces.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1764791"/>
            <a:ext cx="4572000" cy="3043877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rtl="0">
              <a:buFont typeface="+mj-lt"/>
              <a:buAutoNum type="arabicPeriod"/>
            </a:pPr>
            <a:r>
              <a:rPr lang="en-GB" sz="2000" dirty="0">
                <a:hlinkClick r:id="rId3"/>
              </a:rPr>
              <a:t>https://www.w3schools.com</a:t>
            </a:r>
            <a:r>
              <a:rPr lang="en-GB" sz="2000" dirty="0"/>
              <a:t>  </a:t>
            </a:r>
          </a:p>
          <a:p>
            <a:pPr marL="342900" indent="-342900" rtl="0">
              <a:buFont typeface="+mj-lt"/>
              <a:buAutoNum type="arabicPeriod"/>
            </a:pPr>
            <a:endParaRPr lang="en-GB" sz="2000" dirty="0"/>
          </a:p>
          <a:p>
            <a:pPr marL="342900" indent="-342900" rtl="0">
              <a:buFont typeface="+mj-lt"/>
              <a:buAutoNum type="arabicPeriod"/>
            </a:pPr>
            <a:r>
              <a:rPr lang="en-GB" sz="2000" dirty="0">
                <a:hlinkClick r:id="rId4"/>
              </a:rPr>
              <a:t>https://www.w3schools.com/java_strings</a:t>
            </a:r>
            <a:endParaRPr lang="en-GB" sz="2000" dirty="0"/>
          </a:p>
          <a:p>
            <a:pPr marL="342900" indent="-342900" rtl="0">
              <a:buFont typeface="+mj-lt"/>
              <a:buAutoNum type="arabicPeriod"/>
            </a:pPr>
            <a:endParaRPr lang="en-GB" sz="2000" dirty="0">
              <a:hlinkClick r:id="rId5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GB" sz="2000" dirty="0">
                <a:hlinkClick r:id="rId5"/>
              </a:rPr>
              <a:t>https://stackoverflow.com</a:t>
            </a:r>
            <a:r>
              <a:rPr lang="en-GB" sz="2000" dirty="0"/>
              <a:t> </a:t>
            </a:r>
          </a:p>
          <a:p>
            <a:pPr marL="342900" indent="-342900" rtl="0">
              <a:buFont typeface="+mj-lt"/>
              <a:buAutoNum type="arabicPeriod"/>
            </a:pPr>
            <a:endParaRPr lang="en-GB" sz="2000" dirty="0"/>
          </a:p>
          <a:p>
            <a:pPr marL="342900" indent="-342900" rtl="0">
              <a:buFont typeface="+mj-lt"/>
              <a:buAutoNum type="arabicPeriod"/>
            </a:pPr>
            <a:r>
              <a:rPr lang="en-GB" sz="2000" dirty="0">
                <a:hlinkClick r:id="rId6"/>
              </a:rPr>
              <a:t>https://medium.com</a:t>
            </a:r>
            <a:r>
              <a:rPr lang="en-GB" sz="2000" dirty="0"/>
              <a:t>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7"/>
          <a:srcRect l="21417" r="21417"/>
          <a:stretch/>
        </p:blipFill>
        <p:spPr>
          <a:xfrm>
            <a:off x="7043930" y="-1"/>
            <a:ext cx="5148069" cy="562832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653B4-B642-EF14-75F7-5C8CA367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5523"/>
            <a:ext cx="9144000" cy="98695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6600" dirty="0"/>
              <a:t>Paldies par uzmanību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43858"/>
            <a:ext cx="9144000" cy="4320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Estere Venena 2PT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{C5CA76B1-6CE4-481E-B6AA-C392DC313CE7}tf11964407_win32</Template>
  <TotalTime>423</TotalTime>
  <Words>551</Words>
  <Application>Microsoft Office PowerPoint</Application>
  <PresentationFormat>Widescreen</PresentationFormat>
  <Paragraphs>101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Biežāk lietotās funkcijas darbam ar simboliem un simbolu virknēm  Java</vt:lpstr>
      <vt:lpstr>Sasniedzamais rezultāts</vt:lpstr>
      <vt:lpstr>Kas ir simboli un simbolu virknes.</vt:lpstr>
      <vt:lpstr>Kur izmanto simbolus.</vt:lpstr>
      <vt:lpstr>Kur izmanto simbolu virknes.</vt:lpstr>
      <vt:lpstr>Izmantotākās funkcijas darbam ar simboliem </vt:lpstr>
      <vt:lpstr>PowerPoint Presentation</vt:lpstr>
      <vt:lpstr>Papildus materiāli, atsauces.</vt:lpstr>
      <vt:lpstr>Paldies par uzmanību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kristofers venens</dc:creator>
  <cp:lastModifiedBy>kristofers venens</cp:lastModifiedBy>
  <cp:revision>5</cp:revision>
  <dcterms:created xsi:type="dcterms:W3CDTF">2024-06-17T08:39:06Z</dcterms:created>
  <dcterms:modified xsi:type="dcterms:W3CDTF">2024-06-17T21:16:03Z</dcterms:modified>
</cp:coreProperties>
</file>