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eri/GoTo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CEC1E-F7C1-4AB2-8665-C2639D83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877" y="5182182"/>
            <a:ext cx="5518066" cy="2268559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GoToC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28074-665F-4057-8A93-F6CE5D9C2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461" y="541538"/>
            <a:ext cx="6258756" cy="325810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4600" b="1" dirty="0"/>
              <a:t>Корпорация АААА</a:t>
            </a:r>
          </a:p>
          <a:p>
            <a:pPr algn="l"/>
            <a:r>
              <a:rPr lang="ru-RU" dirty="0"/>
              <a:t>Игорь      </a:t>
            </a:r>
            <a:r>
              <a:rPr lang="ru-RU" sz="4300" dirty="0"/>
              <a:t>А</a:t>
            </a:r>
            <a:r>
              <a:rPr lang="ru-RU" sz="2100" dirty="0"/>
              <a:t>лександрович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Дмитрий </a:t>
            </a:r>
            <a:r>
              <a:rPr lang="ru-RU" sz="4300" dirty="0"/>
              <a:t>А</a:t>
            </a:r>
            <a:r>
              <a:rPr lang="ru-RU" dirty="0"/>
              <a:t>лександрович</a:t>
            </a:r>
          </a:p>
          <a:p>
            <a:pPr algn="l"/>
            <a:r>
              <a:rPr lang="ru-RU" dirty="0"/>
              <a:t>Ольга      </a:t>
            </a:r>
            <a:r>
              <a:rPr lang="ru-RU" sz="4300" dirty="0"/>
              <a:t>А</a:t>
            </a:r>
            <a:r>
              <a:rPr lang="ru-RU" sz="2300" dirty="0"/>
              <a:t>лександровна</a:t>
            </a:r>
            <a:endParaRPr lang="ru-RU" dirty="0"/>
          </a:p>
          <a:p>
            <a:pPr algn="l"/>
            <a:r>
              <a:rPr lang="ru-RU" dirty="0"/>
              <a:t>Дарья      </a:t>
            </a:r>
            <a:r>
              <a:rPr lang="ru-RU" sz="4300" dirty="0"/>
              <a:t>А</a:t>
            </a:r>
            <a:r>
              <a:rPr lang="ru-RU" sz="2300" dirty="0"/>
              <a:t>ндреевна</a:t>
            </a:r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9255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B9850-EC08-41F5-A886-7EBECC00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808056"/>
            <a:ext cx="9240103" cy="1077229"/>
          </a:xfrm>
        </p:spPr>
        <p:txBody>
          <a:bodyPr/>
          <a:lstStyle/>
          <a:p>
            <a:r>
              <a:rPr lang="ru-RU" dirty="0"/>
              <a:t>Лексический  анализатор. Пример разбора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D7907-1340-4B02-919C-35BFBF71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177" y="1713389"/>
            <a:ext cx="8625929" cy="4864963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FuncKeyword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func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&lt;Identifier, "main"&gt;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OpenningRoundBracket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"("&gt;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ClosingRoundBracket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")"&gt;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IntKeyword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"int"&gt;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OpenningCurlyBracket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"{"&gt;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EndOfStatement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&lt;Identifier, "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fmt.Print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OpenningRoundBracket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"("&gt;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StringLiteral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"Hello, world!"&gt;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ClosingRoundBracket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")"&gt;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EndOfStatement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ReturnKeyword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"return"&gt;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IntLiteral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"42"&gt;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EndOfStatement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Debug: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Lexem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parsed: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ClosingCurlyBracket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, "}"&gt;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Lexical parsing success!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CD38D-0000-4CC3-8864-F8A04B3198B6}"/>
              </a:ext>
            </a:extLst>
          </p:cNvPr>
          <p:cNvSpPr txBox="1"/>
          <p:nvPr/>
        </p:nvSpPr>
        <p:spPr>
          <a:xfrm>
            <a:off x="1575316" y="3031489"/>
            <a:ext cx="3754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99B3D4"/>
                </a:solidFill>
                <a:latin typeface="Segoe UI" panose="020B0502040204020203" pitchFamily="34" charset="0"/>
              </a:rPr>
              <a:t>f</a:t>
            </a:r>
            <a:r>
              <a:rPr lang="en-US" b="0" i="0" dirty="0" err="1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unc</a:t>
            </a:r>
            <a:r>
              <a:rPr lang="ru-RU" b="0" i="0" dirty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main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() </a:t>
            </a:r>
            <a:r>
              <a:rPr lang="en-US" b="0" i="0" dirty="0">
                <a:solidFill>
                  <a:srgbClr val="A1DABD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{​​​​​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 	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fmt.</a:t>
            </a:r>
            <a:r>
              <a:rPr lang="en-US" b="0" i="0" dirty="0" err="1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Print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b="0" i="0" dirty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"Hello, world!"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	return</a:t>
            </a:r>
            <a:r>
              <a:rPr lang="ru-RU" b="0" i="0" dirty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A1DABD"/>
                </a:solidFill>
                <a:effectLst/>
                <a:latin typeface="Segoe UI" panose="020B0502040204020203" pitchFamily="34" charset="0"/>
              </a:rPr>
              <a:t>42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}​​​​​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61C63-F5E6-4CED-9E38-93933406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637521"/>
            <a:ext cx="4171951" cy="1077229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Автоматизированный </a:t>
            </a:r>
            <a:br>
              <a:rPr lang="ru-RU" dirty="0"/>
            </a:br>
            <a:r>
              <a:rPr lang="ru-RU" dirty="0"/>
              <a:t>процесс тестирования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F0BFB3-5DB9-451A-95F8-91DCA7CA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622" y="159032"/>
            <a:ext cx="5779153" cy="6539936"/>
          </a:xfrm>
        </p:spPr>
      </p:pic>
    </p:spTree>
    <p:extLst>
      <p:ext uri="{BB962C8B-B14F-4D97-AF65-F5344CB8AC3E}">
        <p14:creationId xmlns:p14="http://schemas.microsoft.com/office/powerpoint/2010/main" val="315155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D256E-2D7B-4952-B9E4-518CC70E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858" y="35546"/>
            <a:ext cx="7958331" cy="1077229"/>
          </a:xfrm>
        </p:spPr>
        <p:txBody>
          <a:bodyPr/>
          <a:lstStyle/>
          <a:p>
            <a:r>
              <a:rPr lang="ru-RU" dirty="0"/>
              <a:t>Проект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23D2A-7467-42CD-A9B9-2C23056D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503BF4-CCED-406E-9AC3-2560D747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21" y="574160"/>
            <a:ext cx="8742868" cy="61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865CF-E9A5-4478-9947-6A29F971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2" y="2997074"/>
            <a:ext cx="7958331" cy="107722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503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C0F3C-47E0-479F-AC66-D28D23AD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308" y="161558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О проекте </a:t>
            </a:r>
            <a:r>
              <a:rPr lang="en-US" dirty="0" err="1"/>
              <a:t>GoToC</a:t>
            </a:r>
            <a:endParaRPr lang="ru-RU" dirty="0"/>
          </a:p>
        </p:txBody>
      </p:sp>
      <p:pic>
        <p:nvPicPr>
          <p:cNvPr id="1026" name="Picture 2" descr="6 книг по компиляторам">
            <a:extLst>
              <a:ext uri="{FF2B5EF4-FFF2-40B4-BE49-F238E27FC236}">
                <a16:creationId xmlns:a16="http://schemas.microsoft.com/office/drawing/2014/main" id="{D29AAD2A-10FC-4F3C-B0FD-831FBDC23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17" y="4414214"/>
            <a:ext cx="4162935" cy="21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C8AAC5C-D0A5-4504-8F79-7D5CDC5AEB9B}"/>
              </a:ext>
            </a:extLst>
          </p:cNvPr>
          <p:cNvSpPr txBox="1">
            <a:spLocks/>
          </p:cNvSpPr>
          <p:nvPr/>
        </p:nvSpPr>
        <p:spPr>
          <a:xfrm>
            <a:off x="2361461" y="541538"/>
            <a:ext cx="6258756" cy="325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430A2D7-09FF-4006-89EE-2CDF138C397A}"/>
              </a:ext>
            </a:extLst>
          </p:cNvPr>
          <p:cNvSpPr txBox="1">
            <a:spLocks/>
          </p:cNvSpPr>
          <p:nvPr/>
        </p:nvSpPr>
        <p:spPr>
          <a:xfrm>
            <a:off x="1098536" y="1057274"/>
            <a:ext cx="9994929" cy="2636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Основная идея?    Создание компилятора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Go </a:t>
            </a:r>
            <a:r>
              <a:rPr lang="ru-RU" dirty="0"/>
              <a:t>в С</a:t>
            </a:r>
          </a:p>
          <a:p>
            <a:r>
              <a:rPr lang="ru-RU" dirty="0"/>
              <a:t>Зачем?	          Для душевного спокойствия Ирины Леонидовны</a:t>
            </a:r>
          </a:p>
          <a:p>
            <a:r>
              <a:rPr lang="ru-RU" dirty="0"/>
              <a:t>Какая польза?       Когда проект будет завершен, его можно будет 				          использовать в учебных целях.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E3A64E-5651-404C-A380-1F75A8318BBA}"/>
              </a:ext>
            </a:extLst>
          </p:cNvPr>
          <p:cNvSpPr txBox="1">
            <a:spLocks/>
          </p:cNvSpPr>
          <p:nvPr/>
        </p:nvSpPr>
        <p:spPr>
          <a:xfrm>
            <a:off x="673726" y="3972201"/>
            <a:ext cx="5551584" cy="884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Почему должны заинтересовать именно вас?       </a:t>
            </a:r>
            <a:br>
              <a:rPr lang="ru-RU"/>
            </a:b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A0A5532-890A-4408-9AD2-6C673DBA9F85}"/>
              </a:ext>
            </a:extLst>
          </p:cNvPr>
          <p:cNvSpPr txBox="1">
            <a:spLocks/>
          </p:cNvSpPr>
          <p:nvPr/>
        </p:nvSpPr>
        <p:spPr>
          <a:xfrm>
            <a:off x="1348509" y="6131140"/>
            <a:ext cx="5047630" cy="145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/>
              <a:t>У вас нет компилятора </a:t>
            </a:r>
            <a:r>
              <a:rPr lang="en-US" sz="3600"/>
              <a:t>GoToC</a:t>
            </a:r>
            <a:r>
              <a:rPr lang="ru-RU" sz="3600"/>
              <a:t>, а у нас будет и мы его вам предоставим.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1194B3B-AF89-4358-932D-44EB4AF0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37539"/>
            <a:ext cx="7958331" cy="1077229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3229E9-2403-44EB-8DC6-9C82B661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386" y="1017712"/>
            <a:ext cx="4022753" cy="2517599"/>
          </a:xfrm>
        </p:spPr>
        <p:txBody>
          <a:bodyPr>
            <a:normAutofit/>
          </a:bodyPr>
          <a:lstStyle/>
          <a:p>
            <a:r>
              <a:rPr lang="ru-RU" dirty="0"/>
              <a:t>Синтаксический анализатор </a:t>
            </a:r>
          </a:p>
          <a:p>
            <a:r>
              <a:rPr lang="ru-RU" dirty="0"/>
              <a:t>Семантический анализатор</a:t>
            </a:r>
          </a:p>
          <a:p>
            <a:r>
              <a:rPr lang="ru-RU" dirty="0"/>
              <a:t>Интерфейс</a:t>
            </a:r>
          </a:p>
          <a:p>
            <a:endParaRPr lang="ru-RU" dirty="0"/>
          </a:p>
        </p:txBody>
      </p:sp>
      <p:pic>
        <p:nvPicPr>
          <p:cNvPr id="2050" name="Picture 2" descr="Компиляторы — всё по этой теме для программистов">
            <a:extLst>
              <a:ext uri="{FF2B5EF4-FFF2-40B4-BE49-F238E27FC236}">
                <a16:creationId xmlns:a16="http://schemas.microsoft.com/office/drawing/2014/main" id="{AFBABDD9-451F-4429-90C9-908DC94A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86" y="3945265"/>
            <a:ext cx="7344077" cy="25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6">
            <a:extLst>
              <a:ext uri="{FF2B5EF4-FFF2-40B4-BE49-F238E27FC236}">
                <a16:creationId xmlns:a16="http://schemas.microsoft.com/office/drawing/2014/main" id="{AB4ECAAC-B524-45ED-85CF-7A8E754CF331}"/>
              </a:ext>
            </a:extLst>
          </p:cNvPr>
          <p:cNvSpPr txBox="1">
            <a:spLocks/>
          </p:cNvSpPr>
          <p:nvPr/>
        </p:nvSpPr>
        <p:spPr>
          <a:xfrm>
            <a:off x="1916511" y="1073859"/>
            <a:ext cx="3586843" cy="3594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Грамматика </a:t>
            </a:r>
          </a:p>
          <a:p>
            <a:r>
              <a:rPr lang="ru-RU" dirty="0"/>
              <a:t>Контекстные условия</a:t>
            </a:r>
          </a:p>
          <a:p>
            <a:r>
              <a:rPr lang="ru-RU" dirty="0"/>
              <a:t>Таблица соответствий</a:t>
            </a:r>
          </a:p>
          <a:p>
            <a:r>
              <a:rPr lang="ru-RU" dirty="0"/>
              <a:t>Лексический анализатор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88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43255-84F9-493F-B1A6-1B21C7A9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Сроки завершения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DDFC02-EA5D-4417-BE27-06750D1D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899" y="1704310"/>
            <a:ext cx="6162675" cy="4704332"/>
          </a:xfrm>
        </p:spPr>
      </p:pic>
    </p:spTree>
    <p:extLst>
      <p:ext uri="{BB962C8B-B14F-4D97-AF65-F5344CB8AC3E}">
        <p14:creationId xmlns:p14="http://schemas.microsoft.com/office/powerpoint/2010/main" val="21182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03B26-B6CB-40FC-BF81-BC1ADA2C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12782"/>
            <a:ext cx="7958331" cy="641316"/>
          </a:xfrm>
        </p:spPr>
        <p:txBody>
          <a:bodyPr>
            <a:normAutofit fontScale="90000"/>
          </a:bodyPr>
          <a:lstStyle/>
          <a:p>
            <a:r>
              <a:rPr lang="ru-RU" dirty="0"/>
              <a:t>Наработки. </a:t>
            </a:r>
            <a:r>
              <a:rPr lang="ru-RU" sz="3600" dirty="0"/>
              <a:t>Фрагмент грамматики</a:t>
            </a:r>
            <a:br>
              <a:rPr lang="ru-RU" sz="3600" dirty="0"/>
            </a:b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8F53A-9B77-46C3-8414-AFCFDBCE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67" y="1251751"/>
            <a:ext cx="8767972" cy="5539666"/>
          </a:xfrm>
        </p:spPr>
        <p:txBody>
          <a:bodyPr>
            <a:normAutofit fontScale="62500" lnSpcReduction="20000"/>
          </a:bodyPr>
          <a:lstStyle/>
          <a:p>
            <a:r>
              <a:rPr lang="ru-RU" sz="2000" b="0" i="0" dirty="0">
                <a:effectLst/>
                <a:latin typeface="-apple-system"/>
              </a:rPr>
              <a:t>//-----------------— ВЫСКАЗЫВАНИЯ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&lt;высказывание&gt; —&gt;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&lt;объявление переменной&gt;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return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return</a:t>
            </a:r>
            <a:r>
              <a:rPr lang="ru-RU" sz="2000" b="0" i="0" dirty="0">
                <a:effectLst/>
                <a:latin typeface="-apple-system"/>
              </a:rPr>
              <a:t> &lt;выражение(операнд 1ур)&gt;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</a:t>
            </a:r>
            <a:r>
              <a:rPr lang="ru-RU" sz="2000" b="0" i="0" dirty="0" err="1">
                <a:effectLst/>
                <a:latin typeface="-apple-system"/>
              </a:rPr>
              <a:t>if</a:t>
            </a:r>
            <a:r>
              <a:rPr lang="ru-RU" sz="2000" b="0" i="0" dirty="0">
                <a:effectLst/>
                <a:latin typeface="-apple-system"/>
              </a:rPr>
              <a:t> высказывание&gt;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</a:t>
            </a:r>
            <a:r>
              <a:rPr lang="ru-RU" sz="2000" b="0" i="0" dirty="0" err="1">
                <a:effectLst/>
                <a:latin typeface="-apple-system"/>
              </a:rPr>
              <a:t>switch</a:t>
            </a:r>
            <a:r>
              <a:rPr lang="ru-RU" sz="2000" b="0" i="0" dirty="0">
                <a:effectLst/>
                <a:latin typeface="-apple-system"/>
              </a:rPr>
              <a:t> высказывание&gt;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</a:t>
            </a:r>
            <a:r>
              <a:rPr lang="ru-RU" sz="2000" b="0" i="0" dirty="0" err="1">
                <a:effectLst/>
                <a:latin typeface="-apple-system"/>
              </a:rPr>
              <a:t>for</a:t>
            </a:r>
            <a:r>
              <a:rPr lang="ru-RU" sz="2000" b="0" i="0" dirty="0">
                <a:effectLst/>
                <a:latin typeface="-apple-system"/>
              </a:rPr>
              <a:t> высказывание&gt;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&lt;идентификатор&gt; = &lt;выражение(операнд 1ур)&gt;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&lt;идентификатор&gt;()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&lt;идентификатор&gt;(&lt;аргументы&gt;)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fmt.Print</a:t>
            </a:r>
            <a:r>
              <a:rPr lang="ru-RU" sz="2000" b="0" i="0" dirty="0">
                <a:effectLst/>
                <a:latin typeface="-apple-system"/>
              </a:rPr>
              <a:t>(&lt;аргументы&gt;)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fmt.Scan</a:t>
            </a:r>
            <a:r>
              <a:rPr lang="ru-RU" sz="2000" b="0" i="0" dirty="0">
                <a:effectLst/>
                <a:latin typeface="-apple-system"/>
              </a:rPr>
              <a:t>(&lt;аргументы&gt;)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&lt;высказывания&gt; —&gt; &lt;высказывание&gt; | &lt;высказывание&gt;; &lt;высказывания&gt;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//-----------------— ОБЪЯВЛЕНИЯ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&lt;объявление переменной&gt; —&gt; </a:t>
            </a:r>
            <a:r>
              <a:rPr lang="ru-RU" sz="2000" b="0" i="0" dirty="0" err="1">
                <a:effectLst/>
                <a:latin typeface="-apple-system"/>
              </a:rPr>
              <a:t>const</a:t>
            </a:r>
            <a:r>
              <a:rPr lang="ru-RU" sz="2000" b="0" i="0" dirty="0">
                <a:effectLst/>
                <a:latin typeface="-apple-system"/>
              </a:rPr>
              <a:t> &lt;идентификатор&gt; &lt;тип&gt; = &lt;литерал&gt;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var</a:t>
            </a:r>
            <a:r>
              <a:rPr lang="ru-RU" sz="2000" b="0" i="0" dirty="0">
                <a:effectLst/>
                <a:latin typeface="-apple-system"/>
              </a:rPr>
              <a:t> &lt;идентификатор&gt; &lt;тип&gt; = &lt;выражение(операнд 1ур)&gt;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&lt;объявление функции&gt; —&gt;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&lt;идентификатор&gt;(&lt;параметры&gt;) &lt;тип&gt; {&lt;высказывания&gt;}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&lt;идентификатор&gt;(&lt;параметры&gt;) {&lt;высказывания&gt;}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&lt;идентификатор&gt;() &lt;тип&gt; {&lt;высказывания&gt;}</a:t>
            </a: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| </a:t>
            </a:r>
            <a:r>
              <a:rPr lang="ru-RU" sz="2000" b="0" i="0" dirty="0" err="1">
                <a:effectLst/>
                <a:latin typeface="-apple-system"/>
              </a:rPr>
              <a:t>func</a:t>
            </a:r>
            <a:r>
              <a:rPr lang="ru-RU" sz="2000" b="0" i="0" dirty="0">
                <a:effectLst/>
                <a:latin typeface="-apple-system"/>
              </a:rPr>
              <a:t> &lt;идентификатор&gt;() {&lt;высказывания&gt;}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  <a:latin typeface="-apple-system"/>
              </a:rPr>
              <a:t>&lt;параметры&gt; —&gt; &lt;идентификатор&gt; &lt;тип&gt; | &lt;идентификатор&gt; &lt;тип&gt;, &lt;параметры&gt;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0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66123-9F88-4793-8E83-B535C26F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Наработки. </a:t>
            </a:r>
            <a:r>
              <a:rPr lang="ru-RU" sz="3200" dirty="0"/>
              <a:t>Фрагмент контекстных условий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98A32-48F4-4934-86FA-1A4B7746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бъявленный идентификатор должен быть использован в своей области видимости хотя бы один раз;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последняя объявленная функция должна иметь имя «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main</a:t>
            </a:r>
            <a:r>
              <a:rPr lang="ru-RU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и не возвращать никаких значений.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3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700D7-9582-40A3-9FCA-89D5CE5A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Наработки. </a:t>
            </a:r>
            <a:r>
              <a:rPr lang="ru-RU" sz="3600" dirty="0"/>
              <a:t>Фрагмент таблицы соответствий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F0F97-E5FB-4E0E-90B9-1F3A2C83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C9932A-CF17-480C-924C-8DB0600A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63" y="2671015"/>
            <a:ext cx="7288874" cy="2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8574-E8C8-4E0F-AE28-38A74390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Наработки. </a:t>
            </a:r>
            <a:r>
              <a:rPr lang="ru-RU" sz="3200" dirty="0"/>
              <a:t>Фрагмент таблицы соответствий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9B3492-DA31-45EB-8DCE-C3DD14ED4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63" y="2524484"/>
            <a:ext cx="7656473" cy="31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7751E-AEC3-4C80-BCC9-36AF4C14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Наработки. </a:t>
            </a:r>
            <a:r>
              <a:rPr lang="ru-RU" sz="3200" dirty="0"/>
              <a:t>Фрагмент таблицы соответствий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1E3317F-5CB3-41AC-BF35-74E7E6EB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834" y="2581941"/>
            <a:ext cx="7958331" cy="31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19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{B6C4EEB0-5918-4431-9A55-331D6088E195}tf16401375</Template>
  <TotalTime>71</TotalTime>
  <Words>577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MS Shell Dlg 2</vt:lpstr>
      <vt:lpstr>Segoe UI</vt:lpstr>
      <vt:lpstr>Times New Roman</vt:lpstr>
      <vt:lpstr>Wingdings</vt:lpstr>
      <vt:lpstr>Wingdings 3</vt:lpstr>
      <vt:lpstr>Мэдисон</vt:lpstr>
      <vt:lpstr>Проект GoToC</vt:lpstr>
      <vt:lpstr>О проекте GoToC</vt:lpstr>
      <vt:lpstr>Структура проекта</vt:lpstr>
      <vt:lpstr>Сроки завершения проекта</vt:lpstr>
      <vt:lpstr>Наработки. Фрагмент грамматики  </vt:lpstr>
      <vt:lpstr>Наработки. Фрагмент контекстных условий</vt:lpstr>
      <vt:lpstr>Наработки. Фрагмент таблицы соответствий</vt:lpstr>
      <vt:lpstr>Наработки. Фрагмент таблицы соответствий</vt:lpstr>
      <vt:lpstr>Наработки. Фрагмент таблицы соответствий</vt:lpstr>
      <vt:lpstr>Лексический  анализатор. Пример разбора</vt:lpstr>
      <vt:lpstr>Автоматизированный  процесс тестирования</vt:lpstr>
      <vt:lpstr>Проект интерфейса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GoToC</dc:title>
  <dc:creator>Дарья Копосова</dc:creator>
  <cp:lastModifiedBy>Игорь Сахаров</cp:lastModifiedBy>
  <cp:revision>9</cp:revision>
  <dcterms:created xsi:type="dcterms:W3CDTF">2020-10-15T05:40:34Z</dcterms:created>
  <dcterms:modified xsi:type="dcterms:W3CDTF">2020-10-29T03:10:09Z</dcterms:modified>
</cp:coreProperties>
</file>