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4" r:id="rId4"/>
    <p:sldId id="259" r:id="rId5"/>
    <p:sldId id="258" r:id="rId6"/>
    <p:sldId id="260" r:id="rId7"/>
    <p:sldId id="266" r:id="rId8"/>
    <p:sldId id="267" r:id="rId9"/>
    <p:sldId id="263" r:id="rId10"/>
    <p:sldId id="262"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2" d="100"/>
          <a:sy n="102" d="100"/>
        </p:scale>
        <p:origin x="5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188276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2497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3705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136947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236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741580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4100055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309176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112687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59B6DD-F156-447F-A349-AD3541781582}" type="datetimeFigureOut">
              <a:rPr lang="es-MX" smtClean="0"/>
              <a:t>31/05/2023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104878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59B6DD-F156-447F-A349-AD3541781582}" type="datetimeFigureOut">
              <a:rPr lang="es-MX" smtClean="0"/>
              <a:t>31/05/2023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417861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A59B6DD-F156-447F-A349-AD3541781582}" type="datetimeFigureOut">
              <a:rPr lang="es-MX" smtClean="0"/>
              <a:t>31/05/2023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277387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A59B6DD-F156-447F-A349-AD3541781582}" type="datetimeFigureOut">
              <a:rPr lang="es-MX" smtClean="0"/>
              <a:t>31/05/2023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35891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9B6DD-F156-447F-A349-AD3541781582}" type="datetimeFigureOut">
              <a:rPr lang="es-MX" smtClean="0"/>
              <a:t>31/05/2023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233549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59B6DD-F156-447F-A349-AD3541781582}" type="datetimeFigureOut">
              <a:rPr lang="es-MX" smtClean="0"/>
              <a:t>31/05/2023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146423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59B6DD-F156-447F-A349-AD3541781582}" type="datetimeFigureOut">
              <a:rPr lang="es-MX" smtClean="0"/>
              <a:t>31/05/2023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1EC8408-3808-4C3E-8D57-CAED43AE8E6B}" type="slidenum">
              <a:rPr lang="es-MX" smtClean="0"/>
              <a:t>‹Nº›</a:t>
            </a:fld>
            <a:endParaRPr lang="es-MX"/>
          </a:p>
        </p:txBody>
      </p:sp>
    </p:spTree>
    <p:extLst>
      <p:ext uri="{BB962C8B-B14F-4D97-AF65-F5344CB8AC3E}">
        <p14:creationId xmlns:p14="http://schemas.microsoft.com/office/powerpoint/2010/main" val="64507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59B6DD-F156-447F-A349-AD3541781582}" type="datetimeFigureOut">
              <a:rPr lang="es-MX" smtClean="0"/>
              <a:t>31/05/2023</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EC8408-3808-4C3E-8D57-CAED43AE8E6B}" type="slidenum">
              <a:rPr lang="es-MX" smtClean="0"/>
              <a:t>‹Nº›</a:t>
            </a:fld>
            <a:endParaRPr lang="es-MX"/>
          </a:p>
        </p:txBody>
      </p:sp>
    </p:spTree>
    <p:extLst>
      <p:ext uri="{BB962C8B-B14F-4D97-AF65-F5344CB8AC3E}">
        <p14:creationId xmlns:p14="http://schemas.microsoft.com/office/powerpoint/2010/main" val="315583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624EEDD6-FDDF-4EEC-9C7C-802FA2B87DBB}"/>
              </a:ext>
            </a:extLst>
          </p:cNvPr>
          <p:cNvSpPr>
            <a:spLocks noGrp="1"/>
          </p:cNvSpPr>
          <p:nvPr>
            <p:ph type="subTitle" idx="1"/>
          </p:nvPr>
        </p:nvSpPr>
        <p:spPr>
          <a:xfrm>
            <a:off x="1611569" y="5761101"/>
            <a:ext cx="7766936" cy="1096899"/>
          </a:xfrm>
        </p:spPr>
        <p:txBody>
          <a:bodyPr/>
          <a:lstStyle/>
          <a:p>
            <a:r>
              <a:rPr lang="es-MX" dirty="0"/>
              <a:t>Proyecto de titulación: Diseño de una página web </a:t>
            </a:r>
            <a:r>
              <a:rPr lang="es-MX" dirty="0" err="1"/>
              <a:t>Ps</a:t>
            </a:r>
            <a:endParaRPr lang="es-MX"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8585" t="16548" r="18697" b="17762"/>
          <a:stretch/>
        </p:blipFill>
        <p:spPr>
          <a:xfrm>
            <a:off x="1402564" y="820234"/>
            <a:ext cx="6400316" cy="4949576"/>
          </a:xfrm>
          <a:prstGeom prst="rect">
            <a:avLst/>
          </a:prstGeom>
        </p:spPr>
      </p:pic>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t="23637" b="20651"/>
          <a:stretch/>
        </p:blipFill>
        <p:spPr>
          <a:xfrm>
            <a:off x="917667" y="87085"/>
            <a:ext cx="8383088" cy="715731"/>
          </a:xfrm>
          <a:prstGeom prst="rect">
            <a:avLst/>
          </a:prstGeom>
        </p:spPr>
      </p:pic>
    </p:spTree>
    <p:extLst>
      <p:ext uri="{BB962C8B-B14F-4D97-AF65-F5344CB8AC3E}">
        <p14:creationId xmlns:p14="http://schemas.microsoft.com/office/powerpoint/2010/main" val="123741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CBAD5E4-1341-4E25-9B92-F5FD2CFD66CB}"/>
              </a:ext>
            </a:extLst>
          </p:cNvPr>
          <p:cNvSpPr>
            <a:spLocks noGrp="1"/>
          </p:cNvSpPr>
          <p:nvPr>
            <p:ph type="title"/>
          </p:nvPr>
        </p:nvSpPr>
        <p:spPr>
          <a:xfrm>
            <a:off x="304800" y="1071405"/>
            <a:ext cx="8596668" cy="1320800"/>
          </a:xfrm>
        </p:spPr>
        <p:txBody>
          <a:bodyPr/>
          <a:lstStyle/>
          <a:p>
            <a:r>
              <a:rPr lang="es-MX" dirty="0"/>
              <a:t> RESULTADOS </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4428" y="2179184"/>
            <a:ext cx="1231900" cy="1231900"/>
          </a:xfr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4053" y="4057415"/>
            <a:ext cx="1706176" cy="986170"/>
          </a:xfrm>
          <a:prstGeom prst="rect">
            <a:avLst/>
          </a:prstGeom>
        </p:spPr>
      </p:pic>
      <p:sp>
        <p:nvSpPr>
          <p:cNvPr id="7" name="CuadroTexto 6"/>
          <p:cNvSpPr txBox="1"/>
          <p:nvPr/>
        </p:nvSpPr>
        <p:spPr>
          <a:xfrm>
            <a:off x="-104502" y="3411084"/>
            <a:ext cx="1889760" cy="646331"/>
          </a:xfrm>
          <a:prstGeom prst="rect">
            <a:avLst/>
          </a:prstGeom>
          <a:noFill/>
        </p:spPr>
        <p:txBody>
          <a:bodyPr wrap="square" rtlCol="0">
            <a:spAutoFit/>
          </a:bodyPr>
          <a:lstStyle/>
          <a:p>
            <a:pPr algn="ctr"/>
            <a:r>
              <a:rPr lang="es-MX" dirty="0"/>
              <a:t>Visual studio code</a:t>
            </a:r>
          </a:p>
        </p:txBody>
      </p:sp>
      <p:pic>
        <p:nvPicPr>
          <p:cNvPr id="9" name="Imagen 8"/>
          <p:cNvPicPr>
            <a:picLocks noChangeAspect="1"/>
          </p:cNvPicPr>
          <p:nvPr/>
        </p:nvPicPr>
        <p:blipFill rotWithShape="1">
          <a:blip r:embed="rId4">
            <a:extLst>
              <a:ext uri="{28A0092B-C50C-407E-A947-70E740481C1C}">
                <a14:useLocalDpi xmlns:a14="http://schemas.microsoft.com/office/drawing/2010/main" val="0"/>
              </a:ext>
            </a:extLst>
          </a:blip>
          <a:srcRect t="23637" b="20651"/>
          <a:stretch/>
        </p:blipFill>
        <p:spPr>
          <a:xfrm>
            <a:off x="917667" y="78376"/>
            <a:ext cx="8383088" cy="715731"/>
          </a:xfrm>
          <a:prstGeom prst="rect">
            <a:avLst/>
          </a:prstGeom>
        </p:spPr>
      </p:pic>
      <p:pic>
        <p:nvPicPr>
          <p:cNvPr id="3" name="Imagen 2"/>
          <p:cNvPicPr>
            <a:picLocks noChangeAspect="1"/>
          </p:cNvPicPr>
          <p:nvPr/>
        </p:nvPicPr>
        <p:blipFill rotWithShape="1">
          <a:blip r:embed="rId5" cstate="print">
            <a:extLst>
              <a:ext uri="{28A0092B-C50C-407E-A947-70E740481C1C}">
                <a14:useLocalDpi xmlns:a14="http://schemas.microsoft.com/office/drawing/2010/main" val="0"/>
              </a:ext>
            </a:extLst>
          </a:blip>
          <a:srcRect b="5756"/>
          <a:stretch/>
        </p:blipFill>
        <p:spPr>
          <a:xfrm>
            <a:off x="1496514" y="1673817"/>
            <a:ext cx="7258085" cy="4857174"/>
          </a:xfrm>
          <a:prstGeom prst="rect">
            <a:avLst/>
          </a:prstGeom>
        </p:spPr>
      </p:pic>
      <p:sp>
        <p:nvSpPr>
          <p:cNvPr id="5" name="CuadroTexto 4"/>
          <p:cNvSpPr txBox="1"/>
          <p:nvPr/>
        </p:nvSpPr>
        <p:spPr>
          <a:xfrm>
            <a:off x="8110086" y="1499952"/>
            <a:ext cx="2760108" cy="1169551"/>
          </a:xfrm>
          <a:prstGeom prst="rect">
            <a:avLst/>
          </a:prstGeom>
          <a:noFill/>
        </p:spPr>
        <p:txBody>
          <a:bodyPr wrap="square" rtlCol="0">
            <a:spAutoFit/>
          </a:bodyPr>
          <a:lstStyle/>
          <a:p>
            <a:r>
              <a:rPr lang="es-MX" sz="1400" dirty="0" smtClean="0"/>
              <a:t>LA </a:t>
            </a:r>
            <a:r>
              <a:rPr lang="es-MX" sz="1400" dirty="0"/>
              <a:t>página web fue realizada con lenguaje HTML, en Visual </a:t>
            </a:r>
            <a:r>
              <a:rPr lang="es-MX" sz="1400" dirty="0" err="1"/>
              <a:t>Code</a:t>
            </a:r>
            <a:r>
              <a:rPr lang="es-MX" sz="1400" dirty="0"/>
              <a:t> Studio, está compuesta por un menú el cual se encuentra dividido en cuatro </a:t>
            </a:r>
            <a:r>
              <a:rPr lang="es-MX" sz="1400" dirty="0" smtClean="0"/>
              <a:t>secciones</a:t>
            </a:r>
            <a:endParaRPr lang="es-MX" sz="1400" dirty="0"/>
          </a:p>
        </p:txBody>
      </p:sp>
    </p:spTree>
    <p:extLst>
      <p:ext uri="{BB962C8B-B14F-4D97-AF65-F5344CB8AC3E}">
        <p14:creationId xmlns:p14="http://schemas.microsoft.com/office/powerpoint/2010/main" val="417576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7" y="78376"/>
            <a:ext cx="8383088" cy="715731"/>
          </a:xfrm>
          <a:prstGeom prst="rect">
            <a:avLst/>
          </a:prstGeom>
        </p:spPr>
      </p:pic>
      <p:sp>
        <p:nvSpPr>
          <p:cNvPr id="5" name="CuadroTexto 4"/>
          <p:cNvSpPr txBox="1"/>
          <p:nvPr/>
        </p:nvSpPr>
        <p:spPr>
          <a:xfrm>
            <a:off x="567146" y="1061357"/>
            <a:ext cx="8203474" cy="584775"/>
          </a:xfrm>
          <a:prstGeom prst="rect">
            <a:avLst/>
          </a:prstGeom>
          <a:noFill/>
        </p:spPr>
        <p:txBody>
          <a:bodyPr wrap="square" rtlCol="0">
            <a:spAutoFit/>
          </a:bodyPr>
          <a:lstStyle/>
          <a:p>
            <a:r>
              <a:rPr lang="es-MX" sz="1600" dirty="0" smtClean="0"/>
              <a:t>INICIO</a:t>
            </a:r>
            <a:r>
              <a:rPr lang="es-MX" sz="1600" dirty="0"/>
              <a:t>: En esta parte mostramos lo que es un mensaje bienvenida a nuestros clientes que visitan el sitio web.</a:t>
            </a:r>
          </a:p>
        </p:txBody>
      </p:sp>
      <p:pic>
        <p:nvPicPr>
          <p:cNvPr id="26" name="Imagen 25" descr="C:\Users\Monse\Desktop\EQUIPO 2\Opera Captura de pantalla_2023-05-30_222711_index.html.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9381" y="1585805"/>
            <a:ext cx="2900045" cy="2002155"/>
          </a:xfrm>
          <a:prstGeom prst="rect">
            <a:avLst/>
          </a:prstGeom>
          <a:noFill/>
          <a:ln>
            <a:noFill/>
          </a:ln>
        </p:spPr>
      </p:pic>
      <p:sp>
        <p:nvSpPr>
          <p:cNvPr id="27" name="CuadroTexto 26"/>
          <p:cNvSpPr txBox="1"/>
          <p:nvPr/>
        </p:nvSpPr>
        <p:spPr>
          <a:xfrm>
            <a:off x="917667" y="3602735"/>
            <a:ext cx="8203474" cy="369332"/>
          </a:xfrm>
          <a:prstGeom prst="rect">
            <a:avLst/>
          </a:prstGeom>
          <a:noFill/>
        </p:spPr>
        <p:txBody>
          <a:bodyPr wrap="square" rtlCol="0">
            <a:spAutoFit/>
          </a:bodyPr>
          <a:lstStyle/>
          <a:p>
            <a:r>
              <a:rPr lang="es-MX" sz="1600" dirty="0"/>
              <a:t>CONOCENOS: aquí se muestra la misión y visión de nuestro </a:t>
            </a:r>
            <a:r>
              <a:rPr lang="es-MX" sz="1600" dirty="0" smtClean="0"/>
              <a:t>negocio</a:t>
            </a:r>
            <a:r>
              <a:rPr lang="es-MX" dirty="0" smtClean="0"/>
              <a:t>.</a:t>
            </a:r>
            <a:endParaRPr lang="es-MX" dirty="0"/>
          </a:p>
        </p:txBody>
      </p:sp>
      <p:pic>
        <p:nvPicPr>
          <p:cNvPr id="28" name="Imagen 27" descr="C:\Users\Monse\Desktop\EQUIPO 2\Opera Captura de pantalla_2023-05-18_082548_CONO.html.png"/>
          <p:cNvPicPr/>
          <p:nvPr/>
        </p:nvPicPr>
        <p:blipFill rotWithShape="1">
          <a:blip r:embed="rId4" cstate="print">
            <a:extLst>
              <a:ext uri="{28A0092B-C50C-407E-A947-70E740481C1C}">
                <a14:useLocalDpi xmlns:a14="http://schemas.microsoft.com/office/drawing/2010/main" val="0"/>
              </a:ext>
            </a:extLst>
          </a:blip>
          <a:srcRect b="34658"/>
          <a:stretch/>
        </p:blipFill>
        <p:spPr bwMode="auto">
          <a:xfrm>
            <a:off x="3569427" y="4112408"/>
            <a:ext cx="3472180" cy="20834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247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6" y="168783"/>
            <a:ext cx="8383088" cy="715731"/>
          </a:xfrm>
          <a:prstGeom prst="rect">
            <a:avLst/>
          </a:prstGeom>
        </p:spPr>
      </p:pic>
      <p:sp>
        <p:nvSpPr>
          <p:cNvPr id="5" name="CuadroTexto 4"/>
          <p:cNvSpPr txBox="1"/>
          <p:nvPr/>
        </p:nvSpPr>
        <p:spPr>
          <a:xfrm>
            <a:off x="264524" y="1238557"/>
            <a:ext cx="9689373" cy="1354217"/>
          </a:xfrm>
          <a:prstGeom prst="rect">
            <a:avLst/>
          </a:prstGeom>
          <a:noFill/>
        </p:spPr>
        <p:txBody>
          <a:bodyPr wrap="square" rtlCol="0">
            <a:spAutoFit/>
          </a:bodyPr>
          <a:lstStyle/>
          <a:p>
            <a:r>
              <a:rPr lang="es-MX" sz="1600" dirty="0"/>
              <a:t>SERVICIOS: En esta parte mostramos todo lo que realizamos en el negocio como: manicura, servicios de peluquería, peinados, depilación y aplicación de pestañas con un botón donde te lleva a otra pagina donde se muestra un mensaje motivador y se muestran unas imágenes de lo que se realiza o bien puedes mandar mensaje para elegir tu modelo. </a:t>
            </a:r>
          </a:p>
          <a:p>
            <a:endParaRPr lang="es-MX" dirty="0"/>
          </a:p>
        </p:txBody>
      </p:sp>
      <p:pic>
        <p:nvPicPr>
          <p:cNvPr id="6" name="Imagen 5" descr="C:\Users\Monse\Desktop\EQUIPO 2\Opera Captura de pantalla_2023-05-30_231254_SER.html.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926" y="2946817"/>
            <a:ext cx="3296285" cy="2744470"/>
          </a:xfrm>
          <a:prstGeom prst="rect">
            <a:avLst/>
          </a:prstGeom>
          <a:noFill/>
          <a:ln>
            <a:noFill/>
          </a:ln>
        </p:spPr>
      </p:pic>
      <p:pic>
        <p:nvPicPr>
          <p:cNvPr id="7" name="Imagen 6" descr="C:\Users\Monse\Desktop\EQUIPO 2\Opera Captura de pantalla_2023-05-30_231359_MA.html.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8817" y="2308344"/>
            <a:ext cx="3522980" cy="2728595"/>
          </a:xfrm>
          <a:prstGeom prst="rect">
            <a:avLst/>
          </a:prstGeom>
          <a:noFill/>
          <a:ln>
            <a:noFill/>
          </a:ln>
        </p:spPr>
      </p:pic>
    </p:spTree>
    <p:extLst>
      <p:ext uri="{BB962C8B-B14F-4D97-AF65-F5344CB8AC3E}">
        <p14:creationId xmlns:p14="http://schemas.microsoft.com/office/powerpoint/2010/main" val="5133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6" y="168783"/>
            <a:ext cx="8383088" cy="715731"/>
          </a:xfrm>
          <a:prstGeom prst="rect">
            <a:avLst/>
          </a:prstGeom>
        </p:spPr>
      </p:pic>
      <p:sp>
        <p:nvSpPr>
          <p:cNvPr id="5" name="CuadroTexto 4"/>
          <p:cNvSpPr txBox="1"/>
          <p:nvPr/>
        </p:nvSpPr>
        <p:spPr>
          <a:xfrm>
            <a:off x="468630" y="955922"/>
            <a:ext cx="9281160" cy="923330"/>
          </a:xfrm>
          <a:prstGeom prst="rect">
            <a:avLst/>
          </a:prstGeom>
          <a:noFill/>
        </p:spPr>
        <p:txBody>
          <a:bodyPr wrap="square" rtlCol="0">
            <a:spAutoFit/>
          </a:bodyPr>
          <a:lstStyle/>
          <a:p>
            <a:r>
              <a:rPr lang="es-MX" sz="1600" dirty="0"/>
              <a:t>HORARIO: aquí mostramos los horarios en los que se encuentra abierto nuestra estética.</a:t>
            </a:r>
          </a:p>
          <a:p>
            <a:endParaRPr lang="es-MX" dirty="0"/>
          </a:p>
          <a:p>
            <a:endParaRPr lang="es-MX" dirty="0"/>
          </a:p>
        </p:txBody>
      </p:sp>
      <p:pic>
        <p:nvPicPr>
          <p:cNvPr id="6" name="Imagen 5" descr="C:\Users\Monse\Desktop\EQUIPO 2\Opera Captura de pantalla_2023-05-30_232204_HOR.html.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3200" y="1399938"/>
            <a:ext cx="3324860" cy="2124075"/>
          </a:xfrm>
          <a:prstGeom prst="rect">
            <a:avLst/>
          </a:prstGeom>
          <a:noFill/>
          <a:ln>
            <a:noFill/>
          </a:ln>
        </p:spPr>
      </p:pic>
      <p:sp>
        <p:nvSpPr>
          <p:cNvPr id="7" name="CuadroTexto 6"/>
          <p:cNvSpPr txBox="1"/>
          <p:nvPr/>
        </p:nvSpPr>
        <p:spPr>
          <a:xfrm>
            <a:off x="246380" y="3524013"/>
            <a:ext cx="10447020" cy="923330"/>
          </a:xfrm>
          <a:prstGeom prst="rect">
            <a:avLst/>
          </a:prstGeom>
          <a:noFill/>
        </p:spPr>
        <p:txBody>
          <a:bodyPr wrap="square" rtlCol="0">
            <a:spAutoFit/>
          </a:bodyPr>
          <a:lstStyle/>
          <a:p>
            <a:r>
              <a:rPr lang="es-MX" sz="1600" dirty="0"/>
              <a:t>Ver más...: En todas las pantallas aparece un botón que lleva a página donde se muestran todos los productos que se venden en el negocio</a:t>
            </a:r>
            <a:r>
              <a:rPr lang="es-MX" dirty="0"/>
              <a:t>.</a:t>
            </a:r>
          </a:p>
          <a:p>
            <a:endParaRPr lang="es-MX" dirty="0"/>
          </a:p>
        </p:txBody>
      </p:sp>
      <p:pic>
        <p:nvPicPr>
          <p:cNvPr id="8" name="Imagen 7" descr="C:\Users\Monse\Downloads\WhatsApp Image 2023-05-30 at 11.29.27 PM.jpe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7310" y="4389762"/>
            <a:ext cx="3162300" cy="2047875"/>
          </a:xfrm>
          <a:prstGeom prst="rect">
            <a:avLst/>
          </a:prstGeom>
          <a:noFill/>
          <a:ln>
            <a:noFill/>
          </a:ln>
        </p:spPr>
      </p:pic>
      <p:pic>
        <p:nvPicPr>
          <p:cNvPr id="9" name="Imagen 8" descr="C:\Users\Monse\Desktop\EQUIPO 2\Opera Captura de pantalla_2023-05-30_233323_Ver.html.png"/>
          <p:cNvPicPr/>
          <p:nvPr/>
        </p:nvPicPr>
        <p:blipFill rotWithShape="1">
          <a:blip r:embed="rId5" cstate="print">
            <a:extLst>
              <a:ext uri="{28A0092B-C50C-407E-A947-70E740481C1C}">
                <a14:useLocalDpi xmlns:a14="http://schemas.microsoft.com/office/drawing/2010/main" val="0"/>
              </a:ext>
            </a:extLst>
          </a:blip>
          <a:srcRect b="14294"/>
          <a:stretch/>
        </p:blipFill>
        <p:spPr bwMode="auto">
          <a:xfrm>
            <a:off x="5109210" y="3985678"/>
            <a:ext cx="3665220" cy="23221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497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6" y="168783"/>
            <a:ext cx="8383088" cy="715731"/>
          </a:xfrm>
          <a:prstGeom prst="rect">
            <a:avLst/>
          </a:prstGeom>
        </p:spPr>
      </p:pic>
      <p:sp>
        <p:nvSpPr>
          <p:cNvPr id="5" name="CuadroTexto 4"/>
          <p:cNvSpPr txBox="1"/>
          <p:nvPr/>
        </p:nvSpPr>
        <p:spPr>
          <a:xfrm>
            <a:off x="342900" y="1266704"/>
            <a:ext cx="9532620" cy="861774"/>
          </a:xfrm>
          <a:prstGeom prst="rect">
            <a:avLst/>
          </a:prstGeom>
          <a:noFill/>
        </p:spPr>
        <p:txBody>
          <a:bodyPr wrap="square" rtlCol="0">
            <a:spAutoFit/>
          </a:bodyPr>
          <a:lstStyle/>
          <a:p>
            <a:r>
              <a:rPr lang="es-MX" sz="1600" dirty="0"/>
              <a:t>Redes sociales: aparece en todas las pantallas en la parte de hasta abajo, mostramos todas las redes sociales que tenemos en la estética.</a:t>
            </a:r>
          </a:p>
          <a:p>
            <a:endParaRPr lang="es-MX" dirty="0"/>
          </a:p>
        </p:txBody>
      </p:sp>
      <p:pic>
        <p:nvPicPr>
          <p:cNvPr id="6" name="Imagen 5" descr="C:\Users\Monse\Desktop\EQUIPO 2\Opera Captura de pantalla_2023-05-30_233546_index.html.png"/>
          <p:cNvPicPr/>
          <p:nvPr/>
        </p:nvPicPr>
        <p:blipFill rotWithShape="1">
          <a:blip r:embed="rId3">
            <a:extLst>
              <a:ext uri="{28A0092B-C50C-407E-A947-70E740481C1C}">
                <a14:useLocalDpi xmlns:a14="http://schemas.microsoft.com/office/drawing/2010/main" val="0"/>
              </a:ext>
            </a:extLst>
          </a:blip>
          <a:srcRect t="81734" b="4510"/>
          <a:stretch/>
        </p:blipFill>
        <p:spPr bwMode="auto">
          <a:xfrm>
            <a:off x="1438502" y="1920240"/>
            <a:ext cx="7702232" cy="1634610"/>
          </a:xfrm>
          <a:prstGeom prst="rect">
            <a:avLst/>
          </a:prstGeom>
          <a:noFill/>
          <a:ln>
            <a:noFill/>
          </a:ln>
          <a:extLst>
            <a:ext uri="{53640926-AAD7-44D8-BBD7-CCE9431645EC}">
              <a14:shadowObscured xmlns:a14="http://schemas.microsoft.com/office/drawing/2010/main"/>
            </a:ext>
          </a:extLst>
        </p:spPr>
      </p:pic>
      <p:sp>
        <p:nvSpPr>
          <p:cNvPr id="7" name="CuadroTexto 6"/>
          <p:cNvSpPr txBox="1"/>
          <p:nvPr/>
        </p:nvSpPr>
        <p:spPr>
          <a:xfrm>
            <a:off x="342900" y="3554850"/>
            <a:ext cx="5300254" cy="369332"/>
          </a:xfrm>
          <a:prstGeom prst="rect">
            <a:avLst/>
          </a:prstGeom>
          <a:noFill/>
        </p:spPr>
        <p:txBody>
          <a:bodyPr wrap="square" rtlCol="0">
            <a:spAutoFit/>
          </a:bodyPr>
          <a:lstStyle/>
          <a:p>
            <a:r>
              <a:rPr lang="es-MX" dirty="0" smtClean="0"/>
              <a:t>Pantalla chica:</a:t>
            </a:r>
            <a:endParaRPr lang="es-MX" dirty="0"/>
          </a:p>
        </p:txBody>
      </p:sp>
      <p:pic>
        <p:nvPicPr>
          <p:cNvPr id="8" name="Imagen 7" descr="C:\Users\Monse\Desktop\EQUIPO 2\Opera Captura de pantalla_2023-05-30_233822_index.html.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534" y="3739516"/>
            <a:ext cx="2188351" cy="3110747"/>
          </a:xfrm>
          <a:prstGeom prst="rect">
            <a:avLst/>
          </a:prstGeom>
          <a:noFill/>
          <a:ln>
            <a:noFill/>
          </a:ln>
        </p:spPr>
      </p:pic>
    </p:spTree>
    <p:extLst>
      <p:ext uri="{BB962C8B-B14F-4D97-AF65-F5344CB8AC3E}">
        <p14:creationId xmlns:p14="http://schemas.microsoft.com/office/powerpoint/2010/main" val="136488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71157D1-F1D9-4F24-897E-071601359202}"/>
              </a:ext>
            </a:extLst>
          </p:cNvPr>
          <p:cNvSpPr>
            <a:spLocks noGrp="1"/>
          </p:cNvSpPr>
          <p:nvPr>
            <p:ph type="ctrTitle"/>
          </p:nvPr>
        </p:nvSpPr>
        <p:spPr/>
        <p:txBody>
          <a:bodyPr/>
          <a:lstStyle/>
          <a:p>
            <a:r>
              <a:rPr lang="es-MX" sz="4800" dirty="0">
                <a:solidFill>
                  <a:srgbClr val="443676"/>
                </a:solidFill>
              </a:rPr>
              <a:t>INTEGRANTES</a:t>
            </a:r>
          </a:p>
        </p:txBody>
      </p:sp>
      <p:sp>
        <p:nvSpPr>
          <p:cNvPr id="3" name="Subtítulo 2">
            <a:extLst>
              <a:ext uri="{FF2B5EF4-FFF2-40B4-BE49-F238E27FC236}">
                <a16:creationId xmlns:a16="http://schemas.microsoft.com/office/drawing/2014/main" xmlns="" id="{9146C9CC-030F-4D2B-8290-2EC209C2FD7A}"/>
              </a:ext>
            </a:extLst>
          </p:cNvPr>
          <p:cNvSpPr>
            <a:spLocks noGrp="1"/>
          </p:cNvSpPr>
          <p:nvPr>
            <p:ph type="subTitle" idx="1"/>
          </p:nvPr>
        </p:nvSpPr>
        <p:spPr>
          <a:xfrm>
            <a:off x="1507067" y="4221162"/>
            <a:ext cx="7766936" cy="2161708"/>
          </a:xfrm>
        </p:spPr>
        <p:txBody>
          <a:bodyPr>
            <a:normAutofit/>
          </a:bodyPr>
          <a:lstStyle/>
          <a:p>
            <a:r>
              <a:rPr lang="es-MX" sz="1600" dirty="0"/>
              <a:t>Vanessa </a:t>
            </a:r>
            <a:r>
              <a:rPr lang="es-MX" sz="1600" dirty="0" err="1"/>
              <a:t>Danney</a:t>
            </a:r>
            <a:r>
              <a:rPr lang="es-MX" sz="1600" dirty="0"/>
              <a:t> Águila Montealegre</a:t>
            </a:r>
          </a:p>
          <a:p>
            <a:r>
              <a:rPr lang="es-MX" sz="1600" dirty="0"/>
              <a:t>Daniel Hernández Pérez</a:t>
            </a:r>
          </a:p>
          <a:p>
            <a:r>
              <a:rPr lang="es-MX" sz="1600" dirty="0"/>
              <a:t>Paulina Lumbreras Lara</a:t>
            </a:r>
          </a:p>
          <a:p>
            <a:r>
              <a:rPr lang="es-MX" sz="1600" dirty="0" err="1"/>
              <a:t>Maria</a:t>
            </a:r>
            <a:r>
              <a:rPr lang="es-MX" sz="1600" dirty="0"/>
              <a:t> </a:t>
            </a:r>
            <a:r>
              <a:rPr lang="es-MX" sz="1600" dirty="0" err="1"/>
              <a:t>Jose</a:t>
            </a:r>
            <a:r>
              <a:rPr lang="es-MX" sz="1600" dirty="0"/>
              <a:t> Uribe Cortes</a:t>
            </a:r>
          </a:p>
          <a:p>
            <a:endParaRPr lang="es-MX" sz="1600"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7" y="87085"/>
            <a:ext cx="8383088" cy="715731"/>
          </a:xfrm>
          <a:prstGeom prst="rect">
            <a:avLst/>
          </a:prstGeom>
        </p:spPr>
      </p:pic>
    </p:spTree>
    <p:extLst>
      <p:ext uri="{BB962C8B-B14F-4D97-AF65-F5344CB8AC3E}">
        <p14:creationId xmlns:p14="http://schemas.microsoft.com/office/powerpoint/2010/main" val="243241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FE74B94-D7A1-4962-8394-1165DEE23CDE}"/>
              </a:ext>
            </a:extLst>
          </p:cNvPr>
          <p:cNvSpPr>
            <a:spLocks noGrp="1"/>
          </p:cNvSpPr>
          <p:nvPr>
            <p:ph type="title"/>
          </p:nvPr>
        </p:nvSpPr>
        <p:spPr>
          <a:xfrm>
            <a:off x="389951" y="1245326"/>
            <a:ext cx="8596668" cy="1320800"/>
          </a:xfrm>
        </p:spPr>
        <p:txBody>
          <a:bodyPr/>
          <a:lstStyle/>
          <a:p>
            <a:r>
              <a:rPr lang="es-MX" dirty="0"/>
              <a:t>INTRODUCCIÓN </a:t>
            </a:r>
          </a:p>
        </p:txBody>
      </p:sp>
      <p:sp>
        <p:nvSpPr>
          <p:cNvPr id="3" name="Marcador de contenido 2">
            <a:extLst>
              <a:ext uri="{FF2B5EF4-FFF2-40B4-BE49-F238E27FC236}">
                <a16:creationId xmlns:a16="http://schemas.microsoft.com/office/drawing/2014/main" xmlns="" id="{FFCD6140-1D8B-4D7C-9BF9-15EC223255CD}"/>
              </a:ext>
            </a:extLst>
          </p:cNvPr>
          <p:cNvSpPr>
            <a:spLocks noGrp="1"/>
          </p:cNvSpPr>
          <p:nvPr>
            <p:ph idx="1"/>
          </p:nvPr>
        </p:nvSpPr>
        <p:spPr>
          <a:xfrm>
            <a:off x="677334" y="2339788"/>
            <a:ext cx="8596668" cy="3701574"/>
          </a:xfrm>
        </p:spPr>
        <p:txBody>
          <a:bodyPr>
            <a:normAutofit/>
          </a:bodyPr>
          <a:lstStyle/>
          <a:p>
            <a:pPr marL="457200" algn="just">
              <a:lnSpc>
                <a:spcPct val="150000"/>
              </a:lnSpc>
              <a:spcAft>
                <a:spcPts val="1000"/>
              </a:spcAft>
              <a:buFont typeface="Wingdings" panose="05000000000000000000" pitchFamily="2" charset="2"/>
              <a:buChar char="q"/>
            </a:pPr>
            <a:r>
              <a:rPr lang="es-ES_tradnl" sz="1600" dirty="0">
                <a:effectLst/>
                <a:latin typeface="Arial" panose="020B0604020202020204" pitchFamily="34" charset="0"/>
                <a:ea typeface="MS Mincho" panose="02020609040205080304" pitchFamily="49" charset="-128"/>
                <a:cs typeface="Times New Roman" panose="02020603050405020304" pitchFamily="18" charset="0"/>
              </a:rPr>
              <a:t>Nuestra página web estará compuesta por información sobre que es la estética, la ubicación, redes sociales de la misma, así mismo podrán asesorarse para recibir información personalizada, con base en sus gustos. La razón por la cual se determinó realizar la página web de una estética es para promocionar y difundir dicho negocio. Por lo que este trabajo pretende facilitar el acceso a la información de la estética poniendo al alcance de los clientes los recursos necesarios.  </a:t>
            </a:r>
            <a:endParaRPr lang="es-MX"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7" y="78376"/>
            <a:ext cx="8383088" cy="715731"/>
          </a:xfrm>
          <a:prstGeom prst="rect">
            <a:avLst/>
          </a:prstGeom>
        </p:spPr>
      </p:pic>
    </p:spTree>
    <p:extLst>
      <p:ext uri="{BB962C8B-B14F-4D97-AF65-F5344CB8AC3E}">
        <p14:creationId xmlns:p14="http://schemas.microsoft.com/office/powerpoint/2010/main" val="88751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7394F2-C594-40FD-ADF4-0C29472D9137}"/>
              </a:ext>
            </a:extLst>
          </p:cNvPr>
          <p:cNvSpPr>
            <a:spLocks noGrp="1"/>
          </p:cNvSpPr>
          <p:nvPr>
            <p:ph type="title"/>
          </p:nvPr>
        </p:nvSpPr>
        <p:spPr>
          <a:xfrm>
            <a:off x="590248" y="1114697"/>
            <a:ext cx="8596668" cy="1320800"/>
          </a:xfrm>
        </p:spPr>
        <p:txBody>
          <a:bodyPr/>
          <a:lstStyle/>
          <a:p>
            <a:r>
              <a:rPr lang="es-MX" dirty="0"/>
              <a:t>PLANTEAMIENTO DEL PROBLEMA</a:t>
            </a:r>
          </a:p>
        </p:txBody>
      </p:sp>
      <p:sp>
        <p:nvSpPr>
          <p:cNvPr id="3" name="Marcador de contenido 2">
            <a:extLst>
              <a:ext uri="{FF2B5EF4-FFF2-40B4-BE49-F238E27FC236}">
                <a16:creationId xmlns:a16="http://schemas.microsoft.com/office/drawing/2014/main" xmlns="" id="{17737D44-99DF-4143-86BA-54A5A54206B6}"/>
              </a:ext>
            </a:extLst>
          </p:cNvPr>
          <p:cNvSpPr>
            <a:spLocks noGrp="1"/>
          </p:cNvSpPr>
          <p:nvPr>
            <p:ph idx="1"/>
          </p:nvPr>
        </p:nvSpPr>
        <p:spPr>
          <a:xfrm>
            <a:off x="677334" y="2268071"/>
            <a:ext cx="8932831" cy="3657599"/>
          </a:xfrm>
        </p:spPr>
        <p:txBody>
          <a:bodyPr>
            <a:normAutofit/>
          </a:bodyPr>
          <a:lstStyle/>
          <a:p>
            <a:pPr algn="just">
              <a:lnSpc>
                <a:spcPct val="120000"/>
              </a:lnSpc>
              <a:buFont typeface="Wingdings" panose="05000000000000000000" pitchFamily="2" charset="2"/>
              <a:buChar char="q"/>
            </a:pPr>
            <a:r>
              <a:rPr lang="es-ES_tradnl" sz="1600" dirty="0">
                <a:effectLst/>
                <a:latin typeface="Arial" panose="020B0604020202020204" pitchFamily="34" charset="0"/>
                <a:ea typeface="MS Mincho" panose="02020609040205080304" pitchFamily="49" charset="-128"/>
                <a:cs typeface="Times New Roman" panose="02020603050405020304" pitchFamily="18" charset="0"/>
              </a:rPr>
              <a:t>El principal problema del negocio es el desconocimiento de la ubicación y formas de llegar, esto debido a que el lugar de ubicación no es muy conocido, por lo tanto, se resta visibilidad y con ello se complica el incremento de los clientes. De ahí la necesidad de utilizar herramientas digitales que contribuyan a una mayor oferta de los servicios y el aumento de las ventas.</a:t>
            </a:r>
          </a:p>
          <a:p>
            <a:pPr algn="just">
              <a:lnSpc>
                <a:spcPct val="120000"/>
              </a:lnSpc>
              <a:buFont typeface="Wingdings" panose="05000000000000000000" pitchFamily="2" charset="2"/>
              <a:buChar char="q"/>
            </a:pPr>
            <a:r>
              <a:rPr lang="es-ES_tradnl" sz="1600" dirty="0">
                <a:effectLst/>
                <a:latin typeface="Arial" panose="020B0604020202020204" pitchFamily="34" charset="0"/>
                <a:ea typeface="MS Mincho" panose="02020609040205080304" pitchFamily="49" charset="-128"/>
                <a:cs typeface="Times New Roman" panose="02020603050405020304" pitchFamily="18" charset="0"/>
              </a:rPr>
              <a:t>De igual forma la página web está pensada como una opción que logre visualizarse en todos los formatos digitales ya sea mediante un equipo de escritorio o un dispositivo móvil, de tal forma que se conserve el concepto de negocio, misma que ya se encuentra posicionada pero que es necesario publicitar.</a:t>
            </a:r>
            <a:endParaRPr lang="es-MX" sz="1600" dirty="0">
              <a:effectLst/>
              <a:latin typeface="Cambria" panose="02040503050406030204" pitchFamily="18" charset="0"/>
              <a:ea typeface="MS Mincho" panose="02020609040205080304" pitchFamily="49" charset="-128"/>
              <a:cs typeface="Times New Roman" panose="02020603050405020304" pitchFamily="18" charset="0"/>
            </a:endParaRPr>
          </a:p>
          <a:p>
            <a:pPr algn="just">
              <a:buFont typeface="Wingdings" panose="05000000000000000000" pitchFamily="2" charset="2"/>
              <a:buChar char="q"/>
            </a:pPr>
            <a:endParaRPr lang="es-MX" sz="16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s-MX"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7" y="87085"/>
            <a:ext cx="8383088" cy="715731"/>
          </a:xfrm>
          <a:prstGeom prst="rect">
            <a:avLst/>
          </a:prstGeom>
        </p:spPr>
      </p:pic>
    </p:spTree>
    <p:extLst>
      <p:ext uri="{BB962C8B-B14F-4D97-AF65-F5344CB8AC3E}">
        <p14:creationId xmlns:p14="http://schemas.microsoft.com/office/powerpoint/2010/main" val="382316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CE2E9B-EF61-4D16-A99C-BB6DEBE07C46}"/>
              </a:ext>
            </a:extLst>
          </p:cNvPr>
          <p:cNvSpPr>
            <a:spLocks noGrp="1"/>
          </p:cNvSpPr>
          <p:nvPr>
            <p:ph type="title"/>
          </p:nvPr>
        </p:nvSpPr>
        <p:spPr>
          <a:xfrm>
            <a:off x="563034" y="1416445"/>
            <a:ext cx="8596668" cy="1320800"/>
          </a:xfrm>
        </p:spPr>
        <p:txBody>
          <a:bodyPr/>
          <a:lstStyle/>
          <a:p>
            <a:r>
              <a:rPr lang="es-MX" dirty="0"/>
              <a:t>OBJETIVOS </a:t>
            </a:r>
          </a:p>
        </p:txBody>
      </p:sp>
      <p:sp>
        <p:nvSpPr>
          <p:cNvPr id="3" name="Marcador de texto 2">
            <a:extLst>
              <a:ext uri="{FF2B5EF4-FFF2-40B4-BE49-F238E27FC236}">
                <a16:creationId xmlns:a16="http://schemas.microsoft.com/office/drawing/2014/main" xmlns="" id="{6661899A-1263-416E-91A2-5D75816FBF74}"/>
              </a:ext>
            </a:extLst>
          </p:cNvPr>
          <p:cNvSpPr>
            <a:spLocks noGrp="1"/>
          </p:cNvSpPr>
          <p:nvPr>
            <p:ph type="body" idx="1"/>
          </p:nvPr>
        </p:nvSpPr>
        <p:spPr/>
        <p:txBody>
          <a:bodyPr/>
          <a:lstStyle/>
          <a:p>
            <a:r>
              <a:rPr lang="es-MX" dirty="0"/>
              <a:t>General </a:t>
            </a:r>
          </a:p>
        </p:txBody>
      </p:sp>
      <p:sp>
        <p:nvSpPr>
          <p:cNvPr id="4" name="Marcador de contenido 3">
            <a:extLst>
              <a:ext uri="{FF2B5EF4-FFF2-40B4-BE49-F238E27FC236}">
                <a16:creationId xmlns:a16="http://schemas.microsoft.com/office/drawing/2014/main" xmlns="" id="{AC5E0676-1680-45D8-8556-0EF208402A7E}"/>
              </a:ext>
            </a:extLst>
          </p:cNvPr>
          <p:cNvSpPr>
            <a:spLocks noGrp="1"/>
          </p:cNvSpPr>
          <p:nvPr>
            <p:ph sz="half" idx="2"/>
          </p:nvPr>
        </p:nvSpPr>
        <p:spPr/>
        <p:txBody>
          <a:bodyPr>
            <a:normAutofit/>
          </a:bodyPr>
          <a:lstStyle/>
          <a:p>
            <a:pPr algn="just">
              <a:lnSpc>
                <a:spcPct val="110000"/>
              </a:lnSpc>
              <a:buFont typeface="Wingdings" panose="05000000000000000000" pitchFamily="2" charset="2"/>
              <a:buChar char="q"/>
            </a:pPr>
            <a:r>
              <a:rPr lang="es-ES_tradnl" sz="1600" dirty="0">
                <a:solidFill>
                  <a:schemeClr val="tx1"/>
                </a:solidFill>
                <a:effectLst/>
                <a:latin typeface="Arial" panose="020B0604020202020204" pitchFamily="34" charset="0"/>
                <a:ea typeface="MS Mincho" panose="02020609040205080304" pitchFamily="49" charset="-128"/>
                <a:cs typeface="Times New Roman" panose="02020603050405020304" pitchFamily="18" charset="0"/>
              </a:rPr>
              <a:t>Incrementar los clientes de la estética por medio de una página web y lograr con ello una mayor difusión de dicho negocio, tomando como base un análisis de los principales gustos y necesidades de los clientes. En un plazo de 3 meses.</a:t>
            </a:r>
            <a:endParaRPr lang="es-MX" sz="16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p>
            <a:endParaRPr lang="es-MX" dirty="0"/>
          </a:p>
        </p:txBody>
      </p:sp>
      <p:sp>
        <p:nvSpPr>
          <p:cNvPr id="5" name="Marcador de texto 4">
            <a:extLst>
              <a:ext uri="{FF2B5EF4-FFF2-40B4-BE49-F238E27FC236}">
                <a16:creationId xmlns:a16="http://schemas.microsoft.com/office/drawing/2014/main" xmlns="" id="{04171CA7-97E0-4BD0-AA99-EAF259A8C1C2}"/>
              </a:ext>
            </a:extLst>
          </p:cNvPr>
          <p:cNvSpPr>
            <a:spLocks noGrp="1"/>
          </p:cNvSpPr>
          <p:nvPr>
            <p:ph type="body" sz="quarter" idx="3"/>
          </p:nvPr>
        </p:nvSpPr>
        <p:spPr/>
        <p:txBody>
          <a:bodyPr/>
          <a:lstStyle/>
          <a:p>
            <a:r>
              <a:rPr lang="es-MX" dirty="0"/>
              <a:t>Específico </a:t>
            </a:r>
          </a:p>
        </p:txBody>
      </p:sp>
      <p:sp>
        <p:nvSpPr>
          <p:cNvPr id="6" name="Marcador de contenido 5">
            <a:extLst>
              <a:ext uri="{FF2B5EF4-FFF2-40B4-BE49-F238E27FC236}">
                <a16:creationId xmlns:a16="http://schemas.microsoft.com/office/drawing/2014/main" xmlns="" id="{9F77F2E7-AFE8-4F81-82A4-E809867E9993}"/>
              </a:ext>
            </a:extLst>
          </p:cNvPr>
          <p:cNvSpPr>
            <a:spLocks noGrp="1"/>
          </p:cNvSpPr>
          <p:nvPr>
            <p:ph sz="quarter" idx="4"/>
          </p:nvPr>
        </p:nvSpPr>
        <p:spPr/>
        <p:txBody>
          <a:bodyPr>
            <a:normAutofit lnSpcReduction="10000"/>
          </a:bodyPr>
          <a:lstStyle/>
          <a:p>
            <a:pPr lvl="0" algn="just">
              <a:lnSpc>
                <a:spcPct val="110000"/>
              </a:lnSpc>
              <a:buFont typeface="Wingdings" panose="05000000000000000000" pitchFamily="2" charset="2"/>
              <a:buChar char="q"/>
            </a:pPr>
            <a:r>
              <a:rPr lang="es-MX" sz="1600" dirty="0">
                <a:effectLst/>
                <a:latin typeface="Arial" panose="020B0604020202020204" pitchFamily="34" charset="0"/>
                <a:ea typeface="Cambria" panose="02040503050406030204" pitchFamily="18" charset="0"/>
                <a:cs typeface="Times New Roman" panose="02020603050405020304" pitchFamily="18" charset="0"/>
              </a:rPr>
              <a:t>Maximizar la difusión del negocio para incrementar las ventas</a:t>
            </a:r>
            <a:endParaRPr lang="es-MX" sz="16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10000"/>
              </a:lnSpc>
              <a:buFont typeface="Wingdings" panose="05000000000000000000" pitchFamily="2" charset="2"/>
              <a:buChar char="q"/>
            </a:pPr>
            <a:r>
              <a:rPr lang="es-MX" sz="1600" dirty="0">
                <a:effectLst/>
                <a:latin typeface="Arial" panose="020B0604020202020204" pitchFamily="34" charset="0"/>
                <a:ea typeface="Cambria" panose="02040503050406030204" pitchFamily="18" charset="0"/>
                <a:cs typeface="Times New Roman" panose="02020603050405020304" pitchFamily="18" charset="0"/>
              </a:rPr>
              <a:t>Incrementar la interacción con los clientes para la mejora de los servicios y el diseño de estrategias de venta.</a:t>
            </a:r>
            <a:endParaRPr lang="es-MX" sz="16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10000"/>
              </a:lnSpc>
              <a:spcAft>
                <a:spcPts val="1000"/>
              </a:spcAft>
              <a:buFont typeface="Wingdings" panose="05000000000000000000" pitchFamily="2" charset="2"/>
              <a:buChar char="q"/>
            </a:pPr>
            <a:r>
              <a:rPr lang="es-MX" sz="1600" dirty="0">
                <a:effectLst/>
                <a:latin typeface="Arial" panose="020B0604020202020204" pitchFamily="34" charset="0"/>
                <a:ea typeface="Cambria" panose="02040503050406030204" pitchFamily="18" charset="0"/>
                <a:cs typeface="Times New Roman" panose="02020603050405020304" pitchFamily="18" charset="0"/>
              </a:rPr>
              <a:t>Mejorar la accesibilidad de los ciudadanos a la información y servicios de la estética.</a:t>
            </a:r>
          </a:p>
          <a:p>
            <a:pPr algn="just">
              <a:lnSpc>
                <a:spcPct val="110000"/>
              </a:lnSpc>
              <a:spcAft>
                <a:spcPts val="1000"/>
              </a:spcAft>
              <a:buFont typeface="Wingdings" panose="05000000000000000000" pitchFamily="2" charset="2"/>
              <a:buChar char="q"/>
            </a:pPr>
            <a:r>
              <a:rPr lang="es-ES_tradnl" sz="1600" dirty="0">
                <a:effectLst/>
                <a:latin typeface="Arial" panose="020B0604020202020204" pitchFamily="34" charset="0"/>
                <a:ea typeface="MS Mincho" panose="02020609040205080304" pitchFamily="49" charset="-128"/>
                <a:cs typeface="Times New Roman" panose="02020603050405020304" pitchFamily="18" charset="0"/>
              </a:rPr>
              <a:t>Diseñar una pagina web con lenguaje de </a:t>
            </a:r>
            <a:r>
              <a:rPr lang="es-ES_tradnl" sz="1600" dirty="0" err="1">
                <a:effectLst/>
                <a:latin typeface="Arial" panose="020B0604020202020204" pitchFamily="34" charset="0"/>
                <a:ea typeface="MS Mincho" panose="02020609040205080304" pitchFamily="49" charset="-128"/>
                <a:cs typeface="Times New Roman" panose="02020603050405020304" pitchFamily="18" charset="0"/>
              </a:rPr>
              <a:t>html</a:t>
            </a:r>
            <a:r>
              <a:rPr lang="es-ES_tradnl" sz="1600" dirty="0">
                <a:effectLst/>
                <a:latin typeface="Arial" panose="020B0604020202020204" pitchFamily="34" charset="0"/>
                <a:ea typeface="MS Mincho" panose="02020609040205080304" pitchFamily="49" charset="-128"/>
                <a:cs typeface="Times New Roman" panose="02020603050405020304" pitchFamily="18" charset="0"/>
              </a:rPr>
              <a:t> y </a:t>
            </a:r>
            <a:r>
              <a:rPr lang="es-ES_tradnl" sz="1600" dirty="0" err="1">
                <a:effectLst/>
                <a:latin typeface="Arial" panose="020B0604020202020204" pitchFamily="34" charset="0"/>
                <a:ea typeface="MS Mincho" panose="02020609040205080304" pitchFamily="49" charset="-128"/>
                <a:cs typeface="Times New Roman" panose="02020603050405020304" pitchFamily="18" charset="0"/>
              </a:rPr>
              <a:t>css</a:t>
            </a:r>
            <a:r>
              <a:rPr lang="es-ES_tradnl" sz="1600" dirty="0">
                <a:latin typeface="Arial" panose="020B0604020202020204" pitchFamily="34" charset="0"/>
                <a:ea typeface="MS Mincho" panose="02020609040205080304" pitchFamily="49" charset="-128"/>
                <a:cs typeface="Times New Roman" panose="02020603050405020304" pitchFamily="18" charset="0"/>
              </a:rPr>
              <a:t>.</a:t>
            </a:r>
          </a:p>
          <a:p>
            <a:pPr lvl="0" algn="just">
              <a:lnSpc>
                <a:spcPct val="110000"/>
              </a:lnSpc>
              <a:spcAft>
                <a:spcPts val="1000"/>
              </a:spcAft>
              <a:buFont typeface="Wingdings" panose="05000000000000000000" pitchFamily="2" charset="2"/>
              <a:buChar char="q"/>
            </a:pPr>
            <a:endParaRPr lang="es-MX" sz="1600" dirty="0">
              <a:effectLst/>
              <a:latin typeface="Cambria" panose="02040503050406030204" pitchFamily="18" charset="0"/>
              <a:ea typeface="Cambria" panose="02040503050406030204" pitchFamily="18" charset="0"/>
              <a:cs typeface="Times New Roman" panose="02020603050405020304" pitchFamily="18" charset="0"/>
            </a:endParaRPr>
          </a:p>
          <a:p>
            <a:endParaRPr lang="es-MX" dirty="0"/>
          </a:p>
        </p:txBody>
      </p: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7" y="87085"/>
            <a:ext cx="8383088" cy="715731"/>
          </a:xfrm>
          <a:prstGeom prst="rect">
            <a:avLst/>
          </a:prstGeom>
        </p:spPr>
      </p:pic>
    </p:spTree>
    <p:extLst>
      <p:ext uri="{BB962C8B-B14F-4D97-AF65-F5344CB8AC3E}">
        <p14:creationId xmlns:p14="http://schemas.microsoft.com/office/powerpoint/2010/main" val="400830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FDB13DA-0A76-4131-AD44-007DEA43A4A4}"/>
              </a:ext>
            </a:extLst>
          </p:cNvPr>
          <p:cNvSpPr>
            <a:spLocks noGrp="1"/>
          </p:cNvSpPr>
          <p:nvPr>
            <p:ph type="title"/>
          </p:nvPr>
        </p:nvSpPr>
        <p:spPr>
          <a:xfrm>
            <a:off x="677333" y="1471749"/>
            <a:ext cx="8596668" cy="1320800"/>
          </a:xfrm>
        </p:spPr>
        <p:txBody>
          <a:bodyPr/>
          <a:lstStyle/>
          <a:p>
            <a:r>
              <a:rPr lang="es-MX" dirty="0"/>
              <a:t>JUSTIFICACIÓN </a:t>
            </a:r>
          </a:p>
        </p:txBody>
      </p:sp>
      <p:sp>
        <p:nvSpPr>
          <p:cNvPr id="3" name="Marcador de contenido 2">
            <a:extLst>
              <a:ext uri="{FF2B5EF4-FFF2-40B4-BE49-F238E27FC236}">
                <a16:creationId xmlns:a16="http://schemas.microsoft.com/office/drawing/2014/main" xmlns="" id="{428B2CC2-C369-4DAD-8F81-5690D498487C}"/>
              </a:ext>
            </a:extLst>
          </p:cNvPr>
          <p:cNvSpPr>
            <a:spLocks noGrp="1"/>
          </p:cNvSpPr>
          <p:nvPr>
            <p:ph idx="1"/>
          </p:nvPr>
        </p:nvSpPr>
        <p:spPr>
          <a:xfrm>
            <a:off x="677333" y="2277035"/>
            <a:ext cx="9040407" cy="3764327"/>
          </a:xfrm>
        </p:spPr>
        <p:txBody>
          <a:bodyPr>
            <a:normAutofit/>
          </a:bodyPr>
          <a:lstStyle/>
          <a:p>
            <a:pPr algn="just">
              <a:buFont typeface="Wingdings" panose="05000000000000000000" pitchFamily="2" charset="2"/>
              <a:buChar char="q"/>
            </a:pPr>
            <a:r>
              <a:rPr lang="es-MX" sz="1600" dirty="0">
                <a:solidFill>
                  <a:srgbClr val="374151"/>
                </a:solidFill>
                <a:latin typeface="Arial" panose="020B0604020202020204" pitchFamily="34" charset="0"/>
                <a:cs typeface="Arial" panose="020B0604020202020204" pitchFamily="34" charset="0"/>
              </a:rPr>
              <a:t>L</a:t>
            </a:r>
            <a:r>
              <a:rPr lang="es-MX" sz="1600" b="0" i="0" dirty="0">
                <a:solidFill>
                  <a:srgbClr val="374151"/>
                </a:solidFill>
                <a:effectLst/>
                <a:latin typeface="Arial" panose="020B0604020202020204" pitchFamily="34" charset="0"/>
                <a:cs typeface="Arial" panose="020B0604020202020204" pitchFamily="34" charset="0"/>
              </a:rPr>
              <a:t>a creación de la página web de la estética es por la necesidad de tener presencia en línea, proporcionar información detallada y actualizada, interactuar con los clientes, proyectar una imagen profesional y confiable, y competir en el mercado actual.</a:t>
            </a:r>
          </a:p>
          <a:p>
            <a:pPr algn="just">
              <a:buFont typeface="Wingdings" panose="05000000000000000000" pitchFamily="2" charset="2"/>
              <a:buChar char="q"/>
            </a:pPr>
            <a:r>
              <a:rPr lang="es-MX" sz="1600" dirty="0">
                <a:solidFill>
                  <a:srgbClr val="374151"/>
                </a:solidFill>
                <a:latin typeface="Arial" panose="020B0604020202020204" pitchFamily="34" charset="0"/>
                <a:cs typeface="Arial" panose="020B0604020202020204" pitchFamily="34" charset="0"/>
              </a:rPr>
              <a:t>La </a:t>
            </a:r>
            <a:r>
              <a:rPr lang="es-MX" sz="1600" b="0" i="0" dirty="0">
                <a:solidFill>
                  <a:srgbClr val="374151"/>
                </a:solidFill>
                <a:effectLst/>
                <a:latin typeface="Arial" panose="020B0604020202020204" pitchFamily="34" charset="0"/>
                <a:cs typeface="Arial" panose="020B0604020202020204" pitchFamily="34" charset="0"/>
              </a:rPr>
              <a:t>página web proporciona una forma efectiva de interactuar con los clientes. A través de redes sociales integradas en la página, los clientes pueden realizar consultas, solicitar información adicional y recibir respuestas rápidas por parte del personal de la estética. Esta comunicación directa y ágil fortalece la relación con los clientes y mejora la experiencia general del usuario.</a:t>
            </a:r>
            <a:endParaRPr lang="es-MX" sz="1600" dirty="0">
              <a:solidFill>
                <a:srgbClr val="FF0000"/>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7" y="87085"/>
            <a:ext cx="8383088" cy="715731"/>
          </a:xfrm>
          <a:prstGeom prst="rect">
            <a:avLst/>
          </a:prstGeom>
        </p:spPr>
      </p:pic>
    </p:spTree>
    <p:extLst>
      <p:ext uri="{BB962C8B-B14F-4D97-AF65-F5344CB8AC3E}">
        <p14:creationId xmlns:p14="http://schemas.microsoft.com/office/powerpoint/2010/main" val="224374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FDB13DA-0A76-4131-AD44-007DEA43A4A4}"/>
              </a:ext>
            </a:extLst>
          </p:cNvPr>
          <p:cNvSpPr>
            <a:spLocks noGrp="1"/>
          </p:cNvSpPr>
          <p:nvPr>
            <p:ph type="title"/>
          </p:nvPr>
        </p:nvSpPr>
        <p:spPr>
          <a:xfrm>
            <a:off x="677333" y="1471749"/>
            <a:ext cx="8596668" cy="1320800"/>
          </a:xfrm>
        </p:spPr>
        <p:txBody>
          <a:bodyPr/>
          <a:lstStyle/>
          <a:p>
            <a:r>
              <a:rPr lang="es-MX" dirty="0"/>
              <a:t>METOLOGÍA </a:t>
            </a:r>
          </a:p>
        </p:txBody>
      </p:sp>
      <p:sp>
        <p:nvSpPr>
          <p:cNvPr id="3" name="Marcador de contenido 2">
            <a:extLst>
              <a:ext uri="{FF2B5EF4-FFF2-40B4-BE49-F238E27FC236}">
                <a16:creationId xmlns:a16="http://schemas.microsoft.com/office/drawing/2014/main" xmlns="" id="{428B2CC2-C369-4DAD-8F81-5690D498487C}"/>
              </a:ext>
            </a:extLst>
          </p:cNvPr>
          <p:cNvSpPr>
            <a:spLocks noGrp="1"/>
          </p:cNvSpPr>
          <p:nvPr>
            <p:ph idx="1"/>
          </p:nvPr>
        </p:nvSpPr>
        <p:spPr>
          <a:xfrm>
            <a:off x="677333" y="2277035"/>
            <a:ext cx="9040407" cy="3764327"/>
          </a:xfrm>
        </p:spPr>
        <p:txBody>
          <a:bodyPr>
            <a:normAutofit/>
          </a:bodyPr>
          <a:lstStyle/>
          <a:p>
            <a:pPr algn="just">
              <a:buFont typeface="+mj-lt"/>
              <a:buAutoNum type="arabicPeriod"/>
            </a:pPr>
            <a:r>
              <a:rPr lang="es-MX" sz="1600" dirty="0">
                <a:solidFill>
                  <a:schemeClr val="tx1"/>
                </a:solidFill>
                <a:latin typeface="Arial" panose="020B0604020202020204" pitchFamily="34" charset="0"/>
                <a:cs typeface="Arial" panose="020B0604020202020204" pitchFamily="34" charset="0"/>
              </a:rPr>
              <a:t>Definir los objetivos: Establecer los objetivos de la página web, ¿Qué se espera lograr con dicha página?.</a:t>
            </a:r>
          </a:p>
          <a:p>
            <a:pPr algn="just">
              <a:buFont typeface="+mj-lt"/>
              <a:buAutoNum type="arabicPeriod"/>
            </a:pPr>
            <a:r>
              <a:rPr lang="es-MX" sz="1600" dirty="0">
                <a:solidFill>
                  <a:schemeClr val="tx1"/>
                </a:solidFill>
                <a:latin typeface="Arial" panose="020B0604020202020204" pitchFamily="34" charset="0"/>
                <a:cs typeface="Arial" panose="020B0604020202020204" pitchFamily="34" charset="0"/>
              </a:rPr>
              <a:t>Investigación: Realizar una investigación sobre las estéticas en línea para obtener ideas y conocer las tendencias del sector.</a:t>
            </a:r>
          </a:p>
          <a:p>
            <a:pPr algn="just">
              <a:buFont typeface="+mj-lt"/>
              <a:buAutoNum type="arabicPeriod"/>
            </a:pPr>
            <a:r>
              <a:rPr lang="es-MX" sz="1600" dirty="0">
                <a:solidFill>
                  <a:schemeClr val="tx1"/>
                </a:solidFill>
                <a:latin typeface="Arial" panose="020B0604020202020204" pitchFamily="34" charset="0"/>
                <a:cs typeface="Arial" panose="020B0604020202020204" pitchFamily="34" charset="0"/>
              </a:rPr>
              <a:t>Planificación: Planificar la estructura de la página web, definiendo las secciones principales (como servicios, información de contacto, etc.) y como se organizara la información en cada una de ellas.</a:t>
            </a:r>
          </a:p>
          <a:p>
            <a:pPr algn="just">
              <a:buFont typeface="+mj-lt"/>
              <a:buAutoNum type="arabicPeriod"/>
            </a:pPr>
            <a:r>
              <a:rPr lang="es-MX" sz="1600" dirty="0">
                <a:solidFill>
                  <a:schemeClr val="tx1"/>
                </a:solidFill>
                <a:latin typeface="Arial" panose="020B0604020202020204" pitchFamily="34" charset="0"/>
                <a:cs typeface="Arial" panose="020B0604020202020204" pitchFamily="34" charset="0"/>
              </a:rPr>
              <a:t>  Diseño: Crear un diseño atractivo y coherente con la identidad visual de la estética y crear un logotipo.</a:t>
            </a:r>
          </a:p>
          <a:p>
            <a:pPr algn="just">
              <a:buFont typeface="+mj-lt"/>
              <a:buAutoNum type="arabicPeriod"/>
            </a:pPr>
            <a:r>
              <a:rPr lang="es-MX" sz="1600" dirty="0">
                <a:solidFill>
                  <a:schemeClr val="tx1"/>
                </a:solidFill>
                <a:latin typeface="Arial" panose="020B0604020202020204" pitchFamily="34" charset="0"/>
                <a:cs typeface="Arial" panose="020B0604020202020204" pitchFamily="34" charset="0"/>
              </a:rPr>
              <a:t>Desarrollo y programación: Utilizar herramientas de desarrollo web para construir la página web el cual fue Visual Studio </a:t>
            </a:r>
            <a:r>
              <a:rPr lang="es-MX" sz="1600" dirty="0" err="1">
                <a:solidFill>
                  <a:schemeClr val="tx1"/>
                </a:solidFill>
                <a:latin typeface="Arial" panose="020B0604020202020204" pitchFamily="34" charset="0"/>
                <a:cs typeface="Arial" panose="020B0604020202020204" pitchFamily="34" charset="0"/>
              </a:rPr>
              <a:t>Code</a:t>
            </a:r>
            <a:r>
              <a:rPr lang="es-MX" sz="1600" dirty="0">
                <a:solidFill>
                  <a:schemeClr val="tx1"/>
                </a:solidFill>
                <a:latin typeface="Arial" panose="020B0604020202020204" pitchFamily="34" charset="0"/>
                <a:cs typeface="Arial" panose="020B0604020202020204" pitchFamily="34" charset="0"/>
              </a:rPr>
              <a:t>. </a:t>
            </a: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7" y="87085"/>
            <a:ext cx="8383088" cy="715731"/>
          </a:xfrm>
          <a:prstGeom prst="rect">
            <a:avLst/>
          </a:prstGeom>
        </p:spPr>
      </p:pic>
    </p:spTree>
    <p:extLst>
      <p:ext uri="{BB962C8B-B14F-4D97-AF65-F5344CB8AC3E}">
        <p14:creationId xmlns:p14="http://schemas.microsoft.com/office/powerpoint/2010/main" val="45097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FDB13DA-0A76-4131-AD44-007DEA43A4A4}"/>
              </a:ext>
            </a:extLst>
          </p:cNvPr>
          <p:cNvSpPr>
            <a:spLocks noGrp="1"/>
          </p:cNvSpPr>
          <p:nvPr>
            <p:ph type="title"/>
          </p:nvPr>
        </p:nvSpPr>
        <p:spPr>
          <a:xfrm>
            <a:off x="677333" y="1471749"/>
            <a:ext cx="8596668" cy="1320800"/>
          </a:xfrm>
        </p:spPr>
        <p:txBody>
          <a:bodyPr/>
          <a:lstStyle/>
          <a:p>
            <a:r>
              <a:rPr lang="es-MX" dirty="0"/>
              <a:t>METOLOGÍA </a:t>
            </a:r>
          </a:p>
        </p:txBody>
      </p:sp>
      <p:sp>
        <p:nvSpPr>
          <p:cNvPr id="3" name="Marcador de contenido 2">
            <a:extLst>
              <a:ext uri="{FF2B5EF4-FFF2-40B4-BE49-F238E27FC236}">
                <a16:creationId xmlns:a16="http://schemas.microsoft.com/office/drawing/2014/main" xmlns="" id="{428B2CC2-C369-4DAD-8F81-5690D498487C}"/>
              </a:ext>
            </a:extLst>
          </p:cNvPr>
          <p:cNvSpPr>
            <a:spLocks noGrp="1"/>
          </p:cNvSpPr>
          <p:nvPr>
            <p:ph idx="1"/>
          </p:nvPr>
        </p:nvSpPr>
        <p:spPr>
          <a:xfrm>
            <a:off x="677333" y="2277035"/>
            <a:ext cx="9040407" cy="4123765"/>
          </a:xfrm>
        </p:spPr>
        <p:txBody>
          <a:bodyPr>
            <a:normAutofit lnSpcReduction="10000"/>
          </a:bodyPr>
          <a:lstStyle/>
          <a:p>
            <a:pPr algn="just">
              <a:buFont typeface="+mj-lt"/>
              <a:buAutoNum type="arabicPeriod" startAt="6"/>
            </a:pPr>
            <a:r>
              <a:rPr lang="es-MX" sz="1600" dirty="0">
                <a:solidFill>
                  <a:schemeClr val="tx1"/>
                </a:solidFill>
                <a:latin typeface="Arial" panose="020B0604020202020204" pitchFamily="34" charset="0"/>
                <a:cs typeface="Arial" panose="020B0604020202020204" pitchFamily="34" charset="0"/>
              </a:rPr>
              <a:t>Contenido: Crear contenido relevante y atractivo para cada sección de la página web, describir los servicios ofrecidos y cualquier otro elemento que pueda ayudar a transmitir la calidad y profesionalismo de la estética.</a:t>
            </a:r>
          </a:p>
          <a:p>
            <a:pPr algn="just">
              <a:buFont typeface="+mj-lt"/>
              <a:buAutoNum type="arabicPeriod" startAt="6"/>
            </a:pPr>
            <a:r>
              <a:rPr lang="es-MX" sz="1600" dirty="0">
                <a:solidFill>
                  <a:schemeClr val="tx1"/>
                </a:solidFill>
                <a:latin typeface="Arial" panose="020B0604020202020204" pitchFamily="34" charset="0"/>
                <a:cs typeface="Arial" panose="020B0604020202020204" pitchFamily="34" charset="0"/>
              </a:rPr>
              <a:t>Funcionalidades adicionales: La integración de las redes sociales, reservar citas en línea, etc. </a:t>
            </a:r>
          </a:p>
          <a:p>
            <a:pPr algn="just">
              <a:buFont typeface="+mj-lt"/>
              <a:buAutoNum type="arabicPeriod" startAt="6"/>
            </a:pPr>
            <a:r>
              <a:rPr lang="es-MX" sz="1600" dirty="0">
                <a:solidFill>
                  <a:schemeClr val="tx1"/>
                </a:solidFill>
                <a:latin typeface="Arial" panose="020B0604020202020204" pitchFamily="34" charset="0"/>
                <a:cs typeface="Arial" panose="020B0604020202020204" pitchFamily="34" charset="0"/>
              </a:rPr>
              <a:t>Optimización SEO: Realizar técnicas para motores de búsqueda (SEO) para la visibilidad de la página web en los resultados de búsqueda. </a:t>
            </a:r>
          </a:p>
          <a:p>
            <a:pPr algn="just">
              <a:buFont typeface="+mj-lt"/>
              <a:buAutoNum type="arabicPeriod" startAt="6"/>
            </a:pPr>
            <a:r>
              <a:rPr lang="es-MX" sz="1600" dirty="0">
                <a:solidFill>
                  <a:schemeClr val="tx1"/>
                </a:solidFill>
                <a:latin typeface="Arial" panose="020B0604020202020204" pitchFamily="34" charset="0"/>
                <a:cs typeface="Arial" panose="020B0604020202020204" pitchFamily="34" charset="0"/>
              </a:rPr>
              <a:t>Pruebas y revisión: Realizar pruebas exhaustivas para garantizar que todas las funcionalidades y enlaces funcionen correctamente.</a:t>
            </a:r>
          </a:p>
          <a:p>
            <a:pPr algn="just">
              <a:buFont typeface="+mj-lt"/>
              <a:buAutoNum type="arabicPeriod" startAt="6"/>
            </a:pPr>
            <a:r>
              <a:rPr lang="es-MX" sz="1600" dirty="0">
                <a:solidFill>
                  <a:schemeClr val="tx1"/>
                </a:solidFill>
                <a:latin typeface="Arial" panose="020B0604020202020204" pitchFamily="34" charset="0"/>
                <a:cs typeface="Arial" panose="020B0604020202020204" pitchFamily="34" charset="0"/>
              </a:rPr>
              <a:t>Lanzamiento y promociones: Publicar la página web en el servidor y asegurarse de que este correctamente indexada en los motores de búsqueda. Promocionar la página a través de redes sociales para llegar al publico de dicho objetivo. </a:t>
            </a:r>
          </a:p>
          <a:p>
            <a:pPr algn="just">
              <a:buFont typeface="+mj-lt"/>
              <a:buAutoNum type="arabicPeriod" startAt="6"/>
            </a:pPr>
            <a:r>
              <a:rPr lang="es-MX" sz="1600" dirty="0">
                <a:solidFill>
                  <a:schemeClr val="tx1"/>
                </a:solidFill>
                <a:latin typeface="Arial" panose="020B0604020202020204" pitchFamily="34" charset="0"/>
                <a:cs typeface="Arial" panose="020B0604020202020204" pitchFamily="34" charset="0"/>
              </a:rPr>
              <a:t>Mantenimiento y actualización: Realizar un mantenimiento regular para asegurarse de que este actualizada y funcione correctamente. Actualizar el contenido, agregar nuevas promociones y servicios.</a:t>
            </a: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7" y="87085"/>
            <a:ext cx="8383088" cy="715731"/>
          </a:xfrm>
          <a:prstGeom prst="rect">
            <a:avLst/>
          </a:prstGeom>
        </p:spPr>
      </p:pic>
    </p:spTree>
    <p:extLst>
      <p:ext uri="{BB962C8B-B14F-4D97-AF65-F5344CB8AC3E}">
        <p14:creationId xmlns:p14="http://schemas.microsoft.com/office/powerpoint/2010/main" val="216548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28FC76B-3DFC-49D6-A493-EDB3ACEBA16A}"/>
              </a:ext>
            </a:extLst>
          </p:cNvPr>
          <p:cNvSpPr>
            <a:spLocks noGrp="1"/>
          </p:cNvSpPr>
          <p:nvPr>
            <p:ph type="title"/>
          </p:nvPr>
        </p:nvSpPr>
        <p:spPr>
          <a:xfrm>
            <a:off x="830700" y="1245326"/>
            <a:ext cx="8596668" cy="1320800"/>
          </a:xfrm>
        </p:spPr>
        <p:txBody>
          <a:bodyPr/>
          <a:lstStyle/>
          <a:p>
            <a:r>
              <a:rPr lang="es-MX" dirty="0"/>
              <a:t>CONCLUSIÓN </a:t>
            </a:r>
          </a:p>
        </p:txBody>
      </p:sp>
      <p:sp>
        <p:nvSpPr>
          <p:cNvPr id="3" name="Marcador de contenido 2">
            <a:extLst>
              <a:ext uri="{FF2B5EF4-FFF2-40B4-BE49-F238E27FC236}">
                <a16:creationId xmlns:a16="http://schemas.microsoft.com/office/drawing/2014/main" xmlns="" id="{82BEE525-93A1-40DA-9DC8-EF14105C20AA}"/>
              </a:ext>
            </a:extLst>
          </p:cNvPr>
          <p:cNvSpPr>
            <a:spLocks noGrp="1"/>
          </p:cNvSpPr>
          <p:nvPr>
            <p:ph idx="1"/>
          </p:nvPr>
        </p:nvSpPr>
        <p:spPr>
          <a:xfrm>
            <a:off x="1288868" y="2639561"/>
            <a:ext cx="7680333" cy="2132737"/>
          </a:xfrm>
        </p:spPr>
        <p:txBody>
          <a:bodyPr>
            <a:normAutofit/>
          </a:bodyPr>
          <a:lstStyle/>
          <a:p>
            <a:pPr>
              <a:buFont typeface="Wingdings" panose="05000000000000000000" pitchFamily="2" charset="2"/>
              <a:buChar char="q"/>
            </a:pPr>
            <a:r>
              <a:rPr lang="es-MX" sz="1600" dirty="0">
                <a:solidFill>
                  <a:srgbClr val="333333"/>
                </a:solidFill>
                <a:latin typeface="Arial" panose="020B0604020202020204" pitchFamily="34" charset="0"/>
                <a:cs typeface="Arial" panose="020B0604020202020204" pitchFamily="34" charset="0"/>
              </a:rPr>
              <a:t>Como conclusión final mencionar que el proyecto nos ha servido para aprender el uso de tecnologías poco desconocidas como es la programación para paginas web, así como para poner en práctica conocimientos adquiridos durante la carrera.</a:t>
            </a:r>
          </a:p>
          <a:p>
            <a:pPr>
              <a:buFont typeface="Wingdings" panose="05000000000000000000" pitchFamily="2" charset="2"/>
              <a:buChar char="q"/>
            </a:pPr>
            <a:r>
              <a:rPr lang="es-MX" sz="1600" dirty="0">
                <a:latin typeface="Arial" panose="020B0604020202020204" pitchFamily="34" charset="0"/>
                <a:cs typeface="Arial" panose="020B0604020202020204" pitchFamily="34" charset="0"/>
              </a:rPr>
              <a:t>Se ha cumplido con el objetivo de desarrollar una pagina web que satisface las necesidades del negocio, benéfica de querer acercarse a los clientes cada vez más y de la mano con la tecnología.</a:t>
            </a: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3637" b="20651"/>
          <a:stretch/>
        </p:blipFill>
        <p:spPr>
          <a:xfrm>
            <a:off x="917667" y="87085"/>
            <a:ext cx="8383088" cy="715731"/>
          </a:xfrm>
          <a:prstGeom prst="rect">
            <a:avLst/>
          </a:prstGeom>
        </p:spPr>
      </p:pic>
    </p:spTree>
    <p:extLst>
      <p:ext uri="{BB962C8B-B14F-4D97-AF65-F5344CB8AC3E}">
        <p14:creationId xmlns:p14="http://schemas.microsoft.com/office/powerpoint/2010/main" val="419616010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629</TotalTime>
  <Words>1009</Words>
  <Application>Microsoft Office PowerPoint</Application>
  <PresentationFormat>Panorámica</PresentationFormat>
  <Paragraphs>48</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Cambria</vt:lpstr>
      <vt:lpstr>MS Mincho</vt:lpstr>
      <vt:lpstr>Times New Roman</vt:lpstr>
      <vt:lpstr>Trebuchet MS</vt:lpstr>
      <vt:lpstr>Wingdings</vt:lpstr>
      <vt:lpstr>Wingdings 3</vt:lpstr>
      <vt:lpstr>Faceta</vt:lpstr>
      <vt:lpstr>Presentación de PowerPoint</vt:lpstr>
      <vt:lpstr>INTEGRANTES</vt:lpstr>
      <vt:lpstr>INTRODUCCIÓN </vt:lpstr>
      <vt:lpstr>PLANTEAMIENTO DEL PROBLEMA</vt:lpstr>
      <vt:lpstr>OBJETIVOS </vt:lpstr>
      <vt:lpstr>JUSTIFICACIÓN </vt:lpstr>
      <vt:lpstr>METOLOGÍA </vt:lpstr>
      <vt:lpstr>METOLOGÍA </vt:lpstr>
      <vt:lpstr>CONCLUSIÓN </vt:lpstr>
      <vt:lpstr> RESULTADOS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Paulina Lumbreras</dc:creator>
  <cp:lastModifiedBy>Monse</cp:lastModifiedBy>
  <cp:revision>27</cp:revision>
  <dcterms:created xsi:type="dcterms:W3CDTF">2023-05-18T21:58:49Z</dcterms:created>
  <dcterms:modified xsi:type="dcterms:W3CDTF">2023-06-01T06:49:34Z</dcterms:modified>
</cp:coreProperties>
</file>