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0" r:id="rId5"/>
  </p:sldMasterIdLst>
  <p:notesMasterIdLst>
    <p:notesMasterId r:id="rId35"/>
  </p:notesMasterIdLst>
  <p:sldIdLst>
    <p:sldId id="256" r:id="rId6"/>
    <p:sldId id="352" r:id="rId7"/>
    <p:sldId id="374" r:id="rId8"/>
    <p:sldId id="375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76" r:id="rId17"/>
    <p:sldId id="377" r:id="rId18"/>
    <p:sldId id="360" r:id="rId19"/>
    <p:sldId id="378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9" r:id="rId33"/>
    <p:sldId id="373" r:id="rId34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744" y="-1216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B8720-6A54-4D66-8CF0-B8D7F42F604A}" type="datetimeFigureOut">
              <a:rPr lang="pt-BR" smtClean="0"/>
              <a:pPr/>
              <a:t>8/29/14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95016-96B5-4E8B-900A-2DF54296F2D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99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95016-96B5-4E8B-900A-2DF54296F2D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84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9.gi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9.gi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9.gi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9840"/>
            <a:ext cx="8636000" cy="1633537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866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621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74484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>
                <a:latin typeface="Calibri"/>
                <a:cs typeface="Calibri"/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>
                <a:latin typeface="Calibri"/>
                <a:cs typeface="Calibri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039476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1505744"/>
            <a:ext cx="4241800" cy="5123656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05744"/>
            <a:ext cx="4241800" cy="5123656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94901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ctr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ctr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73981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2351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523773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0423440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981097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5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7999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7225" y="203200"/>
            <a:ext cx="2162175" cy="64262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700" y="203200"/>
            <a:ext cx="6334125" cy="64262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1163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279467" y="1778001"/>
            <a:ext cx="9601067" cy="4992329"/>
          </a:xfrm>
        </p:spPr>
        <p:txBody>
          <a:bodyPr>
            <a:normAutofit/>
          </a:bodyPr>
          <a:lstStyle>
            <a:lvl1pPr>
              <a:defRPr sz="3100">
                <a:latin typeface="Arial" pitchFamily="34" charset="0"/>
                <a:cs typeface="Arial" pitchFamily="34" charset="0"/>
              </a:defRPr>
            </a:lvl1pPr>
            <a:lvl2pPr>
              <a:defRPr sz="2700">
                <a:latin typeface="Arial" pitchFamily="34" charset="0"/>
                <a:cs typeface="Arial" pitchFamily="34" charset="0"/>
              </a:defRPr>
            </a:lvl2pPr>
            <a:lvl3pPr>
              <a:defRPr sz="22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79467" y="305153"/>
            <a:ext cx="9601067" cy="1270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pic>
        <p:nvPicPr>
          <p:cNvPr id="1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303" y="6875612"/>
            <a:ext cx="2279846" cy="697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6" y="7151402"/>
            <a:ext cx="4960551" cy="17898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71" y="6878997"/>
            <a:ext cx="1826416" cy="69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684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, header 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279467" y="1778001"/>
            <a:ext cx="9601067" cy="4992329"/>
          </a:xfrm>
        </p:spPr>
        <p:txBody>
          <a:bodyPr>
            <a:normAutofit/>
          </a:bodyPr>
          <a:lstStyle>
            <a:lvl1pPr>
              <a:defRPr sz="3100">
                <a:latin typeface="Arial" pitchFamily="34" charset="0"/>
                <a:cs typeface="Arial" pitchFamily="34" charset="0"/>
              </a:defRPr>
            </a:lvl1pPr>
            <a:lvl2pPr>
              <a:defRPr sz="2700">
                <a:latin typeface="Arial" pitchFamily="34" charset="0"/>
                <a:cs typeface="Arial" pitchFamily="34" charset="0"/>
              </a:defRPr>
            </a:lvl2pPr>
            <a:lvl3pPr>
              <a:defRPr sz="22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279467" y="305153"/>
            <a:ext cx="9601067" cy="1270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pic>
        <p:nvPicPr>
          <p:cNvPr id="16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303" y="6875612"/>
            <a:ext cx="2279846" cy="697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6" y="7151402"/>
            <a:ext cx="4960551" cy="17898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71" y="6878997"/>
            <a:ext cx="1826416" cy="69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279467" y="1778001"/>
            <a:ext cx="9601067" cy="4992329"/>
          </a:xfrm>
        </p:spPr>
        <p:txBody>
          <a:bodyPr>
            <a:normAutofit/>
          </a:bodyPr>
          <a:lstStyle>
            <a:lvl1pPr>
              <a:defRPr sz="3100">
                <a:latin typeface="Arial" pitchFamily="34" charset="0"/>
                <a:cs typeface="Arial" pitchFamily="34" charset="0"/>
              </a:defRPr>
            </a:lvl1pPr>
            <a:lvl2pPr>
              <a:defRPr sz="2700">
                <a:latin typeface="Arial" pitchFamily="34" charset="0"/>
                <a:cs typeface="Arial" pitchFamily="34" charset="0"/>
              </a:defRPr>
            </a:lvl2pPr>
            <a:lvl3pPr>
              <a:defRPr sz="22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79467" y="305153"/>
            <a:ext cx="9601067" cy="1270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pic>
        <p:nvPicPr>
          <p:cNvPr id="1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303" y="6875612"/>
            <a:ext cx="2279846" cy="697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6" y="7151402"/>
            <a:ext cx="4960551" cy="17898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71" y="6878997"/>
            <a:ext cx="1826416" cy="69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132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6784299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3721100"/>
            <a:ext cx="4013200" cy="74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5300" y="3721100"/>
            <a:ext cx="4013200" cy="74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62469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5546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8628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297155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41419144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>
                <a:sym typeface="Arial Bold" charset="0"/>
              </a:rPr>
              <a:t>Clique no ícone para adicionar uma imagem</a:t>
            </a:r>
            <a:endParaRPr lang="en-US" noProof="0">
              <a:sym typeface="Arial Bold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4998704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jpe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6" Type="http://schemas.openxmlformats.org/officeDocument/2006/relationships/image" Target="../media/image4.jpe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7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9700" y="3997325"/>
            <a:ext cx="81788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>
                <a:sym typeface="Arial Bold"/>
              </a:rPr>
              <a:t>Clique para editar os estilos do texto mestre</a:t>
            </a:r>
          </a:p>
          <a:p>
            <a:pPr lvl="1"/>
            <a:r>
              <a:rPr lang="pt-BR" smtClean="0">
                <a:sym typeface="Arial Bold"/>
              </a:rPr>
              <a:t>Segundo nível</a:t>
            </a:r>
          </a:p>
          <a:p>
            <a:pPr lvl="2"/>
            <a:r>
              <a:rPr lang="pt-BR" smtClean="0">
                <a:sym typeface="Arial Bold"/>
              </a:rPr>
              <a:t>Terceiro nível</a:t>
            </a:r>
          </a:p>
          <a:p>
            <a:pPr lvl="3"/>
            <a:r>
              <a:rPr lang="pt-BR" smtClean="0">
                <a:sym typeface="Arial Bold"/>
              </a:rPr>
              <a:t>Quarto nível</a:t>
            </a:r>
          </a:p>
          <a:p>
            <a:pPr lvl="4"/>
            <a:r>
              <a:rPr lang="pt-BR" smtClean="0">
                <a:sym typeface="Arial Bold"/>
              </a:rPr>
              <a:t>Quinto nível</a:t>
            </a:r>
            <a:endParaRPr lang="en-US" smtClean="0">
              <a:sym typeface="Arial Bold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3111500"/>
            <a:ext cx="81788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>
                <a:sym typeface="Arial" pitchFamily="34" charset="0"/>
              </a:rPr>
              <a:t>Clique para editar o estilo do título mestre</a:t>
            </a:r>
            <a:endParaRPr lang="en-US" smtClean="0">
              <a:sym typeface="Arial" pitchFamily="34" charset="0"/>
            </a:endParaRPr>
          </a:p>
        </p:txBody>
      </p:sp>
      <p:sp>
        <p:nvSpPr>
          <p:cNvPr id="1029" name="Rectangle 4"/>
          <p:cNvSpPr>
            <a:spLocks/>
          </p:cNvSpPr>
          <p:nvPr/>
        </p:nvSpPr>
        <p:spPr bwMode="auto">
          <a:xfrm>
            <a:off x="400050" y="6978650"/>
            <a:ext cx="5016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400">
                <a:solidFill>
                  <a:srgbClr val="FFFEFD"/>
                </a:solidFill>
                <a:ea typeface="MS PGothic" pitchFamily="34" charset="-128"/>
                <a:cs typeface="Gill Sans"/>
              </a:rPr>
              <a:t>animaeducacao.com.br</a:t>
            </a:r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25" y="6689725"/>
            <a:ext cx="16938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xmlns:p14="http://schemas.microsoft.com/office/powerpoint/2010/main"/>
  <p:txStyles>
    <p:titleStyle>
      <a:lvl1pPr algn="r" rtl="0" eaLnBrk="0" fontAlgn="base" hangingPunct="0">
        <a:spcBef>
          <a:spcPct val="0"/>
        </a:spcBef>
        <a:spcAft>
          <a:spcPct val="0"/>
        </a:spcAft>
        <a:defRPr sz="4800">
          <a:solidFill>
            <a:srgbClr val="FFFEFD"/>
          </a:solidFill>
          <a:latin typeface="Calibri"/>
          <a:ea typeface="+mj-ea"/>
          <a:cs typeface="Calibri"/>
          <a:sym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800">
          <a:solidFill>
            <a:srgbClr val="FFFEFD"/>
          </a:solidFill>
          <a:latin typeface="Calibri" pitchFamily="34" charset="0"/>
          <a:ea typeface="ヒラギノ角ゴ ProN W3" charset="0"/>
          <a:cs typeface="Calibri" pitchFamily="34" charset="0"/>
          <a:sym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800">
          <a:solidFill>
            <a:srgbClr val="FFFEFD"/>
          </a:solidFill>
          <a:latin typeface="Calibri" pitchFamily="34" charset="0"/>
          <a:ea typeface="ヒラギノ角ゴ ProN W3" charset="0"/>
          <a:cs typeface="Calibri" pitchFamily="34" charset="0"/>
          <a:sym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800">
          <a:solidFill>
            <a:srgbClr val="FFFEFD"/>
          </a:solidFill>
          <a:latin typeface="Calibri" pitchFamily="34" charset="0"/>
          <a:ea typeface="ヒラギノ角ゴ ProN W3" charset="0"/>
          <a:cs typeface="Calibri" pitchFamily="34" charset="0"/>
          <a:sym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800">
          <a:solidFill>
            <a:srgbClr val="FFFEFD"/>
          </a:solidFill>
          <a:latin typeface="Calibri" pitchFamily="34" charset="0"/>
          <a:ea typeface="ヒラギノ角ゴ ProN W3" charset="0"/>
          <a:cs typeface="Calibri" pitchFamily="34" charset="0"/>
          <a:sym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800">
          <a:solidFill>
            <a:srgbClr val="FFFEFD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800">
          <a:solidFill>
            <a:srgbClr val="FFFEFD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800">
          <a:solidFill>
            <a:srgbClr val="FFFEFD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800">
          <a:solidFill>
            <a:srgbClr val="FFFEFD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42900" indent="-3429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FEFD"/>
          </a:solidFill>
          <a:latin typeface="Calibri"/>
          <a:ea typeface="+mn-ea"/>
          <a:cs typeface="Calibri"/>
          <a:sym typeface="Arial Bold"/>
        </a:defRPr>
      </a:lvl1pPr>
      <a:lvl2pPr marL="742950" indent="-28575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FEFD"/>
          </a:solidFill>
          <a:latin typeface="Calibri"/>
          <a:ea typeface="+mn-ea"/>
          <a:cs typeface="Calibri"/>
          <a:sym typeface="Arial Bold"/>
        </a:defRPr>
      </a:lvl2pPr>
      <a:lvl3pPr marL="1143000" indent="-2286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FEFD"/>
          </a:solidFill>
          <a:latin typeface="Calibri"/>
          <a:ea typeface="+mn-ea"/>
          <a:cs typeface="Calibri"/>
          <a:sym typeface="Arial Bold"/>
        </a:defRPr>
      </a:lvl3pPr>
      <a:lvl4pPr marL="1600200" indent="-2286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FEFD"/>
          </a:solidFill>
          <a:latin typeface="Calibri"/>
          <a:ea typeface="+mn-ea"/>
          <a:cs typeface="Calibri"/>
          <a:sym typeface="Arial Bold"/>
        </a:defRPr>
      </a:lvl4pPr>
      <a:lvl5pPr marL="2057400" indent="-2286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FEFD"/>
          </a:solidFill>
          <a:latin typeface="Calibri"/>
          <a:ea typeface="+mn-ea"/>
          <a:cs typeface="Calibri"/>
          <a:sym typeface="Arial Bold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FFFEFD"/>
          </a:solidFill>
          <a:latin typeface="+mn-lt"/>
          <a:ea typeface="+mn-ea"/>
          <a:cs typeface="+mn-cs"/>
          <a:sym typeface="Arial Bold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FFFEFD"/>
          </a:solidFill>
          <a:latin typeface="+mn-lt"/>
          <a:ea typeface="+mn-ea"/>
          <a:cs typeface="+mn-cs"/>
          <a:sym typeface="Arial Bold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FFFEFD"/>
          </a:solidFill>
          <a:latin typeface="+mn-lt"/>
          <a:ea typeface="+mn-ea"/>
          <a:cs typeface="+mn-cs"/>
          <a:sym typeface="Arial Bold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FFFEFD"/>
          </a:solidFill>
          <a:latin typeface="+mn-lt"/>
          <a:ea typeface="+mn-ea"/>
          <a:cs typeface="+mn-cs"/>
          <a:sym typeface="Arial Bold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7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03200"/>
            <a:ext cx="8636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649413"/>
            <a:ext cx="8636000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400050" y="6978650"/>
            <a:ext cx="5016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400">
                <a:solidFill>
                  <a:srgbClr val="2F3A3F"/>
                </a:solidFill>
                <a:ea typeface="MS PGothic" pitchFamily="34" charset="-128"/>
                <a:cs typeface="Gill Sans"/>
              </a:rPr>
              <a:t>animaeducacao.com.br</a:t>
            </a:r>
          </a:p>
        </p:txBody>
      </p:sp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25" y="6689725"/>
            <a:ext cx="16938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85" r:id="rId14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BFBFB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BFBFBF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BFBFBF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BFBFBF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BFBFBF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2F3A3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2F3A3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2F3A3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2F3A3F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42900" indent="-342900" algn="l" rtl="0" eaLnBrk="0" fontAlgn="base" hangingPunct="0">
        <a:lnSpc>
          <a:spcPct val="70000"/>
        </a:lnSpc>
        <a:spcBef>
          <a:spcPts val="3000"/>
        </a:spcBef>
        <a:spcAft>
          <a:spcPct val="0"/>
        </a:spcAft>
        <a:defRPr sz="2800">
          <a:solidFill>
            <a:srgbClr val="404040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lnSpc>
          <a:spcPct val="70000"/>
        </a:lnSpc>
        <a:spcBef>
          <a:spcPts val="3000"/>
        </a:spcBef>
        <a:spcAft>
          <a:spcPct val="0"/>
        </a:spcAft>
        <a:defRPr sz="2800">
          <a:solidFill>
            <a:srgbClr val="404040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l" rtl="0" eaLnBrk="0" fontAlgn="base" hangingPunct="0">
        <a:lnSpc>
          <a:spcPct val="70000"/>
        </a:lnSpc>
        <a:spcBef>
          <a:spcPts val="3000"/>
        </a:spcBef>
        <a:spcAft>
          <a:spcPct val="0"/>
        </a:spcAft>
        <a:defRPr sz="2800">
          <a:solidFill>
            <a:srgbClr val="404040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l" rtl="0" eaLnBrk="0" fontAlgn="base" hangingPunct="0">
        <a:lnSpc>
          <a:spcPct val="70000"/>
        </a:lnSpc>
        <a:spcBef>
          <a:spcPts val="3000"/>
        </a:spcBef>
        <a:spcAft>
          <a:spcPct val="0"/>
        </a:spcAft>
        <a:defRPr sz="2800">
          <a:solidFill>
            <a:srgbClr val="404040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l" rtl="0" eaLnBrk="0" fontAlgn="base" hangingPunct="0">
        <a:lnSpc>
          <a:spcPct val="70000"/>
        </a:lnSpc>
        <a:spcBef>
          <a:spcPts val="3000"/>
        </a:spcBef>
        <a:spcAft>
          <a:spcPct val="0"/>
        </a:spcAft>
        <a:defRPr sz="2800">
          <a:solidFill>
            <a:srgbClr val="404040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l" rtl="0" fontAlgn="base">
        <a:lnSpc>
          <a:spcPct val="40000"/>
        </a:lnSpc>
        <a:spcBef>
          <a:spcPts val="3000"/>
        </a:spcBef>
        <a:spcAft>
          <a:spcPct val="0"/>
        </a:spcAft>
        <a:defRPr sz="2000">
          <a:solidFill>
            <a:srgbClr val="2F3A3F"/>
          </a:solidFill>
          <a:latin typeface="+mn-lt"/>
          <a:ea typeface="+mn-ea"/>
          <a:cs typeface="+mn-cs"/>
          <a:sym typeface="Arial" charset="0"/>
        </a:defRPr>
      </a:lvl6pPr>
      <a:lvl7pPr marL="914400" algn="l" rtl="0" fontAlgn="base">
        <a:lnSpc>
          <a:spcPct val="40000"/>
        </a:lnSpc>
        <a:spcBef>
          <a:spcPts val="3000"/>
        </a:spcBef>
        <a:spcAft>
          <a:spcPct val="0"/>
        </a:spcAft>
        <a:defRPr sz="2000">
          <a:solidFill>
            <a:srgbClr val="2F3A3F"/>
          </a:solidFill>
          <a:latin typeface="+mn-lt"/>
          <a:ea typeface="+mn-ea"/>
          <a:cs typeface="+mn-cs"/>
          <a:sym typeface="Arial" charset="0"/>
        </a:defRPr>
      </a:lvl7pPr>
      <a:lvl8pPr marL="1371600" algn="l" rtl="0" fontAlgn="base">
        <a:lnSpc>
          <a:spcPct val="40000"/>
        </a:lnSpc>
        <a:spcBef>
          <a:spcPts val="3000"/>
        </a:spcBef>
        <a:spcAft>
          <a:spcPct val="0"/>
        </a:spcAft>
        <a:defRPr sz="2000">
          <a:solidFill>
            <a:srgbClr val="2F3A3F"/>
          </a:solidFill>
          <a:latin typeface="+mn-lt"/>
          <a:ea typeface="+mn-ea"/>
          <a:cs typeface="+mn-cs"/>
          <a:sym typeface="Arial" charset="0"/>
        </a:defRPr>
      </a:lvl8pPr>
      <a:lvl9pPr marL="1828800" algn="l" rtl="0" fontAlgn="base">
        <a:lnSpc>
          <a:spcPct val="40000"/>
        </a:lnSpc>
        <a:spcBef>
          <a:spcPts val="3000"/>
        </a:spcBef>
        <a:spcAft>
          <a:spcPct val="0"/>
        </a:spcAft>
        <a:defRPr sz="2000">
          <a:solidFill>
            <a:srgbClr val="2F3A3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jpg"/><Relationship Id="rId20" Type="http://schemas.openxmlformats.org/officeDocument/2006/relationships/image" Target="../media/image35.jpg"/><Relationship Id="rId21" Type="http://schemas.openxmlformats.org/officeDocument/2006/relationships/image" Target="../media/image36.jpg"/><Relationship Id="rId10" Type="http://schemas.openxmlformats.org/officeDocument/2006/relationships/image" Target="../media/image25.jpg"/><Relationship Id="rId11" Type="http://schemas.openxmlformats.org/officeDocument/2006/relationships/image" Target="../media/image26.jpg"/><Relationship Id="rId12" Type="http://schemas.openxmlformats.org/officeDocument/2006/relationships/image" Target="../media/image27.jpg"/><Relationship Id="rId13" Type="http://schemas.openxmlformats.org/officeDocument/2006/relationships/image" Target="../media/image28.jpg"/><Relationship Id="rId14" Type="http://schemas.openxmlformats.org/officeDocument/2006/relationships/image" Target="../media/image29.jpg"/><Relationship Id="rId15" Type="http://schemas.openxmlformats.org/officeDocument/2006/relationships/image" Target="../media/image30.jpg"/><Relationship Id="rId16" Type="http://schemas.openxmlformats.org/officeDocument/2006/relationships/image" Target="../media/image31.jpg"/><Relationship Id="rId17" Type="http://schemas.openxmlformats.org/officeDocument/2006/relationships/image" Target="../media/image32.jpg"/><Relationship Id="rId18" Type="http://schemas.openxmlformats.org/officeDocument/2006/relationships/image" Target="../media/image33.jpg"/><Relationship Id="rId19" Type="http://schemas.openxmlformats.org/officeDocument/2006/relationships/image" Target="../media/image34.jp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22.jpg"/><Relationship Id="rId8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bo.com" TargetMode="External"/><Relationship Id="rId4" Type="http://schemas.openxmlformats.org/officeDocument/2006/relationships/hyperlink" Target="http://www.submarino.com.br" TargetMode="External"/><Relationship Id="rId5" Type="http://schemas.openxmlformats.org/officeDocument/2006/relationships/hyperlink" Target="http://www.w3c.com" TargetMode="External"/><Relationship Id="rId6" Type="http://schemas.openxmlformats.org/officeDocument/2006/relationships/hyperlink" Target="http://www.internet.com.br" TargetMode="External"/><Relationship Id="rId7" Type="http://schemas.openxmlformats.org/officeDocument/2006/relationships/hyperlink" Target="http://www.blogspot.com" TargetMode="External"/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www.una.b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9.jpg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maujor.com/index.php" TargetMode="External"/><Relationship Id="rId12" Type="http://schemas.openxmlformats.org/officeDocument/2006/relationships/hyperlink" Target="http://www.w3schools.com/js/default.asp" TargetMode="External"/><Relationship Id="rId13" Type="http://schemas.openxmlformats.org/officeDocument/2006/relationships/hyperlink" Target="http://pt.wikipedia.org/wiki/Modelo_OSI" TargetMode="External"/><Relationship Id="rId14" Type="http://schemas.openxmlformats.org/officeDocument/2006/relationships/hyperlink" Target="http://pt.wikipedia.org/wiki/Hypertext_Transfer_Protocol" TargetMode="External"/><Relationship Id="rId15" Type="http://schemas.openxmlformats.org/officeDocument/2006/relationships/hyperlink" Target="http://simplesideias.com.br/entendendo-um-pouco-mais-sobre-o-protocolo-http" TargetMode="External"/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www.csszengarden.com/" TargetMode="External"/><Relationship Id="rId3" Type="http://schemas.openxmlformats.org/officeDocument/2006/relationships/hyperlink" Target="http://www.w3schools.com/tags/default.asp" TargetMode="External"/><Relationship Id="rId4" Type="http://schemas.openxmlformats.org/officeDocument/2006/relationships/hyperlink" Target="http://www.w3schools.com/html/html_forms.asp" TargetMode="External"/><Relationship Id="rId5" Type="http://schemas.openxmlformats.org/officeDocument/2006/relationships/hyperlink" Target="http://pt-br.html.net/tutorials/html/lesson3.php" TargetMode="External"/><Relationship Id="rId6" Type="http://schemas.openxmlformats.org/officeDocument/2006/relationships/hyperlink" Target="http://icant.co.uk/csstablegallery/tables/77.php" TargetMode="External"/><Relationship Id="rId7" Type="http://schemas.openxmlformats.org/officeDocument/2006/relationships/hyperlink" Target="http://tableless.com.br/" TargetMode="External"/><Relationship Id="rId8" Type="http://schemas.openxmlformats.org/officeDocument/2006/relationships/hyperlink" Target="http://www.w3.org/TR/html401/struct/tables.html" TargetMode="External"/><Relationship Id="rId9" Type="http://schemas.openxmlformats.org/officeDocument/2006/relationships/hyperlink" Target="http://www.infowester.com/metatags.php" TargetMode="External"/><Relationship Id="rId10" Type="http://schemas.openxmlformats.org/officeDocument/2006/relationships/hyperlink" Target="http://www.w3.org/htm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 Web</a:t>
            </a:r>
            <a:br>
              <a:rPr lang="pt-BR" dirty="0" smtClean="0"/>
            </a:br>
            <a:r>
              <a:rPr lang="pt-BR" dirty="0" smtClean="0"/>
              <a:t>front-</a:t>
            </a:r>
            <a:r>
              <a:rPr lang="pt-BR" dirty="0" err="1" smtClean="0"/>
              <a:t>end</a:t>
            </a:r>
            <a:endParaRPr lang="pt-BR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err="1" smtClean="0">
                <a:solidFill>
                  <a:srgbClr val="000000"/>
                </a:solidFill>
              </a:rPr>
              <a:t>Histórico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Páginas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internet.</a:t>
            </a:r>
          </a:p>
          <a:p>
            <a:r>
              <a:rPr lang="en-US" dirty="0" err="1" smtClean="0"/>
              <a:t>Páginas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empresa</a:t>
            </a:r>
            <a:r>
              <a:rPr lang="en-US" dirty="0" smtClean="0"/>
              <a:t> do </a:t>
            </a:r>
            <a:r>
              <a:rPr lang="en-US" dirty="0" err="1" smtClean="0"/>
              <a:t>tio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Portais</a:t>
            </a:r>
            <a:endParaRPr lang="en-US" dirty="0" smtClean="0"/>
          </a:p>
          <a:p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coorporativos</a:t>
            </a:r>
            <a:endParaRPr lang="en-US" dirty="0" smtClean="0"/>
          </a:p>
          <a:p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sistema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Links-m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60" y="2873896"/>
            <a:ext cx="4510620" cy="34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08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err="1" smtClean="0">
                <a:solidFill>
                  <a:srgbClr val="000000"/>
                </a:solidFill>
              </a:rPr>
              <a:t>Papeis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Webmaster</a:t>
            </a:r>
          </a:p>
          <a:p>
            <a:r>
              <a:rPr lang="en-US" dirty="0" smtClean="0"/>
              <a:t>Designer</a:t>
            </a:r>
          </a:p>
          <a:p>
            <a:r>
              <a:rPr lang="en-US" dirty="0" err="1" smtClean="0"/>
              <a:t>Desenvolvedor</a:t>
            </a:r>
            <a:r>
              <a:rPr lang="en-US" dirty="0" smtClean="0"/>
              <a:t> Web</a:t>
            </a:r>
          </a:p>
          <a:p>
            <a:r>
              <a:rPr lang="en-US" dirty="0" smtClean="0"/>
              <a:t>Front-end Engineer</a:t>
            </a:r>
          </a:p>
          <a:p>
            <a:r>
              <a:rPr lang="en-US" dirty="0" smtClean="0"/>
              <a:t>Back-end Engineer</a:t>
            </a:r>
            <a:endParaRPr lang="en-US" dirty="0" smtClean="0"/>
          </a:p>
          <a:p>
            <a:r>
              <a:rPr lang="en-US" dirty="0" smtClean="0"/>
              <a:t>UX </a:t>
            </a:r>
            <a:r>
              <a:rPr lang="en-US" dirty="0" smtClean="0"/>
              <a:t>– User </a:t>
            </a:r>
            <a:r>
              <a:rPr lang="en-US" dirty="0" err="1" smtClean="0"/>
              <a:t>eXperience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-Shot-2012-12-16-at-23.53.4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60" y="1865784"/>
            <a:ext cx="4804287" cy="359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726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6664" y="4458072"/>
            <a:ext cx="2286000" cy="2286000"/>
          </a:xfrm>
          <a:prstGeom prst="rect">
            <a:avLst/>
          </a:prstGeom>
        </p:spPr>
      </p:pic>
      <p:pic>
        <p:nvPicPr>
          <p:cNvPr id="25" name="Picture 2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12" y="785664"/>
            <a:ext cx="2857500" cy="2857500"/>
          </a:xfrm>
          <a:prstGeom prst="rect">
            <a:avLst/>
          </a:prstGeom>
        </p:spPr>
      </p:pic>
      <p:pic>
        <p:nvPicPr>
          <p:cNvPr id="24" name="Picture 23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56" y="3882008"/>
            <a:ext cx="3860800" cy="2108200"/>
          </a:xfrm>
          <a:prstGeom prst="rect">
            <a:avLst/>
          </a:prstGeom>
        </p:spPr>
      </p:pic>
      <p:pic>
        <p:nvPicPr>
          <p:cNvPr id="23" name="Picture 22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80" y="713656"/>
            <a:ext cx="3810000" cy="2133600"/>
          </a:xfrm>
          <a:prstGeom prst="rect">
            <a:avLst/>
          </a:prstGeom>
        </p:spPr>
      </p:pic>
      <p:pic>
        <p:nvPicPr>
          <p:cNvPr id="22" name="Picture 2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5268"/>
            <a:ext cx="5829300" cy="1397000"/>
          </a:xfrm>
          <a:prstGeom prst="rect">
            <a:avLst/>
          </a:prstGeom>
        </p:spPr>
      </p:pic>
      <p:pic>
        <p:nvPicPr>
          <p:cNvPr id="21" name="Picture 20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68" y="-510480"/>
            <a:ext cx="4203700" cy="1930400"/>
          </a:xfrm>
          <a:prstGeom prst="rect">
            <a:avLst/>
          </a:prstGeom>
        </p:spPr>
      </p:pic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4" y="1217712"/>
            <a:ext cx="2857500" cy="2857500"/>
          </a:xfrm>
          <a:prstGeom prst="rect">
            <a:avLst/>
          </a:prstGeom>
        </p:spPr>
      </p:pic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32" y="1289720"/>
            <a:ext cx="2844800" cy="2540000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64" y="1073696"/>
            <a:ext cx="2857500" cy="2857500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2" y="3017912"/>
            <a:ext cx="4102100" cy="1981200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28" y="3521968"/>
            <a:ext cx="4406900" cy="1841500"/>
          </a:xfrm>
          <a:prstGeom prst="rect">
            <a:avLst/>
          </a:prstGeom>
        </p:spPr>
      </p:pic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80" y="4746104"/>
            <a:ext cx="4038600" cy="2006600"/>
          </a:xfrm>
          <a:prstGeom prst="rect">
            <a:avLst/>
          </a:prstGeom>
        </p:spPr>
      </p:pic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40" y="4530080"/>
            <a:ext cx="3289300" cy="2463800"/>
          </a:xfrm>
          <a:prstGeom prst="rect">
            <a:avLst/>
          </a:prstGeom>
        </p:spPr>
      </p:pic>
      <p:pic>
        <p:nvPicPr>
          <p:cNvPr id="11" name="Picture 10" descr="imgres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144" y="2225824"/>
            <a:ext cx="1328549" cy="1328549"/>
          </a:xfrm>
          <a:prstGeom prst="rect">
            <a:avLst/>
          </a:prstGeom>
        </p:spPr>
      </p:pic>
      <p:pic>
        <p:nvPicPr>
          <p:cNvPr id="12" name="Picture 11" descr="imgres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231" y="5394176"/>
            <a:ext cx="2572769" cy="1071987"/>
          </a:xfrm>
          <a:prstGeom prst="rect">
            <a:avLst/>
          </a:prstGeom>
        </p:spPr>
      </p:pic>
      <p:pic>
        <p:nvPicPr>
          <p:cNvPr id="13" name="Picture 12" descr="imgres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7912"/>
            <a:ext cx="1186612" cy="1375525"/>
          </a:xfrm>
          <a:prstGeom prst="rect">
            <a:avLst/>
          </a:prstGeom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096" y="6086460"/>
            <a:ext cx="2010246" cy="1505744"/>
          </a:xfrm>
          <a:prstGeom prst="rect">
            <a:avLst/>
          </a:prstGeom>
        </p:spPr>
      </p:pic>
      <p:pic>
        <p:nvPicPr>
          <p:cNvPr id="15" name="Picture 14" descr="imgres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04" y="6634083"/>
            <a:ext cx="3450711" cy="985917"/>
          </a:xfrm>
          <a:prstGeom prst="rect">
            <a:avLst/>
          </a:prstGeom>
        </p:spPr>
      </p:pic>
      <p:pic>
        <p:nvPicPr>
          <p:cNvPr id="16" name="Picture 15" descr="imgres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83" y="0"/>
            <a:ext cx="1538121" cy="1896001"/>
          </a:xfrm>
          <a:prstGeom prst="rect">
            <a:avLst/>
          </a:prstGeom>
        </p:spPr>
      </p:pic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35" y="-366464"/>
            <a:ext cx="4876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432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>
                <a:solidFill>
                  <a:srgbClr val="000000"/>
                </a:solidFill>
              </a:rPr>
              <a:t>Front-end Engineer</a:t>
            </a:r>
            <a:endParaRPr lang="en-US" sz="6600" dirty="0">
              <a:solidFill>
                <a:srgbClr val="000000"/>
              </a:solidFill>
            </a:endParaRPr>
          </a:p>
        </p:txBody>
      </p:sp>
      <p:pic>
        <p:nvPicPr>
          <p:cNvPr id="5" name="Picture 4" descr="ne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04" y="1289720"/>
            <a:ext cx="50292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172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>
                <a:solidFill>
                  <a:srgbClr val="000000"/>
                </a:solidFill>
              </a:rPr>
              <a:t>Front-end</a:t>
            </a:r>
            <a:endParaRPr lang="en-US" sz="6600" dirty="0">
              <a:solidFill>
                <a:srgbClr val="000000"/>
              </a:solidFill>
            </a:endParaRPr>
          </a:p>
        </p:txBody>
      </p:sp>
      <p:pic>
        <p:nvPicPr>
          <p:cNvPr id="4" name="Picture 1" descr="front-e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760" y="1978322"/>
            <a:ext cx="5543086" cy="415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1429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>
                <a:solidFill>
                  <a:srgbClr val="000000"/>
                </a:solidFill>
              </a:rPr>
              <a:t>HTTP</a:t>
            </a:r>
            <a:endParaRPr lang="en-US" sz="6600" dirty="0">
              <a:solidFill>
                <a:srgbClr val="000000"/>
              </a:solidFill>
            </a:endParaRPr>
          </a:p>
        </p:txBody>
      </p:sp>
      <p:pic>
        <p:nvPicPr>
          <p:cNvPr id="5" name="Picture 4" descr="HTTP-Verbs-300x18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96" y="2873896"/>
            <a:ext cx="3810000" cy="233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7993" y="2081808"/>
            <a:ext cx="48245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Hypertext Transfer Protocol,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português</a:t>
            </a:r>
            <a:r>
              <a:rPr lang="en-US" dirty="0"/>
              <a:t> </a:t>
            </a:r>
            <a:r>
              <a:rPr lang="en-US" dirty="0" err="1"/>
              <a:t>Protocolo</a:t>
            </a:r>
            <a:r>
              <a:rPr lang="en-US" dirty="0"/>
              <a:t> de </a:t>
            </a:r>
            <a:r>
              <a:rPr lang="en-US" dirty="0" err="1"/>
              <a:t>Transferência</a:t>
            </a:r>
            <a:r>
              <a:rPr lang="en-US" dirty="0"/>
              <a:t> de </a:t>
            </a:r>
            <a:r>
              <a:rPr lang="en-US" dirty="0" err="1"/>
              <a:t>Hipertexto</a:t>
            </a:r>
            <a:r>
              <a:rPr lang="en-US" dirty="0"/>
              <a:t>,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protocolo</a:t>
            </a:r>
            <a:r>
              <a:rPr lang="en-US" dirty="0"/>
              <a:t> de </a:t>
            </a:r>
            <a:r>
              <a:rPr lang="en-US" dirty="0" err="1"/>
              <a:t>comunicação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de </a:t>
            </a:r>
            <a:r>
              <a:rPr lang="en-US" dirty="0" err="1"/>
              <a:t>hipermídia</a:t>
            </a:r>
            <a:r>
              <a:rPr lang="en-US" dirty="0"/>
              <a:t>, </a:t>
            </a:r>
            <a:r>
              <a:rPr lang="en-US" dirty="0" err="1"/>
              <a:t>distribuídos</a:t>
            </a:r>
            <a:r>
              <a:rPr lang="en-US" dirty="0"/>
              <a:t> e </a:t>
            </a:r>
            <a:r>
              <a:rPr lang="en-US" dirty="0" err="1"/>
              <a:t>colaborativos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804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600" dirty="0" smtClean="0">
                <a:solidFill>
                  <a:srgbClr val="000000"/>
                </a:solidFill>
              </a:rPr>
              <a:t>Linguagens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Verdana" charset="0"/>
                <a:cs typeface="Verdana" charset="0"/>
              </a:rPr>
              <a:t>Hypertext </a:t>
            </a:r>
            <a:r>
              <a:rPr lang="en-US" b="1" dirty="0" smtClean="0">
                <a:latin typeface="Verdana" charset="0"/>
                <a:cs typeface="Verdana" charset="0"/>
              </a:rPr>
              <a:t>Markup Language (HTML)</a:t>
            </a:r>
            <a:endParaRPr lang="en-US" dirty="0" smtClean="0">
              <a:latin typeface="Verdana" charset="0"/>
              <a:cs typeface="Verdana" charset="0"/>
            </a:endParaRPr>
          </a:p>
          <a:p>
            <a:pPr marL="0" indent="0"/>
            <a:r>
              <a:rPr lang="en-US" dirty="0" err="1" smtClean="0">
                <a:latin typeface="Verdana" charset="0"/>
                <a:cs typeface="Verdana" charset="0"/>
              </a:rPr>
              <a:t>Linguagem</a:t>
            </a:r>
            <a:r>
              <a:rPr lang="en-US" dirty="0" smtClean="0">
                <a:latin typeface="Verdana" charset="0"/>
                <a:cs typeface="Verdana" charset="0"/>
              </a:rPr>
              <a:t> de </a:t>
            </a:r>
            <a:r>
              <a:rPr lang="en-US" dirty="0" err="1" smtClean="0">
                <a:latin typeface="Verdana" charset="0"/>
                <a:cs typeface="Verdana" charset="0"/>
              </a:rPr>
              <a:t>marcação</a:t>
            </a:r>
            <a:r>
              <a:rPr lang="en-US" dirty="0" smtClean="0">
                <a:latin typeface="Verdana" charset="0"/>
                <a:cs typeface="Verdana" charset="0"/>
              </a:rPr>
              <a:t> </a:t>
            </a:r>
            <a:r>
              <a:rPr lang="en-US" dirty="0" err="1" smtClean="0">
                <a:latin typeface="Verdana" charset="0"/>
                <a:cs typeface="Verdana" charset="0"/>
              </a:rPr>
              <a:t>adotada</a:t>
            </a:r>
            <a:r>
              <a:rPr lang="en-US" dirty="0" smtClean="0">
                <a:latin typeface="Verdana" charset="0"/>
                <a:cs typeface="Verdana" charset="0"/>
              </a:rPr>
              <a:t> </a:t>
            </a:r>
            <a:r>
              <a:rPr lang="en-US" dirty="0" err="1" smtClean="0">
                <a:latin typeface="Verdana" charset="0"/>
                <a:cs typeface="Verdana" charset="0"/>
              </a:rPr>
              <a:t>para</a:t>
            </a:r>
            <a:r>
              <a:rPr lang="en-US" dirty="0" smtClean="0">
                <a:latin typeface="Verdana" charset="0"/>
                <a:cs typeface="Verdana" charset="0"/>
              </a:rPr>
              <a:t> se </a:t>
            </a:r>
            <a:r>
              <a:rPr lang="en-US" dirty="0" err="1" smtClean="0">
                <a:latin typeface="Verdana" charset="0"/>
                <a:cs typeface="Verdana" charset="0"/>
              </a:rPr>
              <a:t>contruir</a:t>
            </a:r>
            <a:r>
              <a:rPr lang="en-US" dirty="0" smtClean="0">
                <a:latin typeface="Verdana" charset="0"/>
                <a:cs typeface="Verdana" charset="0"/>
              </a:rPr>
              <a:t> </a:t>
            </a:r>
            <a:r>
              <a:rPr lang="en-US" dirty="0" err="1" smtClean="0">
                <a:latin typeface="Verdana" charset="0"/>
                <a:cs typeface="Verdana" charset="0"/>
              </a:rPr>
              <a:t>páginas</a:t>
            </a:r>
            <a:r>
              <a:rPr lang="en-US" dirty="0" smtClean="0">
                <a:latin typeface="Verdana" charset="0"/>
                <a:cs typeface="Verdana" charset="0"/>
              </a:rPr>
              <a:t> </a:t>
            </a:r>
            <a:r>
              <a:rPr lang="en-US" dirty="0" err="1" smtClean="0">
                <a:latin typeface="Verdana" charset="0"/>
                <a:cs typeface="Verdana" charset="0"/>
              </a:rPr>
              <a:t>na</a:t>
            </a:r>
            <a:r>
              <a:rPr lang="en-US" dirty="0" smtClean="0">
                <a:latin typeface="Verdana" charset="0"/>
                <a:cs typeface="Verdana" charset="0"/>
              </a:rPr>
              <a:t> Web.</a:t>
            </a:r>
          </a:p>
          <a:p>
            <a:pPr marL="0" indent="0"/>
            <a:endParaRPr lang="en-US" dirty="0"/>
          </a:p>
        </p:txBody>
      </p:sp>
      <p:pic>
        <p:nvPicPr>
          <p:cNvPr id="4" name="Picture 5" descr="htm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630" y="3867718"/>
            <a:ext cx="485598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4955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err="1" smtClean="0">
                <a:solidFill>
                  <a:srgbClr val="000000"/>
                </a:solidFill>
              </a:rPr>
              <a:t>Linguagens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/>
            <a:r>
              <a:rPr lang="en-US" b="1" dirty="0" smtClean="0">
                <a:latin typeface="Verdana" charset="0"/>
                <a:cs typeface="Verdana" charset="0"/>
              </a:rPr>
              <a:t>Cascading Style Sheets (CSS)</a:t>
            </a:r>
          </a:p>
          <a:p>
            <a:pPr marL="0" indent="0"/>
            <a:r>
              <a:rPr lang="en-US" dirty="0" err="1" smtClean="0">
                <a:latin typeface="Verdana" charset="0"/>
                <a:cs typeface="Verdana" charset="0"/>
              </a:rPr>
              <a:t>Responsável</a:t>
            </a:r>
            <a:r>
              <a:rPr lang="en-US" dirty="0" smtClean="0">
                <a:latin typeface="Verdana" charset="0"/>
                <a:cs typeface="Verdana" charset="0"/>
              </a:rPr>
              <a:t> </a:t>
            </a:r>
            <a:r>
              <a:rPr lang="en-US" dirty="0" err="1" smtClean="0">
                <a:latin typeface="Verdana" charset="0"/>
                <a:cs typeface="Verdana" charset="0"/>
              </a:rPr>
              <a:t>por</a:t>
            </a:r>
            <a:r>
              <a:rPr lang="en-US" dirty="0" smtClean="0">
                <a:latin typeface="Verdana" charset="0"/>
                <a:cs typeface="Verdana" charset="0"/>
              </a:rPr>
              <a:t> </a:t>
            </a:r>
            <a:r>
              <a:rPr lang="en-US" dirty="0" err="1" smtClean="0">
                <a:latin typeface="Verdana" charset="0"/>
                <a:cs typeface="Verdana" charset="0"/>
              </a:rPr>
              <a:t>formatar</a:t>
            </a:r>
            <a:r>
              <a:rPr lang="en-US" dirty="0" smtClean="0">
                <a:latin typeface="Verdana" charset="0"/>
                <a:cs typeface="Verdana" charset="0"/>
              </a:rPr>
              <a:t> o </a:t>
            </a:r>
            <a:r>
              <a:rPr lang="en-US" dirty="0" err="1" smtClean="0">
                <a:latin typeface="Verdana" charset="0"/>
                <a:cs typeface="Verdana" charset="0"/>
              </a:rPr>
              <a:t>conteúdo</a:t>
            </a:r>
            <a:r>
              <a:rPr lang="en-US" dirty="0" smtClean="0">
                <a:latin typeface="Verdana" charset="0"/>
                <a:cs typeface="Verdana" charset="0"/>
              </a:rPr>
              <a:t> HTML, </a:t>
            </a:r>
            <a:r>
              <a:rPr lang="en-US" dirty="0" err="1" smtClean="0">
                <a:latin typeface="Verdana" charset="0"/>
                <a:cs typeface="Verdana" charset="0"/>
              </a:rPr>
              <a:t>dando</a:t>
            </a:r>
            <a:r>
              <a:rPr lang="en-US" dirty="0" smtClean="0">
                <a:latin typeface="Verdana" charset="0"/>
                <a:cs typeface="Verdana" charset="0"/>
              </a:rPr>
              <a:t> a </a:t>
            </a:r>
            <a:r>
              <a:rPr lang="en-US" dirty="0" err="1" smtClean="0">
                <a:latin typeface="Verdana" charset="0"/>
                <a:cs typeface="Verdana" charset="0"/>
              </a:rPr>
              <a:t>ele</a:t>
            </a:r>
            <a:r>
              <a:rPr lang="en-US" dirty="0" smtClean="0">
                <a:latin typeface="Verdana" charset="0"/>
                <a:cs typeface="Verdana" charset="0"/>
              </a:rPr>
              <a:t> </a:t>
            </a:r>
            <a:r>
              <a:rPr lang="en-US" dirty="0" err="1" smtClean="0">
                <a:latin typeface="Verdana" charset="0"/>
                <a:cs typeface="Verdana" charset="0"/>
              </a:rPr>
              <a:t>formas</a:t>
            </a:r>
            <a:r>
              <a:rPr lang="en-US" dirty="0" smtClean="0">
                <a:latin typeface="Verdana" charset="0"/>
                <a:cs typeface="Verdana" charset="0"/>
              </a:rPr>
              <a:t> </a:t>
            </a:r>
            <a:r>
              <a:rPr lang="en-US" dirty="0" err="1" smtClean="0">
                <a:latin typeface="Verdana" charset="0"/>
                <a:cs typeface="Verdana" charset="0"/>
              </a:rPr>
              <a:t>amigáveis</a:t>
            </a:r>
            <a:r>
              <a:rPr lang="en-US" dirty="0" smtClean="0">
                <a:latin typeface="Verdana" charset="0"/>
                <a:cs typeface="Verdana" charset="0"/>
              </a:rPr>
              <a:t> e </a:t>
            </a:r>
            <a:r>
              <a:rPr lang="en-US" dirty="0" err="1" smtClean="0">
                <a:latin typeface="Verdana" charset="0"/>
                <a:cs typeface="Verdana" charset="0"/>
              </a:rPr>
              <a:t>elegantes</a:t>
            </a:r>
            <a:r>
              <a:rPr lang="en-US" dirty="0" smtClean="0">
                <a:latin typeface="Verdana" charset="0"/>
                <a:cs typeface="Verdana" charset="0"/>
              </a:rPr>
              <a:t>.</a:t>
            </a:r>
          </a:p>
          <a:p>
            <a:pPr marL="0" indent="0"/>
            <a:endParaRPr lang="en-US" dirty="0"/>
          </a:p>
        </p:txBody>
      </p:sp>
      <p:pic>
        <p:nvPicPr>
          <p:cNvPr id="4" name="Picture 3" descr="c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18" y="3910461"/>
            <a:ext cx="3695471" cy="277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8499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err="1" smtClean="0">
                <a:solidFill>
                  <a:srgbClr val="000000"/>
                </a:solidFill>
              </a:rPr>
              <a:t>Linguagens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778001"/>
            <a:ext cx="9144000" cy="3025870"/>
          </a:xfrm>
        </p:spPr>
        <p:txBody>
          <a:bodyPr/>
          <a:lstStyle/>
          <a:p>
            <a:pPr marL="0" indent="0" algn="ctr"/>
            <a:r>
              <a:rPr lang="en-US" b="1" dirty="0" err="1" smtClean="0">
                <a:latin typeface="Verdana" charset="0"/>
                <a:cs typeface="Verdana" charset="0"/>
              </a:rPr>
              <a:t>Javascript</a:t>
            </a:r>
            <a:r>
              <a:rPr lang="en-US" b="1" dirty="0" smtClean="0">
                <a:latin typeface="Verdana" charset="0"/>
                <a:cs typeface="Verdana" charset="0"/>
              </a:rPr>
              <a:t> (JS)</a:t>
            </a:r>
            <a:endParaRPr lang="en-US" dirty="0" smtClean="0">
              <a:latin typeface="Verdana" charset="0"/>
              <a:cs typeface="Verdana" charset="0"/>
            </a:endParaRPr>
          </a:p>
          <a:p>
            <a:pPr marL="0" indent="0"/>
            <a:r>
              <a:rPr lang="en-US" dirty="0" smtClean="0">
                <a:latin typeface="Verdana" charset="0"/>
                <a:cs typeface="Verdana" charset="0"/>
              </a:rPr>
              <a:t>Principal </a:t>
            </a:r>
            <a:r>
              <a:rPr lang="en-US" dirty="0" err="1" smtClean="0">
                <a:latin typeface="Verdana" charset="0"/>
                <a:cs typeface="Verdana" charset="0"/>
              </a:rPr>
              <a:t>linguagem</a:t>
            </a:r>
            <a:r>
              <a:rPr lang="en-US" dirty="0" smtClean="0">
                <a:latin typeface="Verdana" charset="0"/>
                <a:cs typeface="Verdana" charset="0"/>
              </a:rPr>
              <a:t> client-side da web, </a:t>
            </a:r>
            <a:r>
              <a:rPr lang="en-US" dirty="0" err="1" smtClean="0">
                <a:latin typeface="Verdana" charset="0"/>
                <a:cs typeface="Verdana" charset="0"/>
              </a:rPr>
              <a:t>tão</a:t>
            </a:r>
            <a:r>
              <a:rPr lang="en-US" dirty="0" smtClean="0">
                <a:latin typeface="Verdana" charset="0"/>
                <a:cs typeface="Verdana" charset="0"/>
              </a:rPr>
              <a:t> </a:t>
            </a:r>
            <a:r>
              <a:rPr lang="en-US" dirty="0" err="1" smtClean="0">
                <a:latin typeface="Verdana" charset="0"/>
                <a:cs typeface="Verdana" charset="0"/>
              </a:rPr>
              <a:t>poderosa</a:t>
            </a:r>
            <a:r>
              <a:rPr lang="en-US" dirty="0" smtClean="0">
                <a:latin typeface="Verdana" charset="0"/>
                <a:cs typeface="Verdana" charset="0"/>
              </a:rPr>
              <a:t> </a:t>
            </a:r>
            <a:r>
              <a:rPr lang="en-US" dirty="0" err="1" smtClean="0">
                <a:latin typeface="Verdana" charset="0"/>
                <a:cs typeface="Verdana" charset="0"/>
              </a:rPr>
              <a:t>que</a:t>
            </a:r>
            <a:r>
              <a:rPr lang="en-US" dirty="0" smtClean="0">
                <a:latin typeface="Verdana" charset="0"/>
                <a:cs typeface="Verdana" charset="0"/>
              </a:rPr>
              <a:t> </a:t>
            </a:r>
            <a:r>
              <a:rPr lang="en-US" dirty="0" err="1" smtClean="0">
                <a:latin typeface="Verdana" charset="0"/>
                <a:cs typeface="Verdana" charset="0"/>
              </a:rPr>
              <a:t>cada</a:t>
            </a:r>
            <a:r>
              <a:rPr lang="en-US" dirty="0" smtClean="0">
                <a:latin typeface="Verdana" charset="0"/>
                <a:cs typeface="Verdana" charset="0"/>
              </a:rPr>
              <a:t> Browser </a:t>
            </a:r>
            <a:r>
              <a:rPr lang="en-US" dirty="0" err="1" smtClean="0">
                <a:latin typeface="Verdana" charset="0"/>
                <a:cs typeface="Verdana" charset="0"/>
              </a:rPr>
              <a:t>mantém</a:t>
            </a:r>
            <a:r>
              <a:rPr lang="en-US" dirty="0" smtClean="0">
                <a:latin typeface="Verdana" charset="0"/>
                <a:cs typeface="Verdana" charset="0"/>
              </a:rPr>
              <a:t> </a:t>
            </a:r>
            <a:r>
              <a:rPr lang="en-US" dirty="0" err="1" smtClean="0">
                <a:latin typeface="Verdana" charset="0"/>
                <a:cs typeface="Verdana" charset="0"/>
              </a:rPr>
              <a:t>cuidadosamente</a:t>
            </a:r>
            <a:r>
              <a:rPr lang="en-US" dirty="0" smtClean="0">
                <a:latin typeface="Verdana" charset="0"/>
                <a:cs typeface="Verdana" charset="0"/>
              </a:rPr>
              <a:t> </a:t>
            </a:r>
            <a:r>
              <a:rPr lang="en-US" dirty="0" err="1" smtClean="0">
                <a:latin typeface="Verdana" charset="0"/>
                <a:cs typeface="Verdana" charset="0"/>
              </a:rPr>
              <a:t>seu</a:t>
            </a:r>
            <a:r>
              <a:rPr lang="en-US" dirty="0" smtClean="0">
                <a:latin typeface="Verdana" charset="0"/>
                <a:cs typeface="Verdana" charset="0"/>
              </a:rPr>
              <a:t> </a:t>
            </a:r>
            <a:r>
              <a:rPr lang="en-US" dirty="0" err="1" smtClean="0">
                <a:latin typeface="Verdana" charset="0"/>
                <a:cs typeface="Verdana" charset="0"/>
              </a:rPr>
              <a:t>próprio</a:t>
            </a:r>
            <a:r>
              <a:rPr lang="en-US" dirty="0" smtClean="0">
                <a:latin typeface="Verdana" charset="0"/>
                <a:cs typeface="Verdana" charset="0"/>
              </a:rPr>
              <a:t> </a:t>
            </a:r>
            <a:r>
              <a:rPr lang="en-US" dirty="0" err="1" smtClean="0">
                <a:latin typeface="Verdana" charset="0"/>
                <a:cs typeface="Verdana" charset="0"/>
              </a:rPr>
              <a:t>intepregador</a:t>
            </a:r>
            <a:r>
              <a:rPr lang="en-US" dirty="0" smtClean="0">
                <a:latin typeface="Verdana" charset="0"/>
                <a:cs typeface="Verdana" charset="0"/>
              </a:rPr>
              <a:t> JS.</a:t>
            </a:r>
          </a:p>
          <a:p>
            <a:pPr marL="0" indent="0"/>
            <a:endParaRPr lang="en-US" dirty="0"/>
          </a:p>
        </p:txBody>
      </p:sp>
      <p:pic>
        <p:nvPicPr>
          <p:cNvPr id="4" name="Picture 3" descr="javascri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631" y="4463600"/>
            <a:ext cx="2564694" cy="210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683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err="1" smtClean="0">
                <a:solidFill>
                  <a:srgbClr val="000000"/>
                </a:solidFill>
              </a:rPr>
              <a:t>Exemplos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www.una.br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www.globo.com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www.submarino.com.br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www.w3c.com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www.internet.com.br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www.blogspot.com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840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O </a:t>
            </a:r>
            <a:r>
              <a:rPr lang="en-US" sz="6600" dirty="0" err="1" smtClean="0">
                <a:solidFill>
                  <a:schemeClr val="tx1"/>
                </a:solidFill>
              </a:rPr>
              <a:t>Curso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horária</a:t>
            </a:r>
            <a:r>
              <a:rPr lang="en-US" dirty="0" smtClean="0"/>
              <a:t>: 30h/</a:t>
            </a:r>
            <a:r>
              <a:rPr lang="en-US" dirty="0" smtClean="0"/>
              <a:t>a</a:t>
            </a:r>
          </a:p>
          <a:p>
            <a:r>
              <a:rPr lang="en-US" dirty="0" err="1" smtClean="0"/>
              <a:t>Toler</a:t>
            </a:r>
            <a:r>
              <a:rPr lang="en-US" dirty="0" err="1" smtClean="0"/>
              <a:t>ância</a:t>
            </a:r>
            <a:r>
              <a:rPr lang="en-US" dirty="0" smtClean="0"/>
              <a:t>: 15min</a:t>
            </a:r>
            <a:endParaRPr lang="en-US" dirty="0" smtClean="0"/>
          </a:p>
          <a:p>
            <a:r>
              <a:rPr lang="en-US" dirty="0" err="1" smtClean="0"/>
              <a:t>Avaliação</a:t>
            </a:r>
            <a:endParaRPr lang="en-US" dirty="0" smtClean="0"/>
          </a:p>
          <a:p>
            <a:pPr lvl="1"/>
            <a:r>
              <a:rPr lang="en-US" dirty="0" err="1" smtClean="0"/>
              <a:t>Presença</a:t>
            </a:r>
            <a:r>
              <a:rPr lang="en-US" dirty="0" smtClean="0"/>
              <a:t>: 70% (3,5 </a:t>
            </a:r>
            <a:r>
              <a:rPr lang="en-US" dirty="0" err="1" smtClean="0"/>
              <a:t>aulas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Atividade</a:t>
            </a:r>
            <a:r>
              <a:rPr lang="en-US" dirty="0" smtClean="0"/>
              <a:t> </a:t>
            </a:r>
            <a:r>
              <a:rPr lang="en-US" dirty="0" err="1" smtClean="0"/>
              <a:t>avaliativa</a:t>
            </a:r>
            <a:endParaRPr lang="en-US" dirty="0" smtClean="0"/>
          </a:p>
          <a:p>
            <a:pPr lvl="2"/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casa.</a:t>
            </a:r>
          </a:p>
          <a:p>
            <a:r>
              <a:rPr lang="en-US" dirty="0" smtClean="0"/>
              <a:t>Material </a:t>
            </a:r>
            <a:r>
              <a:rPr lang="en-US" dirty="0" err="1" smtClean="0"/>
              <a:t>para</a:t>
            </a:r>
            <a:r>
              <a:rPr lang="en-US" dirty="0"/>
              <a:t> </a:t>
            </a:r>
            <a:r>
              <a:rPr lang="en-US" dirty="0" err="1" smtClean="0"/>
              <a:t>consulta</a:t>
            </a:r>
            <a:endParaRPr lang="en-US" dirty="0" smtClean="0"/>
          </a:p>
          <a:p>
            <a:pPr lvl="1"/>
            <a:r>
              <a:rPr lang="en-US" dirty="0" err="1" smtClean="0"/>
              <a:t>Apresentações</a:t>
            </a:r>
            <a:endParaRPr lang="en-US" dirty="0" smtClean="0"/>
          </a:p>
          <a:p>
            <a:pPr lvl="1"/>
            <a:r>
              <a:rPr lang="en-US" u="sng" dirty="0" smtClean="0">
                <a:solidFill>
                  <a:srgbClr val="FF0000"/>
                </a:solidFill>
              </a:rPr>
              <a:t>Material </a:t>
            </a:r>
            <a:r>
              <a:rPr lang="en-US" u="sng" dirty="0" err="1" smtClean="0">
                <a:solidFill>
                  <a:srgbClr val="FF0000"/>
                </a:solidFill>
              </a:rPr>
              <a:t>produzido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na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sala</a:t>
            </a:r>
            <a:r>
              <a:rPr lang="en-US" u="sng" dirty="0" smtClean="0">
                <a:solidFill>
                  <a:srgbClr val="FF0000"/>
                </a:solidFill>
              </a:rPr>
              <a:t> de aula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72" y="1577752"/>
            <a:ext cx="3810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899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err="1" smtClean="0">
                <a:solidFill>
                  <a:srgbClr val="000000"/>
                </a:solidFill>
              </a:rPr>
              <a:t>Exercício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Faça</a:t>
            </a:r>
            <a:r>
              <a:rPr lang="en-US" dirty="0" smtClean="0"/>
              <a:t> a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endParaRPr lang="en-US" dirty="0"/>
          </a:p>
        </p:txBody>
      </p:sp>
      <p:pic>
        <p:nvPicPr>
          <p:cNvPr id="4" name="Picture 3" descr="Screen Shot 2013-01-14 at 8.53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33" y="2983635"/>
            <a:ext cx="7478889" cy="208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4576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508001" y="2098083"/>
            <a:ext cx="8909403" cy="84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Verdana" charset="0"/>
                <a:cs typeface="Verdana" charset="0"/>
              </a:rPr>
              <a:t>Tag’s </a:t>
            </a:r>
            <a:r>
              <a:rPr lang="en-US" dirty="0" err="1">
                <a:latin typeface="Verdana" charset="0"/>
                <a:cs typeface="Verdana" charset="0"/>
              </a:rPr>
              <a:t>são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etiquetas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utilizadas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para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marcar</a:t>
            </a:r>
            <a:r>
              <a:rPr lang="en-US" dirty="0">
                <a:latin typeface="Verdana" charset="0"/>
                <a:cs typeface="Verdana" charset="0"/>
              </a:rPr>
              <a:t> um </a:t>
            </a:r>
            <a:r>
              <a:rPr lang="en-US" dirty="0" err="1">
                <a:latin typeface="Verdana" charset="0"/>
                <a:cs typeface="Verdana" charset="0"/>
              </a:rPr>
              <a:t>trecho</a:t>
            </a:r>
            <a:r>
              <a:rPr lang="en-US" dirty="0">
                <a:latin typeface="Verdana" charset="0"/>
                <a:cs typeface="Verdana" charset="0"/>
              </a:rPr>
              <a:t> do HTML.</a:t>
            </a: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269876" y="3471334"/>
            <a:ext cx="8899870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ourier New" charset="0"/>
                <a:cs typeface="Courier New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nomeTag</a:t>
            </a:r>
            <a:r>
              <a:rPr lang="en-US" b="1">
                <a:latin typeface="Courier New" charset="0"/>
                <a:cs typeface="Courier New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atributoTag</a:t>
            </a:r>
            <a:r>
              <a:rPr lang="en-US" b="1">
                <a:latin typeface="Courier New" charset="0"/>
                <a:cs typeface="Courier New" charset="0"/>
              </a:rPr>
              <a:t>=</a:t>
            </a:r>
            <a:r>
              <a:rPr lang="en-US" b="1">
                <a:solidFill>
                  <a:srgbClr val="FF66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b="1">
                <a:solidFill>
                  <a:srgbClr val="FF6600"/>
                </a:solidFill>
                <a:latin typeface="Courier New" charset="0"/>
                <a:cs typeface="Courier New" charset="0"/>
              </a:rPr>
              <a:t>valorAtributo</a:t>
            </a:r>
            <a:r>
              <a:rPr lang="en-US" b="1">
                <a:solidFill>
                  <a:srgbClr val="FF66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b="1">
                <a:latin typeface="Courier New" charset="0"/>
                <a:cs typeface="Courier New" charset="0"/>
              </a:rPr>
              <a:t>&gt;&lt;/</a:t>
            </a:r>
            <a:r>
              <a:rPr lang="en-US" altLang="ja-JP" b="1">
                <a:solidFill>
                  <a:srgbClr val="0000FF"/>
                </a:solidFill>
                <a:latin typeface="Courier New" charset="0"/>
                <a:cs typeface="Courier New" charset="0"/>
              </a:rPr>
              <a:t>nomeTag</a:t>
            </a:r>
            <a:r>
              <a:rPr lang="en-US" altLang="ja-JP" b="1">
                <a:latin typeface="Courier New" charset="0"/>
                <a:cs typeface="Courier New" charset="0"/>
              </a:rPr>
              <a:t>&gt;</a:t>
            </a:r>
            <a:endParaRPr lang="en-US" b="1">
              <a:latin typeface="Courier New" charset="0"/>
              <a:cs typeface="Courier New" charset="0"/>
            </a:endParaRPr>
          </a:p>
        </p:txBody>
      </p: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3979333" y="4741334"/>
            <a:ext cx="2249662" cy="47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ourier New" charset="0"/>
                <a:cs typeface="Courier New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nomeTag</a:t>
            </a:r>
            <a:r>
              <a:rPr lang="en-US" b="1">
                <a:latin typeface="Courier New" charset="0"/>
                <a:cs typeface="Courier New" charset="0"/>
              </a:rPr>
              <a:t> /&gt;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355600"/>
            <a:ext cx="8636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Calibri"/>
                <a:ea typeface="+mj-ea"/>
                <a:cs typeface="Calibri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r>
              <a:rPr lang="en-US" sz="6600" dirty="0" smtClean="0">
                <a:solidFill>
                  <a:srgbClr val="000000"/>
                </a:solidFill>
              </a:rPr>
              <a:t>Tag’s</a:t>
            </a:r>
            <a:endParaRPr lang="en-US" sz="6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64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ChangeArrowheads="1"/>
          </p:cNvSpPr>
          <p:nvPr/>
        </p:nvSpPr>
        <p:spPr bwMode="auto">
          <a:xfrm>
            <a:off x="0" y="-297516"/>
            <a:ext cx="205182" cy="59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 anchor="ctr">
            <a:spAutoFit/>
          </a:bodyPr>
          <a:lstStyle/>
          <a:p>
            <a:endParaRPr lang="pt-BR"/>
          </a:p>
        </p:txBody>
      </p:sp>
      <p:sp>
        <p:nvSpPr>
          <p:cNvPr id="21507" name="Rectangle 7"/>
          <p:cNvSpPr>
            <a:spLocks noChangeArrowheads="1"/>
          </p:cNvSpPr>
          <p:nvPr/>
        </p:nvSpPr>
        <p:spPr bwMode="auto">
          <a:xfrm>
            <a:off x="661203" y="1865364"/>
            <a:ext cx="8890000" cy="157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Verdana" charset="0"/>
              </a:rPr>
              <a:t>Conjunto de elemento HTML que tem como principal finalidade passar dados para o servidor.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1508" name="Picture 1" descr="Screen Shot 2013-01-16 at 5.5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4170040"/>
            <a:ext cx="785296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355600"/>
            <a:ext cx="8636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Calibri"/>
                <a:ea typeface="+mj-ea"/>
                <a:cs typeface="Calibri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r>
              <a:rPr lang="en-US" sz="6600" dirty="0" err="1" smtClean="0">
                <a:solidFill>
                  <a:srgbClr val="000000"/>
                </a:solidFill>
              </a:rPr>
              <a:t>Formul</a:t>
            </a:r>
            <a:r>
              <a:rPr lang="en-US" sz="6600" dirty="0" err="1" smtClean="0">
                <a:solidFill>
                  <a:srgbClr val="000000"/>
                </a:solidFill>
              </a:rPr>
              <a:t>ário</a:t>
            </a:r>
            <a:endParaRPr lang="en-US" sz="6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222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0" y="-297516"/>
            <a:ext cx="205182" cy="59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599" tIns="50799" rIns="101599" bIns="50799" anchor="ctr">
            <a:spAutoFit/>
          </a:bodyPr>
          <a:lstStyle/>
          <a:p>
            <a:endParaRPr lang="pt-BR"/>
          </a:p>
        </p:txBody>
      </p:sp>
      <p:pic>
        <p:nvPicPr>
          <p:cNvPr id="22531" name="Picture 1" descr="Screen Shot 2013-01-16 at 5.55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2" y="1871277"/>
            <a:ext cx="9588293" cy="390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err="1" smtClean="0">
                <a:solidFill>
                  <a:srgbClr val="000000"/>
                </a:solidFill>
              </a:rPr>
              <a:t>Formul</a:t>
            </a:r>
            <a:r>
              <a:rPr lang="en-US" sz="6600" dirty="0" err="1" smtClean="0">
                <a:solidFill>
                  <a:srgbClr val="000000"/>
                </a:solidFill>
              </a:rPr>
              <a:t>ário</a:t>
            </a:r>
            <a:r>
              <a:rPr lang="en-US" sz="6600" dirty="0" smtClean="0">
                <a:solidFill>
                  <a:srgbClr val="000000"/>
                </a:solidFill>
              </a:rPr>
              <a:t> - </a:t>
            </a:r>
            <a:r>
              <a:rPr lang="en-US" sz="6600" dirty="0" err="1" smtClean="0">
                <a:solidFill>
                  <a:srgbClr val="000000"/>
                </a:solidFill>
              </a:rPr>
              <a:t>Código</a:t>
            </a:r>
            <a:endParaRPr lang="en-US" sz="6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29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4"/>
          <p:cNvSpPr txBox="1">
            <a:spLocks noChangeArrowheads="1"/>
          </p:cNvSpPr>
          <p:nvPr/>
        </p:nvSpPr>
        <p:spPr bwMode="auto">
          <a:xfrm>
            <a:off x="891525" y="1862212"/>
            <a:ext cx="8607778" cy="19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>
                <a:latin typeface="Verdana" charset="0"/>
                <a:cs typeface="Verdana" charset="0"/>
              </a:rPr>
              <a:t>Utilizada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para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exibir</a:t>
            </a:r>
            <a:r>
              <a:rPr lang="en-US" dirty="0">
                <a:latin typeface="Verdana" charset="0"/>
                <a:cs typeface="Verdana" charset="0"/>
              </a:rPr>
              <a:t> dados </a:t>
            </a:r>
            <a:r>
              <a:rPr lang="en-US" dirty="0" err="1">
                <a:latin typeface="Verdana" charset="0"/>
                <a:cs typeface="Verdana" charset="0"/>
              </a:rPr>
              <a:t>tabulados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em</a:t>
            </a:r>
            <a:r>
              <a:rPr lang="en-US" dirty="0">
                <a:latin typeface="Verdana" charset="0"/>
                <a:cs typeface="Verdana" charset="0"/>
              </a:rPr>
              <a:t> um </a:t>
            </a:r>
            <a:r>
              <a:rPr lang="en-US" dirty="0" err="1">
                <a:latin typeface="Verdana" charset="0"/>
                <a:cs typeface="Verdana" charset="0"/>
              </a:rPr>
              <a:t>página</a:t>
            </a:r>
            <a:r>
              <a:rPr lang="en-US" dirty="0">
                <a:latin typeface="Verdana" charset="0"/>
                <a:cs typeface="Verdana" charset="0"/>
              </a:rPr>
              <a:t> HTML. </a:t>
            </a:r>
            <a:r>
              <a:rPr lang="en-US" dirty="0" err="1">
                <a:latin typeface="Verdana" charset="0"/>
                <a:cs typeface="Verdana" charset="0"/>
              </a:rPr>
              <a:t>Até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bem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pouco</a:t>
            </a:r>
            <a:r>
              <a:rPr lang="en-US" dirty="0">
                <a:latin typeface="Verdana" charset="0"/>
                <a:cs typeface="Verdana" charset="0"/>
              </a:rPr>
              <a:t> tempo </a:t>
            </a:r>
            <a:r>
              <a:rPr lang="en-US" dirty="0" err="1">
                <a:latin typeface="Verdana" charset="0"/>
                <a:cs typeface="Verdana" charset="0"/>
              </a:rPr>
              <a:t>também</a:t>
            </a:r>
            <a:r>
              <a:rPr lang="en-US" dirty="0">
                <a:latin typeface="Verdana" charset="0"/>
                <a:cs typeface="Verdana" charset="0"/>
              </a:rPr>
              <a:t> era </a:t>
            </a:r>
            <a:r>
              <a:rPr lang="en-US" dirty="0" err="1">
                <a:latin typeface="Verdana" charset="0"/>
                <a:cs typeface="Verdana" charset="0"/>
              </a:rPr>
              <a:t>utilizada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para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fazer</a:t>
            </a:r>
            <a:r>
              <a:rPr lang="en-US" dirty="0">
                <a:latin typeface="Verdana" charset="0"/>
                <a:cs typeface="Verdana" charset="0"/>
              </a:rPr>
              <a:t> layout de </a:t>
            </a:r>
            <a:r>
              <a:rPr lang="en-US" dirty="0" err="1">
                <a:latin typeface="Verdana" charset="0"/>
                <a:cs typeface="Verdana" charset="0"/>
              </a:rPr>
              <a:t>página</a:t>
            </a:r>
            <a:r>
              <a:rPr lang="en-US" dirty="0">
                <a:latin typeface="Verdana" charset="0"/>
                <a:cs typeface="Verdana" charset="0"/>
              </a:rPr>
              <a:t>, indo de </a:t>
            </a:r>
            <a:r>
              <a:rPr lang="en-US" dirty="0" err="1">
                <a:latin typeface="Verdana" charset="0"/>
                <a:cs typeface="Verdana" charset="0"/>
              </a:rPr>
              <a:t>encontro</a:t>
            </a:r>
            <a:r>
              <a:rPr lang="en-US" dirty="0">
                <a:latin typeface="Verdana" charset="0"/>
                <a:cs typeface="Verdana" charset="0"/>
              </a:rPr>
              <a:t> a </a:t>
            </a:r>
            <a:r>
              <a:rPr lang="en-US" dirty="0" err="1">
                <a:latin typeface="Verdana" charset="0"/>
                <a:cs typeface="Verdana" charset="0"/>
              </a:rPr>
              <a:t>semântica</a:t>
            </a:r>
            <a:r>
              <a:rPr lang="en-US" dirty="0">
                <a:latin typeface="Verdana" charset="0"/>
                <a:cs typeface="Verdana" charset="0"/>
              </a:rPr>
              <a:t> da </a:t>
            </a:r>
            <a:r>
              <a:rPr lang="en-US" dirty="0" err="1">
                <a:latin typeface="Verdana" charset="0"/>
                <a:cs typeface="Verdana" charset="0"/>
              </a:rPr>
              <a:t>linguagem</a:t>
            </a:r>
            <a:r>
              <a:rPr lang="en-US" dirty="0">
                <a:latin typeface="Verdana" charset="0"/>
                <a:cs typeface="Verdana" charset="0"/>
              </a:rPr>
              <a:t>. O </a:t>
            </a:r>
            <a:r>
              <a:rPr lang="en-US" dirty="0" err="1">
                <a:latin typeface="Verdana" charset="0"/>
                <a:cs typeface="Verdana" charset="0"/>
              </a:rPr>
              <a:t>movimento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u="sng" dirty="0" err="1">
                <a:latin typeface="Verdana" charset="0"/>
                <a:cs typeface="Verdana" charset="0"/>
              </a:rPr>
              <a:t>tableless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surgiu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para</a:t>
            </a:r>
            <a:r>
              <a:rPr lang="en-US" dirty="0">
                <a:latin typeface="Verdana" charset="0"/>
                <a:cs typeface="Verdana" charset="0"/>
              </a:rPr>
              <a:t> combater </a:t>
            </a:r>
            <a:r>
              <a:rPr lang="en-US" dirty="0" err="1">
                <a:latin typeface="Verdana" charset="0"/>
                <a:cs typeface="Verdana" charset="0"/>
              </a:rPr>
              <a:t>esse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tipo</a:t>
            </a:r>
            <a:r>
              <a:rPr lang="en-US" dirty="0">
                <a:latin typeface="Verdana" charset="0"/>
                <a:cs typeface="Verdana" charset="0"/>
              </a:rPr>
              <a:t> de </a:t>
            </a:r>
            <a:r>
              <a:rPr lang="en-US" dirty="0" err="1">
                <a:latin typeface="Verdana" charset="0"/>
                <a:cs typeface="Verdana" charset="0"/>
              </a:rPr>
              <a:t>prática</a:t>
            </a:r>
            <a:r>
              <a:rPr lang="en-US" dirty="0">
                <a:latin typeface="Verdana" charset="0"/>
                <a:cs typeface="Verdana" charset="0"/>
              </a:rPr>
              <a:t>.</a:t>
            </a:r>
          </a:p>
        </p:txBody>
      </p:sp>
      <p:pic>
        <p:nvPicPr>
          <p:cNvPr id="23555" name="Picture 1" descr="Screen Shot 2013-01-16 at 6.07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20" y="4242048"/>
            <a:ext cx="4816077" cy="222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355600"/>
            <a:ext cx="8636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Calibri"/>
                <a:ea typeface="+mj-ea"/>
                <a:cs typeface="Calibri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r>
              <a:rPr lang="en-US" sz="6600" dirty="0" err="1" smtClean="0">
                <a:solidFill>
                  <a:srgbClr val="000000"/>
                </a:solidFill>
              </a:rPr>
              <a:t>Tabela</a:t>
            </a:r>
            <a:endParaRPr lang="en-US" sz="6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22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Screen Shot 2013-01-16 at 6.0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797" y="1608211"/>
            <a:ext cx="7106709" cy="524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685800" y="355600"/>
            <a:ext cx="8636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Calibri"/>
                <a:ea typeface="+mj-ea"/>
                <a:cs typeface="Calibri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r>
              <a:rPr lang="en-US" sz="6600" dirty="0" err="1" smtClean="0">
                <a:solidFill>
                  <a:srgbClr val="000000"/>
                </a:solidFill>
              </a:rPr>
              <a:t>Tabela</a:t>
            </a:r>
            <a:r>
              <a:rPr lang="en-US" sz="6600" dirty="0" smtClean="0">
                <a:solidFill>
                  <a:srgbClr val="000000"/>
                </a:solidFill>
              </a:rPr>
              <a:t> - </a:t>
            </a:r>
            <a:r>
              <a:rPr lang="en-US" sz="6600" dirty="0" err="1" smtClean="0">
                <a:solidFill>
                  <a:srgbClr val="000000"/>
                </a:solidFill>
              </a:rPr>
              <a:t>C</a:t>
            </a:r>
            <a:r>
              <a:rPr lang="en-US" sz="6600" dirty="0" err="1" smtClean="0">
                <a:solidFill>
                  <a:srgbClr val="000000"/>
                </a:solidFill>
              </a:rPr>
              <a:t>ódigo</a:t>
            </a:r>
            <a:endParaRPr lang="en-US" sz="6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32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 descr="Screen Shot 2013-01-15 at 6.56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26" y="1894482"/>
            <a:ext cx="8113889" cy="499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355600"/>
            <a:ext cx="8636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Calibri"/>
                <a:ea typeface="+mj-ea"/>
                <a:cs typeface="Calibri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r>
              <a:rPr lang="en-US" sz="6600" dirty="0" err="1" smtClean="0">
                <a:solidFill>
                  <a:srgbClr val="000000"/>
                </a:solidFill>
              </a:rPr>
              <a:t>Projeto</a:t>
            </a:r>
            <a:endParaRPr lang="en-US" sz="6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67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2"/>
          <p:cNvSpPr txBox="1">
            <a:spLocks noChangeArrowheads="1"/>
          </p:cNvSpPr>
          <p:nvPr/>
        </p:nvSpPr>
        <p:spPr bwMode="auto">
          <a:xfrm>
            <a:off x="395111" y="1696146"/>
            <a:ext cx="9510889" cy="19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599" tIns="50799" rIns="101599" bIns="5079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>
                <a:latin typeface="Verdana" charset="0"/>
                <a:cs typeface="Verdana" charset="0"/>
              </a:rPr>
              <a:t>Metatag’s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são</a:t>
            </a:r>
            <a:r>
              <a:rPr lang="en-US" dirty="0">
                <a:latin typeface="Verdana" charset="0"/>
                <a:cs typeface="Verdana" charset="0"/>
              </a:rPr>
              <a:t> tag HTML </a:t>
            </a:r>
            <a:r>
              <a:rPr lang="en-US" dirty="0" err="1">
                <a:latin typeface="Verdana" charset="0"/>
                <a:cs typeface="Verdana" charset="0"/>
              </a:rPr>
              <a:t>que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carregam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Metadados</a:t>
            </a:r>
            <a:r>
              <a:rPr lang="en-US" dirty="0">
                <a:latin typeface="Verdana" charset="0"/>
                <a:cs typeface="Verdana" charset="0"/>
              </a:rPr>
              <a:t> da </a:t>
            </a:r>
            <a:r>
              <a:rPr lang="en-US" dirty="0" err="1">
                <a:latin typeface="Verdana" charset="0"/>
                <a:cs typeface="Verdana" charset="0"/>
              </a:rPr>
              <a:t>página</a:t>
            </a:r>
            <a:r>
              <a:rPr lang="en-US" dirty="0">
                <a:latin typeface="Verdana" charset="0"/>
                <a:cs typeface="Verdana" charset="0"/>
              </a:rPr>
              <a:t>. </a:t>
            </a:r>
            <a:r>
              <a:rPr lang="en-US" dirty="0" err="1">
                <a:latin typeface="Verdana" charset="0"/>
                <a:cs typeface="Verdana" charset="0"/>
              </a:rPr>
              <a:t>Esse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metadados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são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utilizado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para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os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mais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diversos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fim</a:t>
            </a:r>
            <a:r>
              <a:rPr lang="en-US" dirty="0">
                <a:latin typeface="Verdana" charset="0"/>
                <a:cs typeface="Verdana" charset="0"/>
              </a:rPr>
              <a:t>, </a:t>
            </a:r>
            <a:r>
              <a:rPr lang="en-US" dirty="0" err="1">
                <a:latin typeface="Verdana" charset="0"/>
                <a:cs typeface="Verdana" charset="0"/>
              </a:rPr>
              <a:t>por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exempo</a:t>
            </a:r>
            <a:r>
              <a:rPr lang="en-US" dirty="0">
                <a:latin typeface="Verdana" charset="0"/>
                <a:cs typeface="Verdana" charset="0"/>
              </a:rPr>
              <a:t>: </a:t>
            </a:r>
            <a:r>
              <a:rPr lang="en-US" dirty="0" err="1">
                <a:latin typeface="Verdana" charset="0"/>
                <a:cs typeface="Verdana" charset="0"/>
              </a:rPr>
              <a:t>Dizer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que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é</a:t>
            </a:r>
            <a:r>
              <a:rPr lang="en-US" dirty="0">
                <a:latin typeface="Verdana" charset="0"/>
                <a:cs typeface="Verdana" charset="0"/>
              </a:rPr>
              <a:t> o </a:t>
            </a:r>
            <a:r>
              <a:rPr lang="en-US" dirty="0" err="1">
                <a:latin typeface="Verdana" charset="0"/>
                <a:cs typeface="Verdana" charset="0"/>
              </a:rPr>
              <a:t>autor</a:t>
            </a:r>
            <a:r>
              <a:rPr lang="en-US" dirty="0">
                <a:latin typeface="Verdana" charset="0"/>
                <a:cs typeface="Verdana" charset="0"/>
              </a:rPr>
              <a:t> da </a:t>
            </a:r>
            <a:r>
              <a:rPr lang="en-US" dirty="0" err="1">
                <a:latin typeface="Verdana" charset="0"/>
                <a:cs typeface="Verdana" charset="0"/>
              </a:rPr>
              <a:t>página</a:t>
            </a:r>
            <a:r>
              <a:rPr lang="en-US" dirty="0">
                <a:latin typeface="Verdana" charset="0"/>
                <a:cs typeface="Verdana" charset="0"/>
              </a:rPr>
              <a:t>, </a:t>
            </a:r>
            <a:r>
              <a:rPr lang="en-US" dirty="0" err="1">
                <a:latin typeface="Verdana" charset="0"/>
                <a:cs typeface="Verdana" charset="0"/>
              </a:rPr>
              <a:t>dizer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qual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imagem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deve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ser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apresentado</a:t>
            </a:r>
            <a:r>
              <a:rPr lang="en-US" dirty="0">
                <a:latin typeface="Verdana" charset="0"/>
                <a:cs typeface="Verdana" charset="0"/>
              </a:rPr>
              <a:t> no </a:t>
            </a:r>
            <a:r>
              <a:rPr lang="en-US" dirty="0" err="1">
                <a:latin typeface="Verdana" charset="0"/>
                <a:cs typeface="Verdana" charset="0"/>
              </a:rPr>
              <a:t>facebook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caso</a:t>
            </a:r>
            <a:r>
              <a:rPr lang="en-US" dirty="0">
                <a:latin typeface="Verdana" charset="0"/>
                <a:cs typeface="Verdana" charset="0"/>
              </a:rPr>
              <a:t> a </a:t>
            </a:r>
            <a:r>
              <a:rPr lang="en-US" dirty="0" err="1">
                <a:latin typeface="Verdana" charset="0"/>
                <a:cs typeface="Verdana" charset="0"/>
              </a:rPr>
              <a:t>págian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seja</a:t>
            </a:r>
            <a:r>
              <a:rPr lang="en-US" dirty="0">
                <a:latin typeface="Verdana" charset="0"/>
                <a:cs typeface="Verdana" charset="0"/>
              </a:rPr>
              <a:t> </a:t>
            </a:r>
            <a:r>
              <a:rPr lang="en-US" dirty="0" err="1">
                <a:latin typeface="Verdana" charset="0"/>
                <a:cs typeface="Verdana" charset="0"/>
              </a:rPr>
              <a:t>compartilhada</a:t>
            </a:r>
            <a:r>
              <a:rPr lang="en-US" dirty="0">
                <a:latin typeface="Verdana" charset="0"/>
                <a:cs typeface="Verdana" charset="0"/>
              </a:rPr>
              <a:t> etc.</a:t>
            </a:r>
          </a:p>
        </p:txBody>
      </p:sp>
      <p:sp>
        <p:nvSpPr>
          <p:cNvPr id="26627" name="Rectangle 15"/>
          <p:cNvSpPr>
            <a:spLocks noChangeArrowheads="1"/>
          </p:cNvSpPr>
          <p:nvPr/>
        </p:nvSpPr>
        <p:spPr bwMode="auto">
          <a:xfrm>
            <a:off x="254000" y="5249334"/>
            <a:ext cx="9722544" cy="10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599" tIns="50799" rIns="101599" bIns="50799">
            <a:spAutoFit/>
          </a:bodyPr>
          <a:lstStyle/>
          <a:p>
            <a:r>
              <a:rPr lang="en-US" dirty="0">
                <a:latin typeface="Courier" charset="0"/>
                <a:cs typeface="Courier" charset="0"/>
              </a:rPr>
              <a:t>&lt;meta property="</a:t>
            </a:r>
            <a:r>
              <a:rPr lang="en-US" dirty="0" err="1">
                <a:latin typeface="Courier" charset="0"/>
                <a:cs typeface="Courier" charset="0"/>
              </a:rPr>
              <a:t>og:title</a:t>
            </a:r>
            <a:r>
              <a:rPr lang="en-US" dirty="0">
                <a:latin typeface="Courier" charset="0"/>
                <a:cs typeface="Courier" charset="0"/>
              </a:rPr>
              <a:t>" content= ”front" /&gt;</a:t>
            </a:r>
          </a:p>
        </p:txBody>
      </p:sp>
      <p:sp>
        <p:nvSpPr>
          <p:cNvPr id="26628" name="Rectangle 16"/>
          <p:cNvSpPr>
            <a:spLocks noChangeArrowheads="1"/>
          </p:cNvSpPr>
          <p:nvPr/>
        </p:nvSpPr>
        <p:spPr bwMode="auto">
          <a:xfrm>
            <a:off x="183456" y="4064001"/>
            <a:ext cx="9976544" cy="59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599" tIns="50799" rIns="101599" bIns="50799">
            <a:spAutoFit/>
          </a:bodyPr>
          <a:lstStyle/>
          <a:p>
            <a:r>
              <a:rPr lang="en-US" dirty="0">
                <a:latin typeface="Courier" charset="0"/>
                <a:cs typeface="Courier" charset="0"/>
              </a:rPr>
              <a:t>&lt;meta name=”author" content= ”</a:t>
            </a:r>
            <a:r>
              <a:rPr lang="en-US" altLang="ja-JP" dirty="0" err="1">
                <a:latin typeface="Courier" charset="0"/>
                <a:cs typeface="Courier" charset="0"/>
              </a:rPr>
              <a:t>Aluno</a:t>
            </a:r>
            <a:r>
              <a:rPr lang="en-US" altLang="ja-JP" dirty="0">
                <a:latin typeface="Courier" charset="0"/>
                <a:cs typeface="Courier" charset="0"/>
              </a:rPr>
              <a:t>" /&gt;</a:t>
            </a:r>
            <a:endParaRPr lang="en-US" dirty="0">
              <a:latin typeface="Courier" charset="0"/>
              <a:cs typeface="Courier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355600"/>
            <a:ext cx="8636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Calibri"/>
                <a:ea typeface="+mj-ea"/>
                <a:cs typeface="Calibri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BFBFB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2F3A3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r>
              <a:rPr lang="en-US" sz="6600" dirty="0" err="1" smtClean="0">
                <a:solidFill>
                  <a:srgbClr val="000000"/>
                </a:solidFill>
              </a:rPr>
              <a:t>Metatags</a:t>
            </a:r>
            <a:endParaRPr lang="en-US" sz="6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445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err="1" smtClean="0">
                <a:solidFill>
                  <a:srgbClr val="000000"/>
                </a:solidFill>
              </a:rPr>
              <a:t>Recomendaç</a:t>
            </a:r>
            <a:r>
              <a:rPr lang="en-US" sz="6600" dirty="0" err="1" smtClean="0">
                <a:solidFill>
                  <a:srgbClr val="000000"/>
                </a:solidFill>
              </a:rPr>
              <a:t>ão</a:t>
            </a:r>
            <a:r>
              <a:rPr lang="en-US" sz="6600" dirty="0" smtClean="0">
                <a:solidFill>
                  <a:srgbClr val="000000"/>
                </a:solidFill>
              </a:rPr>
              <a:t> do </a:t>
            </a:r>
            <a:r>
              <a:rPr lang="en-US" sz="6600" dirty="0" err="1" smtClean="0">
                <a:solidFill>
                  <a:srgbClr val="000000"/>
                </a:solidFill>
              </a:rPr>
              <a:t>dia</a:t>
            </a:r>
            <a:endParaRPr lang="en-US" sz="6600" dirty="0">
              <a:solidFill>
                <a:srgbClr val="000000"/>
              </a:solidFill>
            </a:endParaRPr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40" y="272988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880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err="1" smtClean="0">
                <a:solidFill>
                  <a:srgbClr val="000000"/>
                </a:solidFill>
              </a:rPr>
              <a:t>Referências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496" y="1145704"/>
            <a:ext cx="864939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  <a:hlinkClick r:id="rId2"/>
              </a:rPr>
              <a:t>http://www.csszengarden.com/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  <a:hlinkClick r:id="rId3"/>
              </a:rPr>
              <a:t>http://www.w3schools.com/tags/default.asp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  <a:hlinkClick r:id="rId4"/>
              </a:rPr>
              <a:t>http://www.w3schools.com/html/html_forms.asp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  <a:hlinkClick r:id="rId5"/>
              </a:rPr>
              <a:t>http://pt-br.html.net/tutorials/html/lesson3.php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  <a:hlinkClick r:id="rId6"/>
              </a:rPr>
              <a:t>http://icant.co.uk/csstablegallery/tables/77.php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  <a:hlinkClick r:id="rId7"/>
              </a:rPr>
              <a:t>http://tableless.com.br/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  <a:hlinkClick r:id="rId8"/>
              </a:rPr>
              <a:t>http://www.w3.org/TR/html401/struct/tables.html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  <a:hlinkClick r:id="rId9"/>
              </a:rPr>
              <a:t>http://www.infowester.com/</a:t>
            </a:r>
            <a:r>
              <a:rPr lang="en-US" sz="2000" dirty="0" smtClean="0">
                <a:latin typeface="Calibri"/>
                <a:cs typeface="Calibri"/>
                <a:hlinkClick r:id="rId9"/>
              </a:rPr>
              <a:t>metatags.php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  <a:hlinkClick r:id="rId10"/>
              </a:rPr>
              <a:t>http://www.w3.org/html</a:t>
            </a:r>
            <a:r>
              <a:rPr lang="en-US" sz="2000" dirty="0" smtClean="0">
                <a:latin typeface="Calibri"/>
                <a:cs typeface="Calibri"/>
                <a:hlinkClick r:id="rId10"/>
              </a:rPr>
              <a:t>/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  <a:hlinkClick r:id="rId11"/>
              </a:rPr>
              <a:t>http://www.maujor.com/</a:t>
            </a:r>
            <a:r>
              <a:rPr lang="en-US" sz="2000" dirty="0" smtClean="0">
                <a:latin typeface="Calibri"/>
                <a:cs typeface="Calibri"/>
                <a:hlinkClick r:id="rId11"/>
              </a:rPr>
              <a:t>index.php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  <a:hlinkClick r:id="rId12"/>
              </a:rPr>
              <a:t>http://www.w3schools.com/js/</a:t>
            </a:r>
            <a:r>
              <a:rPr lang="en-US" sz="2000" dirty="0" smtClean="0">
                <a:latin typeface="Calibri"/>
                <a:cs typeface="Calibri"/>
                <a:hlinkClick r:id="rId12"/>
              </a:rPr>
              <a:t>default.asp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  <a:hlinkClick r:id="rId13"/>
              </a:rPr>
              <a:t>http://pt.wikipedia.org/wiki/</a:t>
            </a:r>
            <a:r>
              <a:rPr lang="en-US" sz="2000" dirty="0" smtClean="0">
                <a:latin typeface="Calibri"/>
                <a:cs typeface="Calibri"/>
                <a:hlinkClick r:id="rId13"/>
              </a:rPr>
              <a:t>Modelo_OSI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  <a:hlinkClick r:id="rId14"/>
              </a:rPr>
              <a:t>http://pt.wikipedia.org/wiki/</a:t>
            </a:r>
            <a:r>
              <a:rPr lang="en-US" sz="2000" dirty="0" smtClean="0">
                <a:latin typeface="Calibri"/>
                <a:cs typeface="Calibri"/>
                <a:hlinkClick r:id="rId14"/>
              </a:rPr>
              <a:t>Hypertext_Transfer_Protocol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  <a:hlinkClick r:id="rId15"/>
              </a:rPr>
              <a:t>http://simplesideias.com.br/entendendo-um-pouco-mais-sobre-o-protocolo-</a:t>
            </a:r>
            <a:r>
              <a:rPr lang="en-US" sz="2000" dirty="0" smtClean="0">
                <a:latin typeface="Calibri"/>
                <a:cs typeface="Calibri"/>
                <a:hlinkClick r:id="rId15"/>
              </a:rPr>
              <a:t>http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endParaRPr lang="en-US" sz="2000" dirty="0">
              <a:latin typeface="Calibri"/>
              <a:cs typeface="Calibri"/>
            </a:endParaRPr>
          </a:p>
          <a:p>
            <a:pPr marL="0" indent="0"/>
            <a:endParaRPr lang="en-US" sz="2000" dirty="0">
              <a:latin typeface="Calibri"/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1880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err="1" smtClean="0">
                <a:solidFill>
                  <a:schemeClr val="tx1"/>
                </a:solidFill>
              </a:rPr>
              <a:t>Mem</a:t>
            </a:r>
            <a:r>
              <a:rPr lang="en-US" sz="6600" dirty="0" err="1" smtClean="0">
                <a:solidFill>
                  <a:schemeClr val="tx1"/>
                </a:solidFill>
              </a:rPr>
              <a:t>ória</a:t>
            </a:r>
            <a:endParaRPr lang="en-US" sz="6600" dirty="0">
              <a:solidFill>
                <a:schemeClr val="tx1"/>
              </a:solidFill>
            </a:endParaRPr>
          </a:p>
        </p:txBody>
      </p:sp>
      <p:pic>
        <p:nvPicPr>
          <p:cNvPr id="6" name="Picture 5" descr="mapa-menta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97" y="1217711"/>
            <a:ext cx="7339627" cy="54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82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err="1" smtClean="0">
                <a:solidFill>
                  <a:srgbClr val="000000"/>
                </a:solidFill>
              </a:rPr>
              <a:t>Mem</a:t>
            </a:r>
            <a:r>
              <a:rPr lang="en-US" sz="6600" dirty="0" err="1" smtClean="0">
                <a:solidFill>
                  <a:srgbClr val="000000"/>
                </a:solidFill>
              </a:rPr>
              <a:t>ória</a:t>
            </a:r>
            <a:r>
              <a:rPr lang="en-US" sz="6600" dirty="0" smtClean="0">
                <a:solidFill>
                  <a:srgbClr val="000000"/>
                </a:solidFill>
              </a:rPr>
              <a:t> - </a:t>
            </a:r>
            <a:r>
              <a:rPr lang="en-US" sz="6600" dirty="0" err="1" smtClean="0">
                <a:solidFill>
                  <a:srgbClr val="000000"/>
                </a:solidFill>
              </a:rPr>
              <a:t>Repetiç</a:t>
            </a:r>
            <a:r>
              <a:rPr lang="en-US" sz="6600" dirty="0" err="1" smtClean="0">
                <a:solidFill>
                  <a:srgbClr val="000000"/>
                </a:solidFill>
              </a:rPr>
              <a:t>ão</a:t>
            </a:r>
            <a:endParaRPr lang="en-US" sz="6600" dirty="0">
              <a:solidFill>
                <a:srgbClr val="000000"/>
              </a:solidFill>
            </a:endParaRPr>
          </a:p>
        </p:txBody>
      </p:sp>
      <p:pic>
        <p:nvPicPr>
          <p:cNvPr id="4" name="Picture 3" descr="Políticas-do-Google-AdWords-Referente-a-Repetição-Alertam-Anunciante-a-Não-Repetir-Desnecessariamente-Palavras-Para-Dar-Ênfa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16" y="194421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02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>
                <a:solidFill>
                  <a:srgbClr val="000000"/>
                </a:solidFill>
              </a:rPr>
              <a:t>O </a:t>
            </a:r>
            <a:r>
              <a:rPr lang="en-US" sz="6600" dirty="0" err="1" smtClean="0">
                <a:solidFill>
                  <a:srgbClr val="000000"/>
                </a:solidFill>
              </a:rPr>
              <a:t>Curso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9480" y="1505745"/>
            <a:ext cx="9145016" cy="5123656"/>
          </a:xfrm>
        </p:spPr>
        <p:txBody>
          <a:bodyPr>
            <a:noAutofit/>
          </a:bodyPr>
          <a:lstStyle/>
          <a:p>
            <a:pPr marL="0" indent="0"/>
            <a:r>
              <a:rPr lang="en-US" sz="4000" dirty="0" smtClean="0"/>
              <a:t>- </a:t>
            </a:r>
            <a:r>
              <a:rPr lang="en-US" sz="4000" dirty="0" err="1" smtClean="0"/>
              <a:t>Objetivo</a:t>
            </a:r>
            <a:r>
              <a:rPr lang="en-US" sz="4000" dirty="0"/>
              <a:t>: </a:t>
            </a:r>
            <a:r>
              <a:rPr lang="en-US" sz="4000" dirty="0" err="1"/>
              <a:t>introduzir</a:t>
            </a:r>
            <a:r>
              <a:rPr lang="en-US" sz="4000" dirty="0"/>
              <a:t>/</a:t>
            </a:r>
            <a:r>
              <a:rPr lang="en-US" sz="4000" dirty="0" err="1"/>
              <a:t>apresentar</a:t>
            </a:r>
            <a:r>
              <a:rPr lang="en-US" sz="4000" dirty="0"/>
              <a:t> as </a:t>
            </a:r>
            <a:r>
              <a:rPr lang="en-US" sz="4000" dirty="0" err="1"/>
              <a:t>metodologias</a:t>
            </a:r>
            <a:r>
              <a:rPr lang="en-US" sz="4000" dirty="0"/>
              <a:t> frameworks e </a:t>
            </a:r>
            <a:r>
              <a:rPr lang="en-US" sz="4000" dirty="0" err="1"/>
              <a:t>elementos</a:t>
            </a:r>
            <a:r>
              <a:rPr lang="en-US" sz="4000" dirty="0"/>
              <a:t> </a:t>
            </a:r>
            <a:r>
              <a:rPr lang="en-US" sz="4000" dirty="0" err="1"/>
              <a:t>envolvidos</a:t>
            </a:r>
            <a:r>
              <a:rPr lang="en-US" sz="4000" dirty="0"/>
              <a:t> no </a:t>
            </a:r>
            <a:r>
              <a:rPr lang="en-US" sz="4000" dirty="0" err="1"/>
              <a:t>processo</a:t>
            </a:r>
            <a:r>
              <a:rPr lang="en-US" sz="4000" dirty="0"/>
              <a:t> de </a:t>
            </a:r>
            <a:r>
              <a:rPr lang="en-US" sz="4000" dirty="0" err="1"/>
              <a:t>programação</a:t>
            </a:r>
            <a:r>
              <a:rPr lang="en-US" sz="4000" dirty="0"/>
              <a:t> Front-end </a:t>
            </a:r>
            <a:r>
              <a:rPr lang="en-US" sz="4000" dirty="0" err="1"/>
              <a:t>bem</a:t>
            </a:r>
            <a:r>
              <a:rPr lang="en-US" sz="4000" dirty="0"/>
              <a:t> </a:t>
            </a:r>
            <a:r>
              <a:rPr lang="en-US" sz="4000" dirty="0" err="1"/>
              <a:t>como</a:t>
            </a:r>
            <a:r>
              <a:rPr lang="en-US" sz="4000" dirty="0"/>
              <a:t> </a:t>
            </a:r>
            <a:r>
              <a:rPr lang="en-US" sz="4000" dirty="0" err="1"/>
              <a:t>técnicas</a:t>
            </a:r>
            <a:r>
              <a:rPr lang="en-US" sz="4000" dirty="0"/>
              <a:t> </a:t>
            </a:r>
            <a:r>
              <a:rPr lang="en-US" sz="4000" dirty="0" err="1"/>
              <a:t>mais</a:t>
            </a:r>
            <a:r>
              <a:rPr lang="en-US" sz="4000" dirty="0"/>
              <a:t> </a:t>
            </a:r>
            <a:r>
              <a:rPr lang="en-US" sz="4000" dirty="0" err="1"/>
              <a:t>comuns</a:t>
            </a:r>
            <a:r>
              <a:rPr lang="en-US" sz="4000" dirty="0"/>
              <a:t> de </a:t>
            </a:r>
            <a:r>
              <a:rPr lang="en-US" sz="4000" dirty="0" err="1"/>
              <a:t>integração</a:t>
            </a:r>
            <a:r>
              <a:rPr lang="en-US" sz="4000" dirty="0"/>
              <a:t> com </a:t>
            </a:r>
            <a:r>
              <a:rPr lang="en-US" sz="4000" dirty="0" err="1"/>
              <a:t>sistemas</a:t>
            </a:r>
            <a:r>
              <a:rPr lang="en-US" sz="4000" dirty="0"/>
              <a:t> Web. </a:t>
            </a:r>
            <a:r>
              <a:rPr lang="en-US" sz="4000" dirty="0" err="1"/>
              <a:t>Capacitando</a:t>
            </a:r>
            <a:r>
              <a:rPr lang="en-US" sz="4000" dirty="0"/>
              <a:t> o </a:t>
            </a:r>
            <a:r>
              <a:rPr lang="en-US" sz="4000" dirty="0" err="1"/>
              <a:t>desenvolvedor</a:t>
            </a:r>
            <a:r>
              <a:rPr lang="en-US" sz="4000" dirty="0"/>
              <a:t> e </a:t>
            </a:r>
            <a:r>
              <a:rPr lang="en-US" sz="4000" dirty="0" err="1"/>
              <a:t>ou</a:t>
            </a:r>
            <a:r>
              <a:rPr lang="en-US" sz="4000" dirty="0"/>
              <a:t> Designer a </a:t>
            </a:r>
            <a:r>
              <a:rPr lang="en-US" sz="4000" dirty="0" err="1"/>
              <a:t>criar</a:t>
            </a:r>
            <a:r>
              <a:rPr lang="en-US" sz="4000" dirty="0"/>
              <a:t>, </a:t>
            </a:r>
            <a:r>
              <a:rPr lang="en-US" sz="4000" dirty="0" err="1"/>
              <a:t>manter</a:t>
            </a:r>
            <a:r>
              <a:rPr lang="en-US" sz="4000" dirty="0"/>
              <a:t> e </a:t>
            </a:r>
            <a:r>
              <a:rPr lang="en-US" sz="4000" dirty="0" err="1"/>
              <a:t>utilizar</a:t>
            </a:r>
            <a:r>
              <a:rPr lang="en-US" sz="4000" dirty="0"/>
              <a:t> </a:t>
            </a:r>
            <a:r>
              <a:rPr lang="en-US" sz="4000" dirty="0" err="1"/>
              <a:t>técnicas</a:t>
            </a:r>
            <a:r>
              <a:rPr lang="en-US" sz="4000" dirty="0"/>
              <a:t> de </a:t>
            </a:r>
            <a:r>
              <a:rPr lang="en-US" sz="4000" dirty="0" err="1"/>
              <a:t>integração</a:t>
            </a:r>
            <a:r>
              <a:rPr lang="en-US" sz="4000" dirty="0"/>
              <a:t> de interfaces </a:t>
            </a:r>
            <a:r>
              <a:rPr lang="en-US" sz="4000" dirty="0" err="1"/>
              <a:t>visuais</a:t>
            </a:r>
            <a:r>
              <a:rPr lang="en-US" sz="4000" dirty="0"/>
              <a:t> a </a:t>
            </a:r>
            <a:r>
              <a:rPr lang="en-US" sz="4000" dirty="0" err="1"/>
              <a:t>sistemas</a:t>
            </a:r>
            <a:r>
              <a:rPr lang="en-US" sz="4000" dirty="0"/>
              <a:t> </a:t>
            </a:r>
            <a:r>
              <a:rPr lang="en-US" sz="4000" dirty="0" err="1"/>
              <a:t>ou</a:t>
            </a:r>
            <a:r>
              <a:rPr lang="en-US" sz="4000" dirty="0"/>
              <a:t> </a:t>
            </a:r>
            <a:r>
              <a:rPr lang="en-US" sz="4000" dirty="0" err="1"/>
              <a:t>serviços</a:t>
            </a:r>
            <a:r>
              <a:rPr lang="en-US" sz="4000" dirty="0"/>
              <a:t> </a:t>
            </a:r>
            <a:r>
              <a:rPr lang="en-US" sz="4000" dirty="0" err="1"/>
              <a:t>utilizando</a:t>
            </a:r>
            <a:r>
              <a:rPr lang="en-US" sz="4000" dirty="0"/>
              <a:t> HTML, CSS, </a:t>
            </a:r>
            <a:r>
              <a:rPr lang="en-US" sz="4000" dirty="0" err="1"/>
              <a:t>Javascript</a:t>
            </a:r>
            <a:r>
              <a:rPr lang="en-US" sz="4000" dirty="0"/>
              <a:t>, </a:t>
            </a:r>
            <a:r>
              <a:rPr lang="en-US" sz="4000" dirty="0" err="1"/>
              <a:t>juntamento</a:t>
            </a:r>
            <a:r>
              <a:rPr lang="en-US" sz="4000" dirty="0"/>
              <a:t> com </a:t>
            </a:r>
            <a:r>
              <a:rPr lang="en-US" sz="4000" dirty="0" err="1"/>
              <a:t>metodologias</a:t>
            </a:r>
            <a:r>
              <a:rPr lang="en-US" sz="4000" dirty="0"/>
              <a:t> e frameworks </a:t>
            </a:r>
            <a:r>
              <a:rPr lang="en-US" sz="4000" dirty="0" err="1"/>
              <a:t>consolidados</a:t>
            </a:r>
            <a:endParaRPr lang="en-US" sz="4000" dirty="0"/>
          </a:p>
          <a:p>
            <a:pPr marL="0" indent="0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19536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>
                <a:solidFill>
                  <a:srgbClr val="000000"/>
                </a:solidFill>
              </a:rPr>
              <a:t>O </a:t>
            </a:r>
            <a:r>
              <a:rPr lang="en-US" sz="6600" dirty="0" err="1" smtClean="0">
                <a:solidFill>
                  <a:srgbClr val="000000"/>
                </a:solidFill>
              </a:rPr>
              <a:t>Curso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6010" y="1796167"/>
            <a:ext cx="3091407" cy="5028848"/>
          </a:xfrm>
        </p:spPr>
        <p:txBody>
          <a:bodyPr/>
          <a:lstStyle/>
          <a:p>
            <a:pPr marL="0" indent="0"/>
            <a:r>
              <a:rPr lang="en-US" b="1" dirty="0"/>
              <a:t>1. Html</a:t>
            </a:r>
          </a:p>
          <a:p>
            <a:pPr marL="0" indent="0"/>
            <a:r>
              <a:rPr lang="en-US" dirty="0"/>
              <a:t>1.2. </a:t>
            </a:r>
            <a:r>
              <a:rPr lang="en-US" dirty="0" err="1"/>
              <a:t>Introdução</a:t>
            </a:r>
            <a:endParaRPr lang="en-US" dirty="0"/>
          </a:p>
          <a:p>
            <a:pPr marL="0" indent="0"/>
            <a:r>
              <a:rPr lang="en-US" dirty="0"/>
              <a:t>1.3. Tags</a:t>
            </a:r>
          </a:p>
          <a:p>
            <a:pPr marL="0" indent="0"/>
            <a:r>
              <a:rPr lang="en-US" dirty="0"/>
              <a:t>1.4. </a:t>
            </a:r>
            <a:r>
              <a:rPr lang="en-US" dirty="0" err="1"/>
              <a:t>Tabelas</a:t>
            </a:r>
            <a:endParaRPr lang="en-US" dirty="0"/>
          </a:p>
          <a:p>
            <a:pPr marL="0" indent="0"/>
            <a:r>
              <a:rPr lang="en-US" dirty="0"/>
              <a:t>1.5. </a:t>
            </a:r>
            <a:r>
              <a:rPr lang="en-US" dirty="0" err="1"/>
              <a:t>Formulário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77417" y="1796167"/>
            <a:ext cx="3091407" cy="5028848"/>
          </a:xfrm>
          <a:prstGeom prst="rect">
            <a:avLst/>
          </a:prstGeom>
        </p:spPr>
        <p:txBody>
          <a:bodyPr vert="horz" lIns="101599" tIns="50799" rIns="101599" bIns="50799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2. CSS</a:t>
            </a:r>
          </a:p>
          <a:p>
            <a:pPr marL="0" indent="0">
              <a:buNone/>
            </a:pPr>
            <a:r>
              <a:rPr lang="en-US" dirty="0"/>
              <a:t>2.1. </a:t>
            </a:r>
            <a:r>
              <a:rPr lang="en-US" dirty="0" err="1"/>
              <a:t>Introdução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2.2. </a:t>
            </a:r>
            <a:r>
              <a:rPr lang="en-US" dirty="0" err="1"/>
              <a:t>Formatação</a:t>
            </a:r>
            <a:r>
              <a:rPr lang="en-US" dirty="0"/>
              <a:t> de </a:t>
            </a:r>
            <a:r>
              <a:rPr lang="en-US" dirty="0" err="1"/>
              <a:t>conteúdo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2.3. </a:t>
            </a:r>
            <a:r>
              <a:rPr lang="en-US" dirty="0" err="1"/>
              <a:t>Tableless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2.4. Browsers</a:t>
            </a:r>
          </a:p>
          <a:p>
            <a:pPr marL="0" indent="0">
              <a:buNone/>
            </a:pPr>
            <a:r>
              <a:rPr lang="en-US" dirty="0"/>
              <a:t>2.5. </a:t>
            </a:r>
            <a:r>
              <a:rPr lang="en-US" dirty="0" err="1"/>
              <a:t>Animação</a:t>
            </a:r>
            <a:r>
              <a:rPr lang="en-US" dirty="0"/>
              <a:t> CSS3</a:t>
            </a:r>
          </a:p>
          <a:p>
            <a:pPr marL="0" indent="0">
              <a:buNone/>
            </a:pPr>
            <a:r>
              <a:rPr lang="en-US" dirty="0"/>
              <a:t>2.6. </a:t>
            </a:r>
            <a:r>
              <a:rPr lang="en-US" dirty="0" err="1"/>
              <a:t>Pré-processadores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8823" y="1796167"/>
            <a:ext cx="3473151" cy="5028848"/>
          </a:xfrm>
          <a:prstGeom prst="rect">
            <a:avLst/>
          </a:prstGeom>
        </p:spPr>
        <p:txBody>
          <a:bodyPr vert="horz" lIns="101599" tIns="50799" rIns="101599" bIns="50799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Javascript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3.1 </a:t>
            </a:r>
            <a:r>
              <a:rPr lang="en-US" dirty="0" err="1"/>
              <a:t>Introdução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3.2 DOM</a:t>
            </a:r>
          </a:p>
          <a:p>
            <a:pPr marL="0" indent="0">
              <a:buNone/>
            </a:pPr>
            <a:r>
              <a:rPr lang="en-US" dirty="0"/>
              <a:t>3.3. </a:t>
            </a:r>
            <a:r>
              <a:rPr lang="en-US" dirty="0" err="1"/>
              <a:t>Programação</a:t>
            </a:r>
            <a:r>
              <a:rPr lang="en-US" dirty="0"/>
              <a:t> Modular</a:t>
            </a:r>
          </a:p>
          <a:p>
            <a:pPr marL="0" indent="0">
              <a:buNone/>
            </a:pPr>
            <a:r>
              <a:rPr lang="en-US" dirty="0"/>
              <a:t>3.4. </a:t>
            </a:r>
            <a:r>
              <a:rPr lang="en-US" dirty="0" err="1"/>
              <a:t>jQuery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3.5. </a:t>
            </a:r>
            <a:r>
              <a:rPr lang="en-US" dirty="0" err="1"/>
              <a:t>Seletores</a:t>
            </a:r>
            <a:r>
              <a:rPr lang="en-US" dirty="0"/>
              <a:t> / </a:t>
            </a:r>
            <a:r>
              <a:rPr lang="en-US" dirty="0" err="1"/>
              <a:t>Eventos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3.6. </a:t>
            </a:r>
            <a:r>
              <a:rPr lang="en-US" dirty="0" err="1"/>
              <a:t>Manipulação</a:t>
            </a:r>
            <a:r>
              <a:rPr lang="en-US" dirty="0"/>
              <a:t>, </a:t>
            </a:r>
            <a:r>
              <a:rPr lang="en-US" dirty="0" err="1"/>
              <a:t>animação</a:t>
            </a:r>
            <a:r>
              <a:rPr lang="en-US" dirty="0"/>
              <a:t> e Triggers</a:t>
            </a:r>
          </a:p>
          <a:p>
            <a:pPr marL="0" indent="0">
              <a:buNone/>
            </a:pPr>
            <a:r>
              <a:rPr lang="en-US" dirty="0"/>
              <a:t>3.7. Ajax / </a:t>
            </a:r>
            <a:r>
              <a:rPr lang="en-US" dirty="0" err="1"/>
              <a:t>Json</a:t>
            </a:r>
            <a:r>
              <a:rPr lang="en-US" dirty="0"/>
              <a:t> / XML / </a:t>
            </a:r>
            <a:r>
              <a:rPr lang="en-US" dirty="0" err="1"/>
              <a:t>Integrações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179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>
                <a:solidFill>
                  <a:srgbClr val="000000"/>
                </a:solidFill>
              </a:rPr>
              <a:t>O </a:t>
            </a:r>
            <a:r>
              <a:rPr lang="en-US" sz="6600" dirty="0" err="1" smtClean="0">
                <a:solidFill>
                  <a:srgbClr val="000000"/>
                </a:solidFill>
              </a:rPr>
              <a:t>Curso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0700" y="1649413"/>
            <a:ext cx="9239820" cy="4979987"/>
          </a:xfrm>
        </p:spPr>
        <p:txBody>
          <a:bodyPr/>
          <a:lstStyle/>
          <a:p>
            <a:r>
              <a:rPr lang="en-US" sz="3200" dirty="0"/>
              <a:t>Aula 1 </a:t>
            </a:r>
            <a:r>
              <a:rPr lang="en-US" sz="3200" dirty="0" smtClean="0"/>
              <a:t>(30/08/2014) </a:t>
            </a:r>
            <a:r>
              <a:rPr lang="en-US" sz="3200" dirty="0"/>
              <a:t>- </a:t>
            </a:r>
            <a:r>
              <a:rPr lang="en-US" sz="3200" dirty="0" err="1"/>
              <a:t>Introdução</a:t>
            </a:r>
            <a:r>
              <a:rPr lang="en-US" sz="3200" dirty="0"/>
              <a:t> - HTML</a:t>
            </a:r>
          </a:p>
          <a:p>
            <a:r>
              <a:rPr lang="en-US" sz="3200" dirty="0"/>
              <a:t>Aula 2 </a:t>
            </a:r>
            <a:r>
              <a:rPr lang="en-US" sz="3200" dirty="0" smtClean="0"/>
              <a:t>(06/09/2014) </a:t>
            </a:r>
            <a:r>
              <a:rPr lang="en-US" sz="3200" dirty="0"/>
              <a:t>- </a:t>
            </a:r>
            <a:r>
              <a:rPr lang="en-US" sz="3200" dirty="0" err="1"/>
              <a:t>Seletores</a:t>
            </a:r>
            <a:r>
              <a:rPr lang="en-US" sz="3200" dirty="0"/>
              <a:t> - CSS</a:t>
            </a:r>
          </a:p>
          <a:p>
            <a:r>
              <a:rPr lang="en-US" sz="3200" dirty="0"/>
              <a:t>Aula 3 </a:t>
            </a:r>
            <a:r>
              <a:rPr lang="en-US" sz="3200" dirty="0" smtClean="0"/>
              <a:t>(13/09/2014) </a:t>
            </a:r>
            <a:r>
              <a:rPr lang="en-US" sz="3200" dirty="0"/>
              <a:t>- </a:t>
            </a:r>
            <a:r>
              <a:rPr lang="en-US" sz="3200" dirty="0" err="1"/>
              <a:t>Eventos</a:t>
            </a:r>
            <a:r>
              <a:rPr lang="en-US" sz="3200" dirty="0"/>
              <a:t> - </a:t>
            </a:r>
            <a:r>
              <a:rPr lang="en-US" sz="3200" dirty="0" err="1"/>
              <a:t>Javascript</a:t>
            </a:r>
            <a:endParaRPr lang="en-US" sz="3200" dirty="0"/>
          </a:p>
          <a:p>
            <a:r>
              <a:rPr lang="en-US" sz="3200" dirty="0"/>
              <a:t>Aula 4 </a:t>
            </a:r>
            <a:r>
              <a:rPr lang="en-US" sz="3200" dirty="0" smtClean="0"/>
              <a:t>(20/09/2014) </a:t>
            </a:r>
            <a:r>
              <a:rPr lang="en-US" sz="3200" dirty="0"/>
              <a:t>- Frameworks </a:t>
            </a:r>
            <a:r>
              <a:rPr lang="en-US" sz="3200" dirty="0" smtClean="0"/>
              <a:t>– </a:t>
            </a:r>
            <a:r>
              <a:rPr lang="en-US" sz="3200" dirty="0" err="1" smtClean="0"/>
              <a:t>jQuery</a:t>
            </a:r>
            <a:r>
              <a:rPr lang="en-US" sz="3200" dirty="0" smtClean="0"/>
              <a:t>, </a:t>
            </a:r>
            <a:r>
              <a:rPr lang="en-US" sz="3200" dirty="0" smtClean="0"/>
              <a:t>Bootstrap</a:t>
            </a:r>
            <a:endParaRPr lang="en-US" sz="3200" dirty="0"/>
          </a:p>
          <a:p>
            <a:r>
              <a:rPr lang="en-US" sz="3200" dirty="0"/>
              <a:t>Aula 5 </a:t>
            </a:r>
            <a:r>
              <a:rPr lang="en-US" sz="3200" dirty="0" smtClean="0"/>
              <a:t>(27/09/2014) </a:t>
            </a:r>
            <a:r>
              <a:rPr lang="en-US" sz="3200" dirty="0"/>
              <a:t>- </a:t>
            </a:r>
            <a:r>
              <a:rPr lang="en-US" sz="3200" dirty="0" err="1"/>
              <a:t>Integração</a:t>
            </a:r>
            <a:r>
              <a:rPr lang="en-US" sz="3200" dirty="0"/>
              <a:t> - Ajax/</a:t>
            </a:r>
            <a:r>
              <a:rPr lang="en-US" sz="3200" dirty="0" err="1"/>
              <a:t>Json</a:t>
            </a:r>
            <a:r>
              <a:rPr lang="en-US" sz="3200" dirty="0"/>
              <a:t>/XML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49371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>
                <a:solidFill>
                  <a:srgbClr val="000000"/>
                </a:solidFill>
              </a:rPr>
              <a:t>Emiliano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0700" y="1649413"/>
            <a:ext cx="9023796" cy="4979987"/>
          </a:xfrm>
        </p:spPr>
        <p:txBody>
          <a:bodyPr>
            <a:normAutofit/>
          </a:bodyPr>
          <a:lstStyle/>
          <a:p>
            <a:pPr marL="0" indent="0"/>
            <a:r>
              <a:rPr lang="en-US" sz="3200" dirty="0" err="1" smtClean="0"/>
              <a:t>Escreveu</a:t>
            </a:r>
            <a:r>
              <a:rPr lang="en-US" sz="3200" dirty="0" smtClean="0"/>
              <a:t> </a:t>
            </a:r>
            <a:r>
              <a:rPr lang="en-US" sz="3200" dirty="0" err="1" smtClean="0"/>
              <a:t>seu</a:t>
            </a:r>
            <a:r>
              <a:rPr lang="en-US" sz="3200" dirty="0" smtClean="0"/>
              <a:t> </a:t>
            </a:r>
            <a:r>
              <a:rPr lang="en-US" sz="3200" dirty="0" err="1" smtClean="0"/>
              <a:t>primeiro</a:t>
            </a:r>
            <a:r>
              <a:rPr lang="en-US" sz="3200" dirty="0" smtClean="0"/>
              <a:t> </a:t>
            </a:r>
            <a:r>
              <a:rPr lang="en-US" sz="3200" dirty="0" err="1" smtClean="0"/>
              <a:t>código</a:t>
            </a:r>
            <a:r>
              <a:rPr lang="en-US" sz="3200" dirty="0" smtClean="0"/>
              <a:t> HTML (</a:t>
            </a:r>
            <a:r>
              <a:rPr lang="en-US" sz="3200" dirty="0" err="1" smtClean="0"/>
              <a:t>escreveu</a:t>
            </a:r>
            <a:r>
              <a:rPr lang="en-US" sz="3200" dirty="0" smtClean="0"/>
              <a:t> </a:t>
            </a:r>
            <a:r>
              <a:rPr lang="en-US" sz="3200" dirty="0" err="1" smtClean="0"/>
              <a:t>mesmo</a:t>
            </a:r>
            <a:r>
              <a:rPr lang="en-US" sz="3200" dirty="0" smtClean="0"/>
              <a:t>, </a:t>
            </a:r>
            <a:r>
              <a:rPr lang="en-US" sz="3200" dirty="0" err="1" smtClean="0"/>
              <a:t>em</a:t>
            </a:r>
            <a:r>
              <a:rPr lang="en-US" sz="3200" dirty="0" smtClean="0"/>
              <a:t> um </a:t>
            </a:r>
            <a:r>
              <a:rPr lang="en-US" sz="3200" dirty="0" err="1" smtClean="0"/>
              <a:t>caderno</a:t>
            </a:r>
            <a:r>
              <a:rPr lang="en-US" sz="3200" dirty="0" smtClean="0"/>
              <a:t>) </a:t>
            </a:r>
            <a:r>
              <a:rPr lang="en-US" sz="3200" dirty="0" err="1" smtClean="0"/>
              <a:t>em</a:t>
            </a:r>
            <a:r>
              <a:rPr lang="en-US" sz="3200" dirty="0" smtClean="0"/>
              <a:t> 1998 </a:t>
            </a:r>
            <a:r>
              <a:rPr lang="en-US" sz="3200" dirty="0" err="1" smtClean="0"/>
              <a:t>na</a:t>
            </a:r>
            <a:r>
              <a:rPr lang="en-US" sz="3200" dirty="0" smtClean="0"/>
              <a:t> </a:t>
            </a:r>
            <a:r>
              <a:rPr lang="en-US" sz="3200" dirty="0" err="1" smtClean="0"/>
              <a:t>biblioteca</a:t>
            </a:r>
            <a:r>
              <a:rPr lang="en-US" sz="3200" dirty="0" smtClean="0"/>
              <a:t> do SESC da </a:t>
            </a:r>
            <a:r>
              <a:rPr lang="en-US" sz="3200" dirty="0" err="1" smtClean="0"/>
              <a:t>rua</a:t>
            </a:r>
            <a:r>
              <a:rPr lang="en-US" sz="3200" dirty="0" smtClean="0"/>
              <a:t> dos </a:t>
            </a:r>
            <a:r>
              <a:rPr lang="en-US" sz="3200" dirty="0" err="1" smtClean="0"/>
              <a:t>Tupinambás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Belo Horizonte, com o </a:t>
            </a:r>
            <a:r>
              <a:rPr lang="en-US" sz="3200" dirty="0" err="1" smtClean="0"/>
              <a:t>auxílio</a:t>
            </a:r>
            <a:r>
              <a:rPr lang="en-US" sz="3200" dirty="0" smtClean="0"/>
              <a:t> do </a:t>
            </a:r>
            <a:r>
              <a:rPr lang="en-US" sz="3200" dirty="0" err="1" smtClean="0"/>
              <a:t>livro</a:t>
            </a:r>
            <a:r>
              <a:rPr lang="en-US" sz="3200" dirty="0" smtClean="0"/>
              <a:t> </a:t>
            </a:r>
            <a:r>
              <a:rPr lang="en-US" sz="3200" dirty="0" err="1" smtClean="0"/>
              <a:t>Aprenda</a:t>
            </a:r>
            <a:r>
              <a:rPr lang="en-US" sz="3200" dirty="0" smtClean="0"/>
              <a:t> HTML </a:t>
            </a:r>
            <a:r>
              <a:rPr lang="en-US" sz="3200" dirty="0" err="1" smtClean="0"/>
              <a:t>em</a:t>
            </a:r>
            <a:r>
              <a:rPr lang="en-US" sz="3200" dirty="0" smtClean="0"/>
              <a:t> 21 </a:t>
            </a:r>
            <a:r>
              <a:rPr lang="en-US" sz="3200" dirty="0" err="1" smtClean="0"/>
              <a:t>dias</a:t>
            </a:r>
            <a:r>
              <a:rPr lang="en-US" sz="3200" dirty="0" smtClean="0"/>
              <a:t>. </a:t>
            </a:r>
            <a:r>
              <a:rPr lang="en-US" sz="3200" dirty="0" err="1" smtClean="0"/>
              <a:t>Em</a:t>
            </a:r>
            <a:r>
              <a:rPr lang="en-US" sz="3200" dirty="0" smtClean="0"/>
              <a:t> 2001 </a:t>
            </a:r>
            <a:r>
              <a:rPr lang="en-US" sz="3200" dirty="0" err="1" smtClean="0"/>
              <a:t>começou</a:t>
            </a:r>
            <a:r>
              <a:rPr lang="en-US" sz="3200" dirty="0" smtClean="0"/>
              <a:t> a </a:t>
            </a:r>
            <a:r>
              <a:rPr lang="en-US" sz="3200" dirty="0" err="1" smtClean="0"/>
              <a:t>trabalhar</a:t>
            </a:r>
            <a:r>
              <a:rPr lang="en-US" sz="3200" dirty="0"/>
              <a:t> </a:t>
            </a:r>
            <a:r>
              <a:rPr lang="en-US" sz="3200" dirty="0" smtClean="0"/>
              <a:t>infra, </a:t>
            </a:r>
            <a:r>
              <a:rPr lang="en-US" sz="3200" dirty="0" err="1" smtClean="0"/>
              <a:t>mantendo</a:t>
            </a:r>
            <a:r>
              <a:rPr lang="en-US" sz="3200" dirty="0" smtClean="0"/>
              <a:t> </a:t>
            </a:r>
            <a:r>
              <a:rPr lang="en-US" sz="3200" dirty="0" err="1" smtClean="0"/>
              <a:t>servidores</a:t>
            </a:r>
            <a:r>
              <a:rPr lang="en-US" sz="3200" dirty="0" smtClean="0"/>
              <a:t> web. </a:t>
            </a:r>
            <a:r>
              <a:rPr lang="en-US" sz="3200" dirty="0" err="1" smtClean="0"/>
              <a:t>Em</a:t>
            </a:r>
            <a:r>
              <a:rPr lang="en-US" sz="3200" dirty="0" smtClean="0"/>
              <a:t> 2006 </a:t>
            </a:r>
            <a:r>
              <a:rPr lang="en-US" sz="3200" dirty="0" err="1" smtClean="0"/>
              <a:t>iniciou</a:t>
            </a:r>
            <a:r>
              <a:rPr lang="en-US" sz="3200" dirty="0" smtClean="0"/>
              <a:t> </a:t>
            </a:r>
            <a:r>
              <a:rPr lang="en-US" sz="3200" dirty="0" err="1" smtClean="0"/>
              <a:t>como</a:t>
            </a:r>
            <a:r>
              <a:rPr lang="en-US" sz="3200" dirty="0" smtClean="0"/>
              <a:t> </a:t>
            </a:r>
            <a:r>
              <a:rPr lang="en-US" sz="3200" dirty="0" err="1" smtClean="0"/>
              <a:t>desenvolvedor</a:t>
            </a:r>
            <a:r>
              <a:rPr lang="en-US" sz="3200" dirty="0" smtClean="0"/>
              <a:t> web, e </a:t>
            </a:r>
            <a:r>
              <a:rPr lang="en-US" sz="3200" dirty="0" err="1" smtClean="0"/>
              <a:t>desde</a:t>
            </a:r>
            <a:r>
              <a:rPr lang="en-US" sz="3200" dirty="0" smtClean="0"/>
              <a:t> </a:t>
            </a:r>
            <a:r>
              <a:rPr lang="en-US" sz="3200" dirty="0" err="1" smtClean="0"/>
              <a:t>então</a:t>
            </a:r>
            <a:r>
              <a:rPr lang="en-US" sz="3200" dirty="0" smtClean="0"/>
              <a:t> </a:t>
            </a:r>
            <a:r>
              <a:rPr lang="en-US" sz="3200" dirty="0" err="1" smtClean="0"/>
              <a:t>trabalhar</a:t>
            </a:r>
            <a:r>
              <a:rPr lang="en-US" sz="3200" dirty="0" smtClean="0"/>
              <a:t> com </a:t>
            </a:r>
            <a:r>
              <a:rPr lang="en-US" sz="3200" dirty="0" err="1" smtClean="0"/>
              <a:t>toda</a:t>
            </a:r>
            <a:r>
              <a:rPr lang="en-US" sz="3200" dirty="0" smtClean="0"/>
              <a:t> </a:t>
            </a:r>
            <a:r>
              <a:rPr lang="en-US" sz="3200" dirty="0" err="1" smtClean="0"/>
              <a:t>sorte</a:t>
            </a:r>
            <a:r>
              <a:rPr lang="en-US" sz="3200" dirty="0" smtClean="0"/>
              <a:t> de </a:t>
            </a:r>
            <a:r>
              <a:rPr lang="en-US" sz="3200" dirty="0" err="1" smtClean="0"/>
              <a:t>linguagens</a:t>
            </a:r>
            <a:r>
              <a:rPr lang="en-US" sz="3200" dirty="0" smtClean="0"/>
              <a:t> de back-end, mas </a:t>
            </a:r>
            <a:r>
              <a:rPr lang="en-US" sz="3200" dirty="0" err="1" smtClean="0"/>
              <a:t>sempre</a:t>
            </a:r>
            <a:r>
              <a:rPr lang="en-US" sz="3200" dirty="0" smtClean="0"/>
              <a:t> o </a:t>
            </a:r>
            <a:r>
              <a:rPr lang="en-US" sz="3200" dirty="0" err="1" smtClean="0"/>
              <a:t>bom</a:t>
            </a:r>
            <a:r>
              <a:rPr lang="en-US" sz="3200" dirty="0" smtClean="0"/>
              <a:t> e </a:t>
            </a:r>
            <a:r>
              <a:rPr lang="en-US" sz="3200" dirty="0" err="1" smtClean="0"/>
              <a:t>velho</a:t>
            </a:r>
            <a:r>
              <a:rPr lang="en-US" sz="3200" dirty="0" smtClean="0"/>
              <a:t> HTML </a:t>
            </a:r>
            <a:r>
              <a:rPr lang="en-US" sz="3200" dirty="0" err="1" smtClean="0"/>
              <a:t>esteve</a:t>
            </a:r>
            <a:r>
              <a:rPr lang="en-US" sz="3200" dirty="0"/>
              <a:t> </a:t>
            </a:r>
            <a:r>
              <a:rPr lang="en-US" sz="3200" dirty="0" smtClean="0"/>
              <a:t>e </a:t>
            </a:r>
            <a:r>
              <a:rPr lang="en-US" sz="3200" dirty="0" err="1" smtClean="0"/>
              <a:t>está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perto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00" y="4818112"/>
            <a:ext cx="3024336" cy="198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552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>
                <a:solidFill>
                  <a:srgbClr val="000000"/>
                </a:solidFill>
              </a:rPr>
              <a:t>Networking</a:t>
            </a:r>
            <a:endParaRPr lang="en-US" sz="6600" dirty="0">
              <a:solidFill>
                <a:srgbClr val="000000"/>
              </a:solidFill>
            </a:endParaRPr>
          </a:p>
        </p:txBody>
      </p:sp>
      <p:pic>
        <p:nvPicPr>
          <p:cNvPr id="6" name="Picture 5" descr="github-soci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78" y="2187222"/>
            <a:ext cx="8184444" cy="32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27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anima2012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3"/>
        <a:cs typeface="ヒラギノ角ゴ ProN W3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51D651CD788B4E8A6B08434468E9AE" ma:contentTypeVersion="0" ma:contentTypeDescription="Crie um novo documento." ma:contentTypeScope="" ma:versionID="097ed11fe9a3bd63d4eb21019c2a453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bc818cf1145989097f6375b3efe2c9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972614-5CDF-41D2-AAA4-68DC8ADFE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8CD89B-50AC-498B-A437-CBB78988FF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288D8B-A580-47D7-A8E1-54C4DC4E75A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Theme_anima2012</Template>
  <TotalTime>19024</TotalTime>
  <Words>816</Words>
  <Application>Microsoft Macintosh PowerPoint</Application>
  <PresentationFormat>Custom</PresentationFormat>
  <Paragraphs>112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Theme_anima2012</vt:lpstr>
      <vt:lpstr>Title &amp; Bullets - 2 Column</vt:lpstr>
      <vt:lpstr>Desenvolvimento Web front-end</vt:lpstr>
      <vt:lpstr>O Curso</vt:lpstr>
      <vt:lpstr>Memória</vt:lpstr>
      <vt:lpstr>Memória - Repetição</vt:lpstr>
      <vt:lpstr>O Curso</vt:lpstr>
      <vt:lpstr>O Curso</vt:lpstr>
      <vt:lpstr>O Curso</vt:lpstr>
      <vt:lpstr>Emiliano</vt:lpstr>
      <vt:lpstr>Networking</vt:lpstr>
      <vt:lpstr>Histórico</vt:lpstr>
      <vt:lpstr>Papeis</vt:lpstr>
      <vt:lpstr>PowerPoint Presentation</vt:lpstr>
      <vt:lpstr>Front-end Engineer</vt:lpstr>
      <vt:lpstr>Front-end</vt:lpstr>
      <vt:lpstr>HTTP</vt:lpstr>
      <vt:lpstr>Linguagens</vt:lpstr>
      <vt:lpstr>Linguagens</vt:lpstr>
      <vt:lpstr>Linguagens</vt:lpstr>
      <vt:lpstr>Exemplos</vt:lpstr>
      <vt:lpstr>Exercício</vt:lpstr>
      <vt:lpstr>PowerPoint Presentation</vt:lpstr>
      <vt:lpstr>PowerPoint Presentation</vt:lpstr>
      <vt:lpstr>Formulário - Código</vt:lpstr>
      <vt:lpstr>PowerPoint Presentation</vt:lpstr>
      <vt:lpstr>PowerPoint Presentation</vt:lpstr>
      <vt:lpstr>PowerPoint Presentation</vt:lpstr>
      <vt:lpstr>PowerPoint Presentation</vt:lpstr>
      <vt:lpstr>Recomendação do dia</vt:lpstr>
      <vt:lpstr>Referências</vt:lpstr>
    </vt:vector>
  </TitlesOfParts>
  <Company>Fundac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poliana.resende</dc:creator>
  <cp:lastModifiedBy>Emiliano Eloi Silva Barbosa</cp:lastModifiedBy>
  <cp:revision>168</cp:revision>
  <dcterms:created xsi:type="dcterms:W3CDTF">2012-06-05T21:22:11Z</dcterms:created>
  <dcterms:modified xsi:type="dcterms:W3CDTF">2014-08-30T02:35:20Z</dcterms:modified>
</cp:coreProperties>
</file>