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A6FEF9-A5C2-4554-B670-B56EA42541D8}">
  <a:tblStyle styleId="{F1A6FEF9-A5C2-4554-B670-B56EA42541D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Ao longo da sessão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Ajuste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520350" y="380125"/>
            <a:ext cx="8222100" cy="302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/>
              <a:t>Projeto de mestrado UFABC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l">
              <a:spcBef>
                <a:spcPts val="0"/>
              </a:spcBef>
              <a:buNone/>
            </a:pPr>
            <a:r>
              <a:rPr lang="pt-BR" sz="3000"/>
              <a:t>Caracterização da atividade eletrofisiológica pré-frontal durante aprendizado temporal a partir de técnicas de aprendizado de máquina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03500" y="335930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Estêvão Vieira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Decodificação de trajetória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457150" y="4129987"/>
            <a:ext cx="2198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Figura 4: Trajetória feita sobre sinal de EEG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000"/>
              <a:t>(Bueno, F.D., Morita V.C et al. 2017)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157" y="792561"/>
            <a:ext cx="3389492" cy="32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15750" y="890900"/>
            <a:ext cx="35637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Modelos preditivos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Amplos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Poucas suposições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Métodos de análise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Esquema de análise 							Support Vector Machine (SVM)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72226" l="0" r="0" t="9690"/>
          <a:stretch/>
        </p:blipFill>
        <p:spPr>
          <a:xfrm>
            <a:off x="2922646" y="2917218"/>
            <a:ext cx="2996704" cy="392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231845" y="1544250"/>
            <a:ext cx="1788300" cy="761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Trials</a:t>
            </a:r>
          </a:p>
        </p:txBody>
      </p:sp>
      <p:sp>
        <p:nvSpPr>
          <p:cNvPr id="171" name="Shape 171"/>
          <p:cNvSpPr/>
          <p:nvPr/>
        </p:nvSpPr>
        <p:spPr>
          <a:xfrm>
            <a:off x="5062830" y="1546230"/>
            <a:ext cx="547200" cy="7610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flipH="1">
            <a:off x="3229145" y="1544250"/>
            <a:ext cx="2700" cy="130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6067935" y="2833250"/>
            <a:ext cx="855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Treino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(ajuste)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48325" l="0" r="0" t="33903"/>
          <a:stretch/>
        </p:blipFill>
        <p:spPr>
          <a:xfrm>
            <a:off x="6252018" y="1731519"/>
            <a:ext cx="2664115" cy="392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>
            <a:stCxn id="171" idx="3"/>
            <a:endCxn id="174" idx="1"/>
          </p:cNvCxnSpPr>
          <p:nvPr/>
        </p:nvCxnSpPr>
        <p:spPr>
          <a:xfrm>
            <a:off x="5610030" y="1926780"/>
            <a:ext cx="642000" cy="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69" idx="3"/>
            <a:endCxn id="177" idx="1"/>
          </p:cNvCxnSpPr>
          <p:nvPr/>
        </p:nvCxnSpPr>
        <p:spPr>
          <a:xfrm>
            <a:off x="5919350" y="3113261"/>
            <a:ext cx="1146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6667706" y="2134198"/>
            <a:ext cx="729900" cy="1203899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>
            <a:off x="6889222" y="2126532"/>
            <a:ext cx="508500" cy="1211699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7086754" y="2131643"/>
            <a:ext cx="311100" cy="1206599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7397825" y="2129087"/>
            <a:ext cx="1207200" cy="1209299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7614863" y="2055425"/>
            <a:ext cx="642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...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256773" y="2392493"/>
            <a:ext cx="788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</a:t>
            </a:r>
          </a:p>
        </p:txBody>
      </p:sp>
      <p:cxnSp>
        <p:nvCxnSpPr>
          <p:cNvPr id="184" name="Shape 184"/>
          <p:cNvCxnSpPr/>
          <p:nvPr/>
        </p:nvCxnSpPr>
        <p:spPr>
          <a:xfrm flipH="1">
            <a:off x="7390838" y="3346546"/>
            <a:ext cx="6900" cy="431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/>
          <p:nvPr/>
        </p:nvSpPr>
        <p:spPr>
          <a:xfrm>
            <a:off x="7072114" y="2888250"/>
            <a:ext cx="788100" cy="450000"/>
          </a:xfrm>
          <a:prstGeom prst="frame">
            <a:avLst>
              <a:gd fmla="val 1250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SVM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836299" y="3777700"/>
            <a:ext cx="33078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     Desempenho da decodificação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Qualidade da representação de tempo</a:t>
            </a:r>
          </a:p>
        </p:txBody>
      </p:sp>
      <p:sp>
        <p:nvSpPr>
          <p:cNvPr id="187" name="Shape 187"/>
          <p:cNvSpPr/>
          <p:nvPr/>
        </p:nvSpPr>
        <p:spPr>
          <a:xfrm>
            <a:off x="7303879" y="4102907"/>
            <a:ext cx="311100" cy="14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2676350" y="3777750"/>
            <a:ext cx="3243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Figura 5: Análise de representação de tempo </a:t>
            </a:r>
            <a:r>
              <a:rPr lang="pt-BR" sz="1000"/>
              <a:t>(Adaptado de Bakhurin, K.I. et al. 2017)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56375" y="1176000"/>
            <a:ext cx="22212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Subintervalos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Ajuste </a:t>
            </a:r>
            <a:r>
              <a:rPr i="1" lang="pt-BR"/>
              <a:t>(Fit)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Decodificação/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teste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Comparação/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	desempenho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 recentes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975" y="1184675"/>
            <a:ext cx="3044977" cy="29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800" y="1184676"/>
            <a:ext cx="2768400" cy="29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 rot="-5400000">
            <a:off x="73700" y="2417700"/>
            <a:ext cx="28932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Desempenho do decodificador</a:t>
            </a:r>
          </a:p>
        </p:txBody>
      </p:sp>
      <p:sp>
        <p:nvSpPr>
          <p:cNvPr id="198" name="Shape 198"/>
          <p:cNvSpPr/>
          <p:nvPr/>
        </p:nvSpPr>
        <p:spPr>
          <a:xfrm rot="-5400000">
            <a:off x="3373250" y="2435700"/>
            <a:ext cx="2893200" cy="2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Desempenho do decodificador</a:t>
            </a:r>
          </a:p>
        </p:txBody>
      </p:sp>
      <p:sp>
        <p:nvSpPr>
          <p:cNvPr id="199" name="Shape 199"/>
          <p:cNvSpPr/>
          <p:nvPr/>
        </p:nvSpPr>
        <p:spPr>
          <a:xfrm>
            <a:off x="2076150" y="3978175"/>
            <a:ext cx="1946700" cy="1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Numero de neuronios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366250" y="4524450"/>
            <a:ext cx="7340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Figura 6: Qualidade da representação OFC vs Estriado </a:t>
            </a:r>
            <a:r>
              <a:rPr lang="pt-BR" sz="1000"/>
              <a:t>(Adaptado de Bakhurin, K.I. et al. 2017)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evolução</a:t>
            </a:r>
          </a:p>
        </p:txBody>
      </p:sp>
      <p:sp>
        <p:nvSpPr>
          <p:cNvPr id="206" name="Shape 206"/>
          <p:cNvSpPr/>
          <p:nvPr/>
        </p:nvSpPr>
        <p:spPr>
          <a:xfrm>
            <a:off x="776975" y="1499275"/>
            <a:ext cx="739800" cy="5283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SVM</a:t>
            </a:r>
          </a:p>
        </p:txBody>
      </p:sp>
      <p:sp>
        <p:nvSpPr>
          <p:cNvPr id="207" name="Shape 207"/>
          <p:cNvSpPr/>
          <p:nvPr/>
        </p:nvSpPr>
        <p:spPr>
          <a:xfrm>
            <a:off x="1121875" y="2653975"/>
            <a:ext cx="6544500" cy="60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Início 					</a:t>
            </a:r>
            <a:r>
              <a:rPr lang="pt-BR" sz="1800">
                <a:solidFill>
                  <a:srgbClr val="FFE599"/>
                </a:solidFill>
              </a:rPr>
              <a:t>Sessão</a:t>
            </a:r>
            <a:r>
              <a:rPr lang="pt-BR" sz="1800"/>
              <a:t>	</a:t>
            </a:r>
            <a:r>
              <a:rPr lang="pt-BR"/>
              <a:t>					Fimc</a:t>
            </a:r>
          </a:p>
        </p:txBody>
      </p:sp>
      <p:cxnSp>
        <p:nvCxnSpPr>
          <p:cNvPr id="208" name="Shape 208"/>
          <p:cNvCxnSpPr>
            <a:stCxn id="206" idx="2"/>
          </p:cNvCxnSpPr>
          <p:nvPr/>
        </p:nvCxnSpPr>
        <p:spPr>
          <a:xfrm>
            <a:off x="1146875" y="2027575"/>
            <a:ext cx="156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206" idx="2"/>
          </p:cNvCxnSpPr>
          <p:nvPr/>
        </p:nvCxnSpPr>
        <p:spPr>
          <a:xfrm>
            <a:off x="1146875" y="2027575"/>
            <a:ext cx="1095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1146875" y="2021725"/>
            <a:ext cx="2271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206" idx="2"/>
          </p:cNvCxnSpPr>
          <p:nvPr/>
        </p:nvCxnSpPr>
        <p:spPr>
          <a:xfrm>
            <a:off x="1146875" y="2027575"/>
            <a:ext cx="344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1491275" y="2289925"/>
            <a:ext cx="458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...</a:t>
            </a:r>
          </a:p>
        </p:txBody>
      </p:sp>
      <p:cxnSp>
        <p:nvCxnSpPr>
          <p:cNvPr id="213" name="Shape 213"/>
          <p:cNvCxnSpPr>
            <a:stCxn id="206" idx="2"/>
          </p:cNvCxnSpPr>
          <p:nvPr/>
        </p:nvCxnSpPr>
        <p:spPr>
          <a:xfrm>
            <a:off x="1146875" y="2027575"/>
            <a:ext cx="63804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>
            <a:off x="1148825" y="263822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1254575" y="263822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1372925" y="263822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1491275" y="263822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1609625" y="263822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1727975" y="262247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 txBox="1"/>
          <p:nvPr/>
        </p:nvSpPr>
        <p:spPr>
          <a:xfrm>
            <a:off x="1964675" y="2773375"/>
            <a:ext cx="458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...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x="7527275" y="2638225"/>
            <a:ext cx="11700" cy="63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2" name="Shape 222"/>
          <p:cNvSpPr/>
          <p:nvPr/>
        </p:nvSpPr>
        <p:spPr>
          <a:xfrm>
            <a:off x="1099925" y="3268375"/>
            <a:ext cx="1095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10650" y="374605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Performance por trial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(córtex pré-frontal)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Expectativas</a:t>
            </a:r>
          </a:p>
        </p:txBody>
      </p:sp>
      <p:sp>
        <p:nvSpPr>
          <p:cNvPr id="229" name="Shape 229"/>
          <p:cNvSpPr/>
          <p:nvPr/>
        </p:nvSpPr>
        <p:spPr>
          <a:xfrm rot="-5400000">
            <a:off x="-175725" y="2576225"/>
            <a:ext cx="28932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Desempenho do decodificador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(Qualidade da representação)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939425" y="4300100"/>
            <a:ext cx="7008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Trials</a:t>
            </a:r>
          </a:p>
        </p:txBody>
      </p:sp>
      <p:cxnSp>
        <p:nvCxnSpPr>
          <p:cNvPr id="231" name="Shape 231"/>
          <p:cNvCxnSpPr>
            <a:endCxn id="232" idx="1"/>
          </p:cNvCxnSpPr>
          <p:nvPr/>
        </p:nvCxnSpPr>
        <p:spPr>
          <a:xfrm flipH="1" rot="10800000">
            <a:off x="1785375" y="1627275"/>
            <a:ext cx="4325400" cy="262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/>
          <p:nvPr/>
        </p:nvSpPr>
        <p:spPr>
          <a:xfrm>
            <a:off x="1772025" y="1208175"/>
            <a:ext cx="4644810" cy="3044210"/>
          </a:xfrm>
          <a:custGeom>
            <a:pathLst>
              <a:path extrusionOk="0" h="119334" w="183155">
                <a:moveTo>
                  <a:pt x="0" y="119334"/>
                </a:moveTo>
                <a:cubicBezTo>
                  <a:pt x="11720" y="114265"/>
                  <a:pt x="54404" y="105872"/>
                  <a:pt x="70322" y="88925"/>
                </a:cubicBezTo>
                <a:cubicBezTo>
                  <a:pt x="86239" y="71978"/>
                  <a:pt x="78241" y="32302"/>
                  <a:pt x="95505" y="17652"/>
                </a:cubicBezTo>
                <a:cubicBezTo>
                  <a:pt x="112768" y="3001"/>
                  <a:pt x="159413" y="3635"/>
                  <a:pt x="173905" y="1022"/>
                </a:cubicBezTo>
                <a:cubicBezTo>
                  <a:pt x="188397" y="-1591"/>
                  <a:pt x="181031" y="1813"/>
                  <a:pt x="182457" y="1972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2" name="Shape 232"/>
          <p:cNvSpPr/>
          <p:nvPr/>
        </p:nvSpPr>
        <p:spPr>
          <a:xfrm>
            <a:off x="6110775" y="1057125"/>
            <a:ext cx="1140300" cy="11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1785375" y="1057125"/>
            <a:ext cx="0" cy="31835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 flipH="1" rot="10800000">
            <a:off x="1772025" y="4240525"/>
            <a:ext cx="50037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Contribuições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60950" y="1954700"/>
            <a:ext cx="8222100" cy="29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Desenvolvimento dos códigos temporais não é conhecido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Essencial</a:t>
            </a:r>
            <a:r>
              <a:rPr lang="pt-BR">
                <a:solidFill>
                  <a:srgbClr val="000000"/>
                </a:solidFill>
              </a:rPr>
              <a:t> para melhor comparação (e desenvolvimento) de modelos de aprendizado de intervalos </a:t>
            </a:r>
            <a:r>
              <a:rPr lang="pt-BR">
                <a:solidFill>
                  <a:srgbClr val="000000"/>
                </a:solidFill>
              </a:rPr>
              <a:t>temporais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Cronograma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779900" y="2278469"/>
          <a:ext cx="3000000" cy="2999999"/>
        </p:xfrm>
        <a:graphic>
          <a:graphicData uri="http://schemas.openxmlformats.org/drawingml/2006/table">
            <a:tbl>
              <a:tblPr>
                <a:noFill/>
                <a:tableStyleId>{F1A6FEF9-A5C2-4554-B670-B56EA42541D8}</a:tableStyleId>
              </a:tblPr>
              <a:tblGrid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  <a:gridCol w="574100"/>
              </a:tblGrid>
              <a:tr h="314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12</a:t>
                      </a:r>
                    </a:p>
                  </a:txBody>
                  <a:tcPr marT="91425" marB="91425" marR="91425" marL="91425"/>
                </a:tc>
              </a:tr>
              <a:tr h="31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III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8" name="Shape 248"/>
          <p:cNvSpPr txBox="1"/>
          <p:nvPr/>
        </p:nvSpPr>
        <p:spPr>
          <a:xfrm>
            <a:off x="-648925" y="7104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352200" y="2032175"/>
            <a:ext cx="6891000" cy="246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4282825" y="1980875"/>
            <a:ext cx="1045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Bimestre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91125" y="710398"/>
            <a:ext cx="80286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/>
              <a:t>I  - Revisão da literatura					IV - Elaboração de novas análises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II - Disciplinas						V  - Programação e aplicação das análises criadas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III-  Decodificação e performance				VI - </a:t>
            </a:r>
            <a:r>
              <a:rPr lang="pt-BR" sz="1200"/>
              <a:t>Redação de manuscritos para publicação e relatórios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446250" y="1039150"/>
            <a:ext cx="84786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Buhusi, Catalin V., and Warren H. Meck. "What makes us tick? Functional and neural mechanisms of interval timing."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</a:rPr>
              <a:t>Nature Reviews Neuroscience 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6.10 (2005): 755-765.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Arancillo, Marife, et al. "In vivo analysis of Purkinje cell firing properties during postnatal mouse development."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</a:rPr>
              <a:t>Journal of neurophysiology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 113.2 (2015): 578-591.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MacDonald, Christopher J. "Prospective and retrospective duration memory in the hippocampus: is time in the foreground or background?."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</a:rPr>
              <a:t>Phil. Trans. R. Soc. B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 369.1637 (2014): 20120463.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Komura, Yutaka, et al. "Retrospective and prospective coding for predicted reward in the sensory thalamus." </a:t>
            </a:r>
            <a:r>
              <a:rPr i="1" lang="pt-BR" sz="1000">
                <a:solidFill>
                  <a:srgbClr val="222222"/>
                </a:solidFill>
                <a:highlight>
                  <a:srgbClr val="FFFFFF"/>
                </a:highlight>
              </a:rPr>
              <a:t>Nature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 412.6846 (2001): 546-549.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</a:rPr>
              <a:t>Karmarkar, UR.,  Buonomano D.V.  "Timing in the absence of clocks: encoding time in neural network states." </a:t>
            </a:r>
            <a:r>
              <a:rPr i="1" lang="pt-BR" sz="1000">
                <a:solidFill>
                  <a:srgbClr val="222222"/>
                </a:solidFill>
              </a:rPr>
              <a:t>Neuron</a:t>
            </a:r>
            <a:r>
              <a:rPr lang="pt-BR" sz="1000">
                <a:solidFill>
                  <a:srgbClr val="222222"/>
                </a:solidFill>
              </a:rPr>
              <a:t> 53.3 (2007): 427-438.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pt-BR" sz="1000"/>
              <a:t>Bueno, F.D., Morita V.C et al. “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Dynamic representation of time in brain states”. Nature </a:t>
            </a:r>
            <a:r>
              <a:rPr i="1" lang="pt-BR" sz="1050">
                <a:solidFill>
                  <a:srgbClr val="222222"/>
                </a:solidFill>
                <a:highlight>
                  <a:srgbClr val="FFFFFF"/>
                </a:highlight>
              </a:rPr>
              <a:t>Scientific Reports</a:t>
            </a:r>
            <a:r>
              <a:rPr lang="pt-BR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pt-BR" sz="1050">
                <a:solidFill>
                  <a:srgbClr val="222222"/>
                </a:solidFill>
                <a:highlight>
                  <a:srgbClr val="FFFFFF"/>
                </a:highlight>
              </a:rPr>
              <a:t>7 (2017)</a:t>
            </a:r>
            <a:r>
              <a:rPr lang="pt-BR" sz="1050">
                <a:solidFill>
                  <a:srgbClr val="222222"/>
                </a:solidFill>
                <a:highlight>
                  <a:srgbClr val="FFFFFF"/>
                </a:highlight>
              </a:rPr>
              <a:t>, 46053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1000"/>
              <a:t>Miranda, D.H., Efeitos da Manipulação de Receptores Dopaminergicos na Percepção Temporal em Ratos. 2014. 65. Dissertação Universidade Federal do ABC.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pt-BR" sz="1000"/>
              <a:t>Hass, Joachim, and Daniel Durstewitz. "Time at the center, or time at the side? Assessing current models of time perception." Current Opinion in Behavioral Sciences 8 (2016): 238-244.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Torres, G.C. Registro Eletrofisiológico e Manipulação da Atividade Neural do Córtex Pré­Frontal de Ratos Durante o Aprendizado Temporal, projeto de mestrado UFABC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Fontes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as correlações entre o desempenho do animal na tarefa e a performance da decodificação dos sinais captados do animal.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Treinar modelos preditivos em subconjuntos dos dados coletados.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Decodificar os instantes da tarefa a partir das taxas de disparo neurais, usando os modelos preditivos.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 a qualidade da decodificação (i.e. quão bem representado é o tempo pela atividade neural do PFC).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Sumário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740900"/>
            <a:ext cx="8222100" cy="34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Introdução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 importância do tempo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Apresentação da tarefa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Tarefa DRRD modificada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Aspectos excepcionais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Representações neurais do tempo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Códigos simples de tempo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Trajetórias de atividade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Decodificação de trajetória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Métodos de análise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Esquema de análise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Aplicações recentes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Análise de evolução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Expectativas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Support Vector Machine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4716"/>
          <a:stretch/>
        </p:blipFill>
        <p:spPr>
          <a:xfrm>
            <a:off x="98250" y="951000"/>
            <a:ext cx="4362450" cy="36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699" y="771450"/>
            <a:ext cx="4365399" cy="181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6500" y="2589599"/>
            <a:ext cx="4473799" cy="20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98250" y="619050"/>
            <a:ext cx="4473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SVM é treinado para distinguir entre os subintervalos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1803900" y="4747450"/>
            <a:ext cx="7340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Figura 5: Support Vector Machine </a:t>
            </a:r>
            <a:r>
              <a:rPr lang="pt-BR" sz="1000"/>
              <a:t>(Adaptado de </a:t>
            </a:r>
            <a:r>
              <a:rPr lang="pt-BR" sz="1000"/>
              <a:t>Bakhurin, K.I. et al. 2017)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91825" y="951000"/>
            <a:ext cx="3375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Trial de treino 1</a:t>
            </a:r>
          </a:p>
        </p:txBody>
      </p:sp>
      <p:sp>
        <p:nvSpPr>
          <p:cNvPr id="275" name="Shape 275"/>
          <p:cNvSpPr/>
          <p:nvPr/>
        </p:nvSpPr>
        <p:spPr>
          <a:xfrm>
            <a:off x="591825" y="1853500"/>
            <a:ext cx="3375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Trial de treino 2</a:t>
            </a:r>
          </a:p>
        </p:txBody>
      </p:sp>
      <p:sp>
        <p:nvSpPr>
          <p:cNvPr id="276" name="Shape 276"/>
          <p:cNvSpPr/>
          <p:nvPr/>
        </p:nvSpPr>
        <p:spPr>
          <a:xfrm>
            <a:off x="591825" y="2683250"/>
            <a:ext cx="3375300" cy="32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Trial de treino 3</a:t>
            </a:r>
          </a:p>
        </p:txBody>
      </p:sp>
      <p:sp>
        <p:nvSpPr>
          <p:cNvPr id="277" name="Shape 277"/>
          <p:cNvSpPr/>
          <p:nvPr/>
        </p:nvSpPr>
        <p:spPr>
          <a:xfrm>
            <a:off x="53575" y="4085325"/>
            <a:ext cx="482100" cy="4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388450" y="4394025"/>
            <a:ext cx="4183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Classificadores específicos (Unidades de leitura)</a:t>
            </a:r>
          </a:p>
        </p:txBody>
      </p:sp>
      <p:sp>
        <p:nvSpPr>
          <p:cNvPr id="279" name="Shape 279"/>
          <p:cNvSpPr/>
          <p:nvPr/>
        </p:nvSpPr>
        <p:spPr>
          <a:xfrm>
            <a:off x="4802775" y="771450"/>
            <a:ext cx="39564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 aplicado em trials independentes</a:t>
            </a:r>
          </a:p>
        </p:txBody>
      </p:sp>
      <p:sp>
        <p:nvSpPr>
          <p:cNvPr id="280" name="Shape 280"/>
          <p:cNvSpPr/>
          <p:nvPr/>
        </p:nvSpPr>
        <p:spPr>
          <a:xfrm>
            <a:off x="4460700" y="2093400"/>
            <a:ext cx="428400" cy="4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519725" y="1699150"/>
            <a:ext cx="1239600" cy="39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981200" y="3715500"/>
            <a:ext cx="7080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000"/>
              <a:t>Tempo(s)</a:t>
            </a:r>
          </a:p>
        </p:txBody>
      </p:sp>
      <p:sp>
        <p:nvSpPr>
          <p:cNvPr id="283" name="Shape 283"/>
          <p:cNvSpPr/>
          <p:nvPr/>
        </p:nvSpPr>
        <p:spPr>
          <a:xfrm>
            <a:off x="5796550" y="2605100"/>
            <a:ext cx="860400" cy="4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pt-BR" sz="1200"/>
              <a:t>Teste </a:t>
            </a:r>
            <a:r>
              <a:rPr lang="pt-BR" sz="1200"/>
              <a:t>tempo 2</a:t>
            </a:r>
          </a:p>
        </p:txBody>
      </p:sp>
      <p:sp>
        <p:nvSpPr>
          <p:cNvPr id="284" name="Shape 284"/>
          <p:cNvSpPr/>
          <p:nvPr/>
        </p:nvSpPr>
        <p:spPr>
          <a:xfrm>
            <a:off x="7797400" y="2605100"/>
            <a:ext cx="860400" cy="4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200"/>
              <a:t>Teste </a:t>
            </a:r>
            <a:r>
              <a:rPr lang="pt-BR" sz="1200"/>
              <a:t>tempo 5</a:t>
            </a:r>
          </a:p>
        </p:txBody>
      </p:sp>
      <p:sp>
        <p:nvSpPr>
          <p:cNvPr id="285" name="Shape 285"/>
          <p:cNvSpPr/>
          <p:nvPr/>
        </p:nvSpPr>
        <p:spPr>
          <a:xfrm>
            <a:off x="4802775" y="3561150"/>
            <a:ext cx="930000" cy="4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200"/>
              <a:t>Teste </a:t>
            </a:r>
            <a:r>
              <a:rPr lang="pt-BR" sz="1200"/>
              <a:t>tempo 22</a:t>
            </a:r>
          </a:p>
        </p:txBody>
      </p:sp>
      <p:sp>
        <p:nvSpPr>
          <p:cNvPr id="286" name="Shape 286"/>
          <p:cNvSpPr/>
          <p:nvPr/>
        </p:nvSpPr>
        <p:spPr>
          <a:xfrm>
            <a:off x="6867400" y="3561150"/>
            <a:ext cx="930000" cy="4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200"/>
              <a:t>Teste </a:t>
            </a:r>
            <a:r>
              <a:rPr lang="pt-BR" sz="1200"/>
              <a:t>tempo 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 das trials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16" y="868976"/>
            <a:ext cx="3412070" cy="33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Shape 293"/>
          <p:cNvCxnSpPr/>
          <p:nvPr/>
        </p:nvCxnSpPr>
        <p:spPr>
          <a:xfrm rot="10800000">
            <a:off x="6530525" y="1389075"/>
            <a:ext cx="1186200" cy="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/>
          <p:nvPr/>
        </p:nvCxnSpPr>
        <p:spPr>
          <a:xfrm flipH="1">
            <a:off x="6565925" y="1881675"/>
            <a:ext cx="11508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 flipH="1">
            <a:off x="6565875" y="3455275"/>
            <a:ext cx="1209300" cy="2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6577625" y="2457625"/>
            <a:ext cx="563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/>
          <p:nvPr/>
        </p:nvCxnSpPr>
        <p:spPr>
          <a:xfrm flipH="1">
            <a:off x="6589400" y="3737625"/>
            <a:ext cx="411000" cy="1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/>
          <p:nvPr/>
        </p:nvCxnSpPr>
        <p:spPr>
          <a:xfrm rot="10800000">
            <a:off x="6554000" y="1623950"/>
            <a:ext cx="5286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9" name="Shape 299"/>
          <p:cNvCxnSpPr/>
          <p:nvPr/>
        </p:nvCxnSpPr>
        <p:spPr>
          <a:xfrm flipH="1">
            <a:off x="6565925" y="3103500"/>
            <a:ext cx="411000" cy="1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0" name="Shape 300"/>
          <p:cNvSpPr txBox="1"/>
          <p:nvPr/>
        </p:nvSpPr>
        <p:spPr>
          <a:xfrm>
            <a:off x="5284025" y="4398525"/>
            <a:ext cx="29748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Compressão das trials para 1s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66" y="868976"/>
            <a:ext cx="3412070" cy="33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Shape 302"/>
          <p:cNvCxnSpPr/>
          <p:nvPr/>
        </p:nvCxnSpPr>
        <p:spPr>
          <a:xfrm flipH="1" rot="10800000">
            <a:off x="2765175" y="684400"/>
            <a:ext cx="23400" cy="382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3" name="Shape 303"/>
          <p:cNvSpPr txBox="1"/>
          <p:nvPr/>
        </p:nvSpPr>
        <p:spPr>
          <a:xfrm>
            <a:off x="2091200" y="4376475"/>
            <a:ext cx="1209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Corte em 1s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Pipeline</a:t>
            </a:r>
          </a:p>
        </p:txBody>
      </p:sp>
      <p:sp>
        <p:nvSpPr>
          <p:cNvPr id="309" name="Shape 309"/>
          <p:cNvSpPr/>
          <p:nvPr/>
        </p:nvSpPr>
        <p:spPr>
          <a:xfrm>
            <a:off x="1239300" y="810300"/>
            <a:ext cx="6544500" cy="60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Início 					</a:t>
            </a:r>
            <a:r>
              <a:rPr lang="pt-BR" sz="1800">
                <a:solidFill>
                  <a:srgbClr val="FFE599"/>
                </a:solidFill>
              </a:rPr>
              <a:t>Trials</a:t>
            </a:r>
            <a:r>
              <a:rPr lang="pt-BR" sz="1800"/>
              <a:t>	</a:t>
            </a:r>
            <a:r>
              <a:rPr lang="pt-BR"/>
              <a:t>					Fim</a:t>
            </a:r>
          </a:p>
        </p:txBody>
      </p:sp>
      <p:cxnSp>
        <p:nvCxnSpPr>
          <p:cNvPr id="310" name="Shape 310"/>
          <p:cNvCxnSpPr/>
          <p:nvPr/>
        </p:nvCxnSpPr>
        <p:spPr>
          <a:xfrm>
            <a:off x="2226487" y="812250"/>
            <a:ext cx="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6813075" y="812250"/>
            <a:ext cx="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2" name="Shape 312"/>
          <p:cNvSpPr/>
          <p:nvPr/>
        </p:nvSpPr>
        <p:spPr>
          <a:xfrm>
            <a:off x="1239225" y="1413000"/>
            <a:ext cx="970800" cy="528300"/>
          </a:xfrm>
          <a:prstGeom prst="downArrowCallout">
            <a:avLst>
              <a:gd fmla="val 3852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100 trials</a:t>
            </a:r>
          </a:p>
        </p:txBody>
      </p:sp>
      <p:sp>
        <p:nvSpPr>
          <p:cNvPr id="313" name="Shape 313"/>
          <p:cNvSpPr/>
          <p:nvPr/>
        </p:nvSpPr>
        <p:spPr>
          <a:xfrm>
            <a:off x="6813075" y="1413000"/>
            <a:ext cx="970800" cy="528300"/>
          </a:xfrm>
          <a:prstGeom prst="downArrowCallout">
            <a:avLst>
              <a:gd fmla="val 3852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100 trials</a:t>
            </a:r>
          </a:p>
        </p:txBody>
      </p:sp>
      <p:sp>
        <p:nvSpPr>
          <p:cNvPr id="314" name="Shape 314"/>
          <p:cNvSpPr/>
          <p:nvPr/>
        </p:nvSpPr>
        <p:spPr>
          <a:xfrm>
            <a:off x="1364150" y="3436900"/>
            <a:ext cx="739800" cy="5283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SVM</a:t>
            </a:r>
          </a:p>
        </p:txBody>
      </p:sp>
      <p:sp>
        <p:nvSpPr>
          <p:cNvPr id="315" name="Shape 315"/>
          <p:cNvSpPr/>
          <p:nvPr/>
        </p:nvSpPr>
        <p:spPr>
          <a:xfrm>
            <a:off x="1052945" y="2008415"/>
            <a:ext cx="1362204" cy="961848"/>
          </a:xfrm>
          <a:prstGeom prst="flowChartMulti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Validação Cruzada</a:t>
            </a:r>
          </a:p>
        </p:txBody>
      </p:sp>
      <p:sp>
        <p:nvSpPr>
          <p:cNvPr id="316" name="Shape 316"/>
          <p:cNvSpPr/>
          <p:nvPr/>
        </p:nvSpPr>
        <p:spPr>
          <a:xfrm>
            <a:off x="1569650" y="3080287"/>
            <a:ext cx="328800" cy="24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988875" y="3436900"/>
            <a:ext cx="739800" cy="528300"/>
          </a:xfrm>
          <a:prstGeom prst="frame">
            <a:avLst>
              <a:gd fmla="val 1250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SVM</a:t>
            </a:r>
          </a:p>
        </p:txBody>
      </p:sp>
      <p:sp>
        <p:nvSpPr>
          <p:cNvPr id="318" name="Shape 318"/>
          <p:cNvSpPr/>
          <p:nvPr/>
        </p:nvSpPr>
        <p:spPr>
          <a:xfrm>
            <a:off x="6677670" y="2008415"/>
            <a:ext cx="1362203" cy="961848"/>
          </a:xfrm>
          <a:prstGeom prst="flowChartMulti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Validação Cruzada</a:t>
            </a:r>
          </a:p>
        </p:txBody>
      </p:sp>
      <p:sp>
        <p:nvSpPr>
          <p:cNvPr id="319" name="Shape 319"/>
          <p:cNvSpPr/>
          <p:nvPr/>
        </p:nvSpPr>
        <p:spPr>
          <a:xfrm>
            <a:off x="7194375" y="3080287"/>
            <a:ext cx="328800" cy="24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430087" y="3532750"/>
            <a:ext cx="1068600" cy="3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Previsão</a:t>
            </a:r>
          </a:p>
        </p:txBody>
      </p:sp>
      <p:sp>
        <p:nvSpPr>
          <p:cNvPr id="321" name="Shape 321"/>
          <p:cNvSpPr/>
          <p:nvPr/>
        </p:nvSpPr>
        <p:spPr>
          <a:xfrm>
            <a:off x="5594200" y="3532750"/>
            <a:ext cx="1068600" cy="336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Previsão</a:t>
            </a:r>
          </a:p>
        </p:txBody>
      </p:sp>
      <p:sp>
        <p:nvSpPr>
          <p:cNvPr id="322" name="Shape 322"/>
          <p:cNvSpPr/>
          <p:nvPr/>
        </p:nvSpPr>
        <p:spPr>
          <a:xfrm>
            <a:off x="3722575" y="3401650"/>
            <a:ext cx="1545600" cy="598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Comparação</a:t>
            </a:r>
          </a:p>
          <a:p>
            <a:pPr lvl="0">
              <a:spcBef>
                <a:spcPts val="0"/>
              </a:spcBef>
              <a:buNone/>
            </a:pPr>
            <a:r>
              <a:rPr lang="pt-BR" sz="1000"/>
              <a:t>(dese</a:t>
            </a:r>
            <a:r>
              <a:rPr lang="pt-BR" sz="1000"/>
              <a:t>m</a:t>
            </a:r>
            <a:r>
              <a:rPr lang="pt-BR" sz="1000"/>
              <a:t>penho médio)</a:t>
            </a:r>
          </a:p>
        </p:txBody>
      </p:sp>
      <p:sp>
        <p:nvSpPr>
          <p:cNvPr id="323" name="Shape 323"/>
          <p:cNvSpPr/>
          <p:nvPr/>
        </p:nvSpPr>
        <p:spPr>
          <a:xfrm>
            <a:off x="1560225" y="4215800"/>
            <a:ext cx="328800" cy="24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052950" y="4465900"/>
            <a:ext cx="1460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evolução</a:t>
            </a:r>
          </a:p>
        </p:txBody>
      </p:sp>
      <p:sp>
        <p:nvSpPr>
          <p:cNvPr id="325" name="Shape 325"/>
          <p:cNvSpPr/>
          <p:nvPr/>
        </p:nvSpPr>
        <p:spPr>
          <a:xfrm>
            <a:off x="7184950" y="4215800"/>
            <a:ext cx="328800" cy="24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6677675" y="4431825"/>
            <a:ext cx="1460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evolução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importância do tempo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00" y="772125"/>
            <a:ext cx="3470600" cy="43713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988800" y="879050"/>
            <a:ext cx="853800" cy="284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236000" y="4680125"/>
            <a:ext cx="4014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Figura 1: Escalas de tempo e comportamento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 (Adaptado de Buhusi C.V., Meck W.H. 2005)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49475" y="879050"/>
            <a:ext cx="31224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Estruturação em diversas escalas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Atividade neural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Segundos/minutos: Semáforo, arroz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Apresentação da tarefa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Tarefa DRRD </a:t>
            </a:r>
            <a:r>
              <a:rPr lang="pt-BR" sz="1400"/>
              <a:t>(</a:t>
            </a:r>
            <a:r>
              <a:rPr i="1" lang="pt-BR" sz="1400"/>
              <a:t>Differential Reinforcement of Response Duration</a:t>
            </a:r>
            <a:r>
              <a:rPr lang="pt-BR" sz="1400"/>
              <a:t>) </a:t>
            </a:r>
            <a:r>
              <a:rPr lang="pt-BR"/>
              <a:t>modificada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26275" y="3589925"/>
            <a:ext cx="80820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8166650" y="3768500"/>
            <a:ext cx="7581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Tempo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610850" y="2441525"/>
            <a:ext cx="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4511550" y="2444712"/>
            <a:ext cx="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/>
          <p:nvPr/>
        </p:nvSpPr>
        <p:spPr>
          <a:xfrm>
            <a:off x="610850" y="2438337"/>
            <a:ext cx="2340000" cy="56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Focinhada</a:t>
            </a:r>
          </a:p>
        </p:txBody>
      </p:sp>
      <p:sp>
        <p:nvSpPr>
          <p:cNvPr id="99" name="Shape 99"/>
          <p:cNvSpPr/>
          <p:nvPr/>
        </p:nvSpPr>
        <p:spPr>
          <a:xfrm>
            <a:off x="4511550" y="2438337"/>
            <a:ext cx="3213300" cy="56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Focinhada</a:t>
            </a:r>
          </a:p>
        </p:txBody>
      </p:sp>
      <p:sp>
        <p:nvSpPr>
          <p:cNvPr id="100" name="Shape 100"/>
          <p:cNvSpPr/>
          <p:nvPr/>
        </p:nvSpPr>
        <p:spPr>
          <a:xfrm>
            <a:off x="610850" y="3287225"/>
            <a:ext cx="3045000" cy="30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Critério</a:t>
            </a:r>
          </a:p>
        </p:txBody>
      </p:sp>
      <p:sp>
        <p:nvSpPr>
          <p:cNvPr id="101" name="Shape 101"/>
          <p:cNvSpPr/>
          <p:nvPr/>
        </p:nvSpPr>
        <p:spPr>
          <a:xfrm>
            <a:off x="4511550" y="3287225"/>
            <a:ext cx="3045000" cy="30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Critério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2950900" y="3001625"/>
            <a:ext cx="0" cy="8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4511550" y="3044950"/>
            <a:ext cx="0" cy="8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3505625" y="4000525"/>
            <a:ext cx="451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ITI</a:t>
            </a:r>
          </a:p>
        </p:txBody>
      </p:sp>
      <p:sp>
        <p:nvSpPr>
          <p:cNvPr id="105" name="Shape 105"/>
          <p:cNvSpPr/>
          <p:nvPr/>
        </p:nvSpPr>
        <p:spPr>
          <a:xfrm>
            <a:off x="2950900" y="2437625"/>
            <a:ext cx="451200" cy="56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-5400000">
            <a:off x="1538350" y="1121375"/>
            <a:ext cx="4385700" cy="1472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724850" y="2444725"/>
            <a:ext cx="451200" cy="556800"/>
          </a:xfrm>
          <a:prstGeom prst="diamond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596900" y="1939987"/>
            <a:ext cx="1159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900"/>
              <a:t>Sem recompensa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370850" y="1939987"/>
            <a:ext cx="1159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900"/>
              <a:t>Com</a:t>
            </a:r>
            <a:r>
              <a:rPr lang="pt-BR" sz="900"/>
              <a:t> recompensa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22325" y="994275"/>
            <a:ext cx="1472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Critério: 1.5s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26275" y="45141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Figura 2: Tarefa comportamental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51900" y="-17675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Aspectos excepcionais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119" y="1140375"/>
            <a:ext cx="1647670" cy="2035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3539711" y="3541403"/>
            <a:ext cx="4745699" cy="49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Início 		  	</a:t>
            </a:r>
            <a:r>
              <a:rPr lang="pt-BR" sz="1800">
                <a:solidFill>
                  <a:srgbClr val="FFE599"/>
                </a:solidFill>
              </a:rPr>
              <a:t>Sessão</a:t>
            </a:r>
            <a:r>
              <a:rPr lang="pt-BR" sz="1800"/>
              <a:t>	</a:t>
            </a:r>
            <a:r>
              <a:rPr lang="pt-BR"/>
              <a:t>			Fim</a:t>
            </a:r>
          </a:p>
        </p:txBody>
      </p:sp>
      <p:sp>
        <p:nvSpPr>
          <p:cNvPr id="119" name="Shape 119"/>
          <p:cNvSpPr/>
          <p:nvPr/>
        </p:nvSpPr>
        <p:spPr>
          <a:xfrm>
            <a:off x="5749027" y="2043025"/>
            <a:ext cx="724800" cy="44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mPFC</a:t>
            </a:r>
          </a:p>
        </p:txBody>
      </p:sp>
      <p:cxnSp>
        <p:nvCxnSpPr>
          <p:cNvPr id="120" name="Shape 120"/>
          <p:cNvCxnSpPr/>
          <p:nvPr/>
        </p:nvCxnSpPr>
        <p:spPr>
          <a:xfrm flipH="1">
            <a:off x="3536875" y="2945925"/>
            <a:ext cx="30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 flipH="1" rot="10800000">
            <a:off x="8278235" y="2834626"/>
            <a:ext cx="870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3453712" y="2834635"/>
            <a:ext cx="1274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Implante dos eletrodos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507976" y="2775219"/>
            <a:ext cx="1549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Mesmos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neurônios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/>
              <a:t>captados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629949" y="4184900"/>
            <a:ext cx="1034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 dia</a:t>
            </a:r>
          </a:p>
        </p:txBody>
      </p:sp>
      <p:sp>
        <p:nvSpPr>
          <p:cNvPr id="125" name="Shape 125"/>
          <p:cNvSpPr/>
          <p:nvPr/>
        </p:nvSpPr>
        <p:spPr>
          <a:xfrm rot="-5400000">
            <a:off x="5836942" y="1780295"/>
            <a:ext cx="151200" cy="4751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536875" y="4553900"/>
            <a:ext cx="28035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Figura 3: Implante dos eletrodos </a:t>
            </a:r>
            <a:r>
              <a:rPr lang="pt-BR" sz="1000"/>
              <a:t>(Adaptado de</a:t>
            </a:r>
            <a:r>
              <a:rPr lang="pt-BR"/>
              <a:t> 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Arancillo, Marife, et al. </a:t>
            </a:r>
            <a:r>
              <a:rPr lang="pt-BR"/>
              <a:t>)</a:t>
            </a:r>
            <a:r>
              <a:rPr lang="pt-BR"/>
              <a:t>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88000" y="1140375"/>
            <a:ext cx="32517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Aprendizado rápido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Evolução da a</a:t>
            </a:r>
            <a:r>
              <a:rPr lang="pt-BR"/>
              <a:t>tividade ao longo da sessão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Geralmente estudos implantam 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pt-BR"/>
              <a:t>após aprendizado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Representações neurais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do tempo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Códigos simples de tempo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1142050"/>
            <a:ext cx="4270198" cy="27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41100" y="3924775"/>
            <a:ext cx="4038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Figura 4: Células de tempo</a:t>
            </a:r>
          </a:p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</a:rPr>
              <a:t>(MacDonald, Christopher J 2014)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050" y="1252550"/>
            <a:ext cx="4788101" cy="23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779750" y="3953575"/>
            <a:ext cx="23214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Figura 5: Célula rampa</a:t>
            </a:r>
          </a:p>
          <a:p>
            <a:pPr lvl="0">
              <a:spcBef>
                <a:spcPts val="0"/>
              </a:spcBef>
              <a:buNone/>
            </a:pPr>
            <a:r>
              <a:rPr lang="pt-BR" sz="1000">
                <a:solidFill>
                  <a:srgbClr val="222222"/>
                </a:solidFill>
              </a:rPr>
              <a:t>(Adaptado de Komura et al. 2001)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15525" y="456142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Muitos estudos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Trajetórias de atividade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437" y="776262"/>
            <a:ext cx="3065181" cy="320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404425" y="4086900"/>
            <a:ext cx="2462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Figura 3: Trajetória de taxas de ativação em modelo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000"/>
              <a:t>(Adaptado de </a:t>
            </a:r>
            <a:r>
              <a:rPr lang="pt-BR" sz="1000">
                <a:solidFill>
                  <a:srgbClr val="222222"/>
                </a:solidFill>
                <a:highlight>
                  <a:srgbClr val="FFFFFF"/>
                </a:highlight>
              </a:rPr>
              <a:t>Karmarkar, UR.,  Buonomano D.V.</a:t>
            </a:r>
            <a:r>
              <a:rPr lang="pt-BR" sz="1000"/>
              <a:t> 2007)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8850" y="890900"/>
            <a:ext cx="3623100" cy="4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Trajetória regular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Representação na população, não em neurônios únicos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Inclui os anteriores mas não se restringe a ele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Não basta procurar células tempo/rampa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